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6" r:id="rId3"/>
    <p:sldId id="257" r:id="rId4"/>
    <p:sldId id="258" r:id="rId5"/>
    <p:sldId id="267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A94120-1B21-499A-B0FB-EEFF71AFB584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0C38F7-C9C0-4FE2-9BE8-876D87E70A2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402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314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24231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0695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185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2925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940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7678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315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0940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1832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8031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0C38F7-C9C0-4FE2-9BE8-876D87E70A2F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02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913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254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680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746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35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624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608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073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546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125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9994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A3D4F9-0C7F-4938-843B-71AA12A29AC0}" type="datetimeFigureOut">
              <a:rPr lang="cs-CZ" smtClean="0"/>
              <a:t>23.8.2012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64463C-1134-43E6-95BB-E2B7978AD39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019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00808"/>
            <a:ext cx="5524500" cy="485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0896"/>
            <a:ext cx="672465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148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Využití podobnosti </a:t>
            </a:r>
            <a:r>
              <a:rPr lang="cs-CZ" dirty="0" smtClean="0"/>
              <a:t>trojúhelníků </a:t>
            </a:r>
            <a:r>
              <a:rPr lang="cs-CZ" dirty="0" smtClean="0"/>
              <a:t>k odvození </a:t>
            </a:r>
            <a:r>
              <a:rPr lang="cs-CZ" dirty="0"/>
              <a:t>P</a:t>
            </a:r>
            <a:r>
              <a:rPr lang="cs-CZ" dirty="0" smtClean="0"/>
              <a:t>ythagorovy věty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14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2420"/>
            <a:ext cx="9144000" cy="5884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dirty="0" smtClean="0"/>
              <a:t>Sestrojte pravoúhlý trojúhelník : </a:t>
            </a:r>
            <a:br>
              <a:rPr lang="cs-CZ" dirty="0" smtClean="0"/>
            </a:br>
            <a:r>
              <a:rPr lang="cs-CZ" sz="3100" dirty="0" smtClean="0"/>
              <a:t>a=4cm, b=3cm,c=5cm a výšku </a:t>
            </a:r>
            <a:r>
              <a:rPr lang="cs-CZ" sz="3100" dirty="0" err="1" smtClean="0"/>
              <a:t>v</a:t>
            </a:r>
            <a:r>
              <a:rPr lang="cs-CZ" sz="3100" baseline="-25000" dirty="0" err="1" smtClean="0"/>
              <a:t>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103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9" y="1344820"/>
            <a:ext cx="9144000" cy="5884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2420"/>
            <a:ext cx="9144000" cy="5884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 obrázku nyní máme tři trojúhelníky o kterých můžeme tvrdit, že jsou si vzájemně podobné. A to trojúhelník ABC, ACP a CBP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417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ravoúhlý trojúhelník 3"/>
          <p:cNvSpPr/>
          <p:nvPr/>
        </p:nvSpPr>
        <p:spPr>
          <a:xfrm rot="8597340">
            <a:off x="3088627" y="2934460"/>
            <a:ext cx="3479961" cy="2702399"/>
          </a:xfrm>
          <a:prstGeom prst="rt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avoúhlý trojúhelník 5"/>
          <p:cNvSpPr/>
          <p:nvPr/>
        </p:nvSpPr>
        <p:spPr>
          <a:xfrm rot="10800000" flipV="1">
            <a:off x="2555775" y="2162332"/>
            <a:ext cx="2880319" cy="2123327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ravoúhlý trojúhelník 6"/>
          <p:cNvSpPr/>
          <p:nvPr/>
        </p:nvSpPr>
        <p:spPr>
          <a:xfrm rot="16200000" flipV="1">
            <a:off x="5161017" y="2437405"/>
            <a:ext cx="2145259" cy="1595109"/>
          </a:xfrm>
          <a:custGeom>
            <a:avLst/>
            <a:gdLst>
              <a:gd name="connsiteX0" fmla="*/ 0 w 2130509"/>
              <a:gd name="connsiteY0" fmla="*/ 1595108 h 1595108"/>
              <a:gd name="connsiteX1" fmla="*/ 0 w 2130509"/>
              <a:gd name="connsiteY1" fmla="*/ 0 h 1595108"/>
              <a:gd name="connsiteX2" fmla="*/ 2130509 w 2130509"/>
              <a:gd name="connsiteY2" fmla="*/ 1595108 h 1595108"/>
              <a:gd name="connsiteX3" fmla="*/ 0 w 2130509"/>
              <a:gd name="connsiteY3" fmla="*/ 1595108 h 1595108"/>
              <a:gd name="connsiteX0" fmla="*/ 14750 w 2145259"/>
              <a:gd name="connsiteY0" fmla="*/ 1595109 h 1595109"/>
              <a:gd name="connsiteX1" fmla="*/ 0 w 2145259"/>
              <a:gd name="connsiteY1" fmla="*/ 0 h 1595109"/>
              <a:gd name="connsiteX2" fmla="*/ 2145259 w 2145259"/>
              <a:gd name="connsiteY2" fmla="*/ 1595109 h 1595109"/>
              <a:gd name="connsiteX3" fmla="*/ 14750 w 2145259"/>
              <a:gd name="connsiteY3" fmla="*/ 1595109 h 1595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5259" h="1595109">
                <a:moveTo>
                  <a:pt x="14750" y="1595109"/>
                </a:moveTo>
                <a:lnTo>
                  <a:pt x="0" y="0"/>
                </a:lnTo>
                <a:lnTo>
                  <a:pt x="2145259" y="1595109"/>
                </a:lnTo>
                <a:lnTo>
                  <a:pt x="14750" y="1595109"/>
                </a:ln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441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747 0.15579 L -0.33854 0.5298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63" y="1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22222E-6 L 0.29097 0.5284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49" y="26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1" animBg="1"/>
      <p:bldP spid="6" grpId="2" animBg="1"/>
      <p:bldP spid="7" grpId="1" animBg="1"/>
      <p:bldP spid="7" grpId="2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Po </a:t>
            </a:r>
            <a:r>
              <a:rPr lang="cs-CZ" sz="3200" dirty="0" smtClean="0"/>
              <a:t>otočení</a:t>
            </a:r>
            <a:endParaRPr lang="cs-CZ" sz="32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037" y="1600200"/>
            <a:ext cx="699792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383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Přiložení na sebe – trojúhelníky jsou tedy podobné. Mají shodné úhly.</a:t>
            </a:r>
            <a:endParaRPr lang="cs-CZ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00808"/>
            <a:ext cx="6997926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956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484784"/>
            <a:ext cx="7992888" cy="5144117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14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 podobných trojúhelníků platí, že mají </a:t>
            </a:r>
            <a:r>
              <a:rPr lang="cs-CZ" sz="3200" dirty="0" smtClean="0"/>
              <a:t>stejný vzájemný </a:t>
            </a:r>
            <a:r>
              <a:rPr lang="cs-CZ" sz="3200" dirty="0" smtClean="0"/>
              <a:t>poměr stran. Platí tedy:</a:t>
            </a:r>
            <a:br>
              <a:rPr lang="cs-CZ" sz="3200" dirty="0" smtClean="0"/>
            </a:br>
            <a:endParaRPr lang="cs-CZ" sz="3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</a:rPr>
                          <m:t>𝑎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>
                    <a:solidFill>
                      <a:srgbClr val="FF0000"/>
                    </a:solidFill>
                  </a:rPr>
                  <a:t> </a:t>
                </a:r>
                <a:r>
                  <a:rPr lang="cs-CZ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dirty="0"/>
                  <a:t>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92D050"/>
                            </a:solidFill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cs-CZ" baseline="-25000">
                            <a:solidFill>
                              <a:srgbClr val="92D050"/>
                            </a:solidFill>
                          </a:rPr>
                          <m:t>a</m:t>
                        </m:r>
                      </m:num>
                      <m:den>
                        <m:r>
                          <a:rPr lang="cs-CZ" i="1">
                            <a:solidFill>
                              <a:srgbClr val="92D050"/>
                            </a:solidFill>
                          </a:rPr>
                          <m:t>𝑎</m:t>
                        </m:r>
                      </m:den>
                    </m:f>
                    <m:r>
                      <a:rPr lang="cs-CZ" b="0" i="1" smtClean="0">
                        <a:solidFill>
                          <a:srgbClr val="92D050"/>
                        </a:solidFill>
                        <a:latin typeface="Cambria Math"/>
                      </a:rPr>
                      <m:t> </m:t>
                    </m:r>
                  </m:oMath>
                </a14:m>
              </a:p>
              <a:p>
                <a:endParaRPr lang="cs-CZ" dirty="0" smtClean="0"/>
              </a:p>
              <a:p>
                <a:r>
                  <a:rPr lang="cs-CZ" dirty="0" smtClean="0"/>
                  <a:t>                                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FF0000"/>
                            </a:solidFill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</a:rPr>
                          <m:t>𝑏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</a:t>
                </a:r>
                <a:r>
                  <a:rPr lang="cs-CZ" dirty="0"/>
                  <a:t>=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00B0F0"/>
                            </a:solidFill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cs-CZ" baseline="-25000">
                            <a:solidFill>
                              <a:srgbClr val="00B0F0"/>
                            </a:solidFill>
                          </a:rPr>
                          <m:t>b</m:t>
                        </m:r>
                      </m:num>
                      <m:den>
                        <m:r>
                          <a:rPr lang="cs-CZ" i="1">
                            <a:solidFill>
                              <a:srgbClr val="00B0F0"/>
                            </a:solidFill>
                          </a:rPr>
                          <m:t>𝑏</m:t>
                        </m:r>
                      </m:den>
                    </m:f>
                  </m:oMath>
                </a14:m>
                <a:endParaRPr lang="cs-CZ" dirty="0" smtClean="0">
                  <a:solidFill>
                    <a:srgbClr val="00B0F0"/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1630" t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3131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60648"/>
                <a:ext cx="8229600" cy="5865515"/>
              </a:xfrm>
            </p:spPr>
            <p:txBody>
              <a:bodyPr>
                <a:normAutofit/>
              </a:bodyPr>
              <a:lstStyle/>
              <a:p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/>
                  <a:t>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cs-CZ" baseline="-25000">
                            <a:solidFill>
                              <a:srgbClr val="92D050"/>
                            </a:solidFill>
                            <a:latin typeface="Cambria Math"/>
                          </a:rPr>
                          <m:t>a</m:t>
                        </m:r>
                      </m:num>
                      <m:den>
                        <m:r>
                          <a:rPr lang="cs-CZ" b="0" i="1" smtClean="0">
                            <a:solidFill>
                              <a:srgbClr val="92D050"/>
                            </a:solidFill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→</m:t>
                    </m:r>
                  </m:oMath>
                </a14:m>
                <a:r>
                  <a:rPr lang="cs-CZ" dirty="0"/>
                  <a:t>   </a:t>
                </a:r>
                <a:r>
                  <a:rPr lang="cs-CZ" dirty="0"/>
                  <a:t>a*a </a:t>
                </a:r>
                <a:r>
                  <a:rPr lang="cs-CZ" dirty="0"/>
                  <a:t>= c * </a:t>
                </a:r>
                <a:r>
                  <a:rPr lang="cs-CZ" dirty="0" err="1"/>
                  <a:t>c</a:t>
                </a:r>
                <a:r>
                  <a:rPr lang="cs-CZ" baseline="-25000" dirty="0"/>
                  <a:t>a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</a:rPr>
                      <m:t>    </m:t>
                    </m:r>
                    <m:r>
                      <a:rPr lang="cs-CZ" i="1">
                        <a:latin typeface="Cambria Math"/>
                      </a:rPr>
                      <m:t>→</m:t>
                    </m:r>
                  </m:oMath>
                </a14:m>
                <a:r>
                  <a:rPr lang="cs-CZ" dirty="0"/>
                  <a:t>   </a:t>
                </a:r>
                <a:r>
                  <a:rPr lang="cs-CZ" b="1" dirty="0"/>
                  <a:t>a</a:t>
                </a:r>
                <a:r>
                  <a:rPr lang="cs-CZ" b="1" baseline="30000" dirty="0"/>
                  <a:t>2</a:t>
                </a:r>
                <a:r>
                  <a:rPr lang="cs-CZ" dirty="0"/>
                  <a:t> </a:t>
                </a:r>
                <a:r>
                  <a:rPr lang="cs-CZ" dirty="0"/>
                  <a:t>= c * </a:t>
                </a:r>
                <a:r>
                  <a:rPr lang="cs-CZ" dirty="0" smtClean="0"/>
                  <a:t>c</a:t>
                </a:r>
                <a:r>
                  <a:rPr lang="cs-CZ" baseline="-25000" dirty="0" smtClean="0"/>
                  <a:t>a</a:t>
                </a:r>
              </a:p>
              <a:p>
                <a:pPr marL="0" indent="0">
                  <a:buNone/>
                </a:pPr>
                <a:endParaRPr lang="cs-CZ" i="1" dirty="0">
                  <a:solidFill>
                    <a:srgbClr val="FF0000"/>
                  </a:solidFill>
                  <a:latin typeface="Cambria Math"/>
                </a:endParaRP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𝑐</m:t>
                        </m:r>
                      </m:den>
                    </m:f>
                  </m:oMath>
                </a14:m>
                <a:r>
                  <a:rPr lang="cs-CZ" dirty="0"/>
                  <a:t> </a:t>
                </a:r>
                <a:r>
                  <a:rPr lang="cs-CZ" dirty="0"/>
                  <a:t> </a:t>
                </a:r>
                <a:r>
                  <a:rPr lang="cs-CZ" dirty="0"/>
                  <a:t>=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cs-CZ" b="0" i="0" smtClean="0">
                            <a:solidFill>
                              <a:srgbClr val="00B0F0"/>
                            </a:solidFill>
                            <a:latin typeface="Cambria Math"/>
                          </a:rPr>
                          <m:t>c</m:t>
                        </m:r>
                        <m:r>
                          <m:rPr>
                            <m:sty m:val="p"/>
                          </m:rPr>
                          <a:rPr lang="cs-CZ" baseline="-25000">
                            <a:solidFill>
                              <a:srgbClr val="00B0F0"/>
                            </a:solidFill>
                            <a:latin typeface="Cambria Math"/>
                          </a:rPr>
                          <m:t>b</m:t>
                        </m:r>
                      </m:num>
                      <m:den>
                        <m:r>
                          <a:rPr lang="cs-CZ" i="1">
                            <a:solidFill>
                              <a:srgbClr val="00B0F0"/>
                            </a:solidFill>
                            <a:latin typeface="Cambria Math"/>
                          </a:rPr>
                          <m:t>𝑏</m:t>
                        </m:r>
                      </m:den>
                    </m:f>
                    <m:r>
                      <a:rPr lang="cs-CZ" i="1"/>
                      <m:t>→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 b*b </a:t>
                </a:r>
                <a:r>
                  <a:rPr lang="cs-CZ" dirty="0"/>
                  <a:t>= c * </a:t>
                </a:r>
                <a:r>
                  <a:rPr lang="cs-CZ" dirty="0" err="1"/>
                  <a:t>c</a:t>
                </a:r>
                <a:r>
                  <a:rPr lang="cs-CZ" baseline="-25000" dirty="0" err="1"/>
                  <a:t>b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   </m:t>
                    </m:r>
                    <m:r>
                      <a:rPr lang="cs-CZ" i="1">
                        <a:latin typeface="Cambria Math"/>
                      </a:rPr>
                      <m:t>→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  </a:t>
                </a:r>
                <a:r>
                  <a:rPr lang="cs-CZ" b="1" dirty="0" smtClean="0"/>
                  <a:t>b</a:t>
                </a:r>
                <a:r>
                  <a:rPr lang="cs-CZ" b="1" baseline="30000" dirty="0" smtClean="0"/>
                  <a:t>2</a:t>
                </a:r>
                <a:r>
                  <a:rPr lang="cs-CZ" dirty="0" smtClean="0"/>
                  <a:t> </a:t>
                </a:r>
                <a:r>
                  <a:rPr lang="cs-CZ" dirty="0"/>
                  <a:t>= c * </a:t>
                </a:r>
                <a:r>
                  <a:rPr lang="cs-CZ" dirty="0" err="1" smtClean="0"/>
                  <a:t>c</a:t>
                </a:r>
                <a:r>
                  <a:rPr lang="cs-CZ" baseline="-25000" dirty="0" err="1" smtClean="0"/>
                  <a:t>b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60648"/>
                <a:ext cx="8229600" cy="5865515"/>
              </a:xfrm>
              <a:blipFill rotWithShape="1">
                <a:blip r:embed="rId3"/>
                <a:stretch>
                  <a:fillRect l="-1630" t="-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43369"/>
            <a:ext cx="6192688" cy="3985532"/>
          </a:xfrm>
          <a:prstGeom prst="rect">
            <a:avLst/>
          </a:prstGeom>
          <a:noFill/>
          <a:ln>
            <a:noFill/>
          </a:ln>
          <a:effectLst>
            <a:outerShdw blurRad="50800" dist="50800" dir="5400000" algn="ctr" rotWithShape="0">
              <a:srgbClr val="000000">
                <a:alpha val="14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2366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sečteme dvě rovnice.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b="1" dirty="0"/>
              <a:t>a</a:t>
            </a:r>
            <a:r>
              <a:rPr lang="cs-CZ" b="1" baseline="30000" dirty="0"/>
              <a:t>2</a:t>
            </a:r>
            <a:r>
              <a:rPr lang="cs-CZ" dirty="0"/>
              <a:t> = c * c</a:t>
            </a:r>
            <a:r>
              <a:rPr lang="cs-CZ" baseline="-25000" dirty="0"/>
              <a:t>a</a:t>
            </a:r>
            <a:endParaRPr lang="cs-CZ" dirty="0"/>
          </a:p>
          <a:p>
            <a:r>
              <a:rPr lang="cs-CZ" b="1" dirty="0"/>
              <a:t>b</a:t>
            </a:r>
            <a:r>
              <a:rPr lang="cs-CZ" b="1" baseline="30000" dirty="0"/>
              <a:t>2</a:t>
            </a:r>
            <a:r>
              <a:rPr lang="cs-CZ" dirty="0"/>
              <a:t> = c * </a:t>
            </a:r>
            <a:r>
              <a:rPr lang="cs-CZ" dirty="0" err="1"/>
              <a:t>c</a:t>
            </a:r>
            <a:r>
              <a:rPr lang="cs-CZ" baseline="-25000" dirty="0" err="1"/>
              <a:t>b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a</a:t>
            </a:r>
            <a:r>
              <a:rPr lang="cs-CZ" b="1" baseline="30000" dirty="0" smtClean="0"/>
              <a:t>2 </a:t>
            </a:r>
            <a:r>
              <a:rPr lang="cs-CZ" b="1" dirty="0" smtClean="0"/>
              <a:t> </a:t>
            </a:r>
            <a:r>
              <a:rPr lang="cs-CZ" b="1" dirty="0"/>
              <a:t>+ b</a:t>
            </a:r>
            <a:r>
              <a:rPr lang="cs-CZ" b="1" baseline="30000" dirty="0"/>
              <a:t>2</a:t>
            </a:r>
            <a:r>
              <a:rPr lang="cs-CZ" b="1" dirty="0"/>
              <a:t> = (</a:t>
            </a:r>
            <a:r>
              <a:rPr lang="cs-CZ" dirty="0"/>
              <a:t>c * c</a:t>
            </a:r>
            <a:r>
              <a:rPr lang="cs-CZ" baseline="-25000" dirty="0"/>
              <a:t>a</a:t>
            </a:r>
            <a:r>
              <a:rPr lang="cs-CZ" b="1" dirty="0"/>
              <a:t>)</a:t>
            </a:r>
            <a:r>
              <a:rPr lang="cs-CZ" dirty="0"/>
              <a:t> +</a:t>
            </a:r>
            <a:r>
              <a:rPr lang="cs-CZ" b="1" dirty="0"/>
              <a:t>(</a:t>
            </a:r>
            <a:r>
              <a:rPr lang="cs-CZ" dirty="0"/>
              <a:t>c * </a:t>
            </a:r>
            <a:r>
              <a:rPr lang="cs-CZ" dirty="0" err="1"/>
              <a:t>c</a:t>
            </a:r>
            <a:r>
              <a:rPr lang="cs-CZ" baseline="-25000" dirty="0" err="1"/>
              <a:t>b</a:t>
            </a:r>
            <a:r>
              <a:rPr lang="cs-CZ" b="1" dirty="0"/>
              <a:t>)</a:t>
            </a:r>
          </a:p>
          <a:p>
            <a:r>
              <a:rPr lang="cs-CZ" b="1" dirty="0"/>
              <a:t>a</a:t>
            </a:r>
            <a:r>
              <a:rPr lang="cs-CZ" b="1" baseline="30000" dirty="0"/>
              <a:t>2 </a:t>
            </a:r>
            <a:r>
              <a:rPr lang="cs-CZ" b="1" dirty="0"/>
              <a:t> + b</a:t>
            </a:r>
            <a:r>
              <a:rPr lang="cs-CZ" b="1" baseline="30000" dirty="0"/>
              <a:t>2</a:t>
            </a:r>
            <a:r>
              <a:rPr lang="cs-CZ" b="1" dirty="0"/>
              <a:t> = c * (</a:t>
            </a:r>
            <a:r>
              <a:rPr lang="cs-CZ" dirty="0"/>
              <a:t>c</a:t>
            </a:r>
            <a:r>
              <a:rPr lang="cs-CZ" baseline="-25000" dirty="0"/>
              <a:t>a </a:t>
            </a:r>
            <a:r>
              <a:rPr lang="cs-CZ" dirty="0"/>
              <a:t>+ </a:t>
            </a:r>
            <a:r>
              <a:rPr lang="cs-CZ" dirty="0" err="1"/>
              <a:t>c</a:t>
            </a:r>
            <a:r>
              <a:rPr lang="cs-CZ" baseline="-25000" dirty="0" err="1"/>
              <a:t>b</a:t>
            </a:r>
            <a:r>
              <a:rPr lang="cs-CZ" b="1" dirty="0"/>
              <a:t>)………………….. (</a:t>
            </a:r>
            <a:r>
              <a:rPr lang="cs-CZ" dirty="0"/>
              <a:t>c</a:t>
            </a:r>
            <a:r>
              <a:rPr lang="cs-CZ" baseline="-25000" dirty="0"/>
              <a:t>a </a:t>
            </a:r>
            <a:r>
              <a:rPr lang="cs-CZ" dirty="0"/>
              <a:t>+ </a:t>
            </a:r>
            <a:r>
              <a:rPr lang="cs-CZ" dirty="0" err="1"/>
              <a:t>c</a:t>
            </a:r>
            <a:r>
              <a:rPr lang="cs-CZ" baseline="-25000" dirty="0" err="1"/>
              <a:t>b</a:t>
            </a:r>
            <a:r>
              <a:rPr lang="cs-CZ" b="1" dirty="0"/>
              <a:t>) je c</a:t>
            </a:r>
            <a:r>
              <a:rPr lang="cs-CZ" dirty="0"/>
              <a:t>      </a:t>
            </a:r>
          </a:p>
          <a:p>
            <a:r>
              <a:rPr lang="cs-CZ" b="1" dirty="0"/>
              <a:t>a</a:t>
            </a:r>
            <a:r>
              <a:rPr lang="cs-CZ" b="1" baseline="30000" dirty="0"/>
              <a:t>2 </a:t>
            </a:r>
            <a:r>
              <a:rPr lang="cs-CZ" b="1" dirty="0"/>
              <a:t> + b</a:t>
            </a:r>
            <a:r>
              <a:rPr lang="cs-CZ" b="1" baseline="30000" dirty="0"/>
              <a:t>2</a:t>
            </a:r>
            <a:r>
              <a:rPr lang="cs-CZ" b="1" dirty="0"/>
              <a:t> = c * c</a:t>
            </a:r>
          </a:p>
          <a:p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b="1" baseline="30000" dirty="0">
                <a:solidFill>
                  <a:srgbClr val="FF0000"/>
                </a:solidFill>
              </a:rPr>
              <a:t>2 </a:t>
            </a:r>
            <a:r>
              <a:rPr lang="cs-CZ" b="1" dirty="0">
                <a:solidFill>
                  <a:srgbClr val="FF0000"/>
                </a:solidFill>
              </a:rPr>
              <a:t> + b</a:t>
            </a:r>
            <a:r>
              <a:rPr lang="cs-CZ" b="1" baseline="30000" dirty="0">
                <a:solidFill>
                  <a:srgbClr val="FF0000"/>
                </a:solidFill>
              </a:rPr>
              <a:t>2</a:t>
            </a:r>
            <a:r>
              <a:rPr lang="cs-CZ" b="1" dirty="0">
                <a:solidFill>
                  <a:srgbClr val="FF0000"/>
                </a:solidFill>
              </a:rPr>
              <a:t> = c</a:t>
            </a:r>
            <a:r>
              <a:rPr lang="cs-CZ" b="1" baseline="30000" dirty="0">
                <a:solidFill>
                  <a:srgbClr val="FF0000"/>
                </a:solidFill>
              </a:rPr>
              <a:t>2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      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23528" y="3429000"/>
            <a:ext cx="67687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685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dirty="0">
                <a:solidFill>
                  <a:srgbClr val="FF0000"/>
                </a:solidFill>
              </a:rPr>
              <a:t>a</a:t>
            </a:r>
            <a:r>
              <a:rPr lang="cs-CZ" sz="8000" b="1" baseline="30000" dirty="0">
                <a:solidFill>
                  <a:srgbClr val="FF0000"/>
                </a:solidFill>
              </a:rPr>
              <a:t>2 </a:t>
            </a:r>
            <a:r>
              <a:rPr lang="cs-CZ" sz="8000" b="1" dirty="0">
                <a:solidFill>
                  <a:srgbClr val="FF0000"/>
                </a:solidFill>
              </a:rPr>
              <a:t> + b</a:t>
            </a:r>
            <a:r>
              <a:rPr lang="cs-CZ" sz="8000" b="1" baseline="30000" dirty="0">
                <a:solidFill>
                  <a:srgbClr val="FF0000"/>
                </a:solidFill>
              </a:rPr>
              <a:t>2</a:t>
            </a:r>
            <a:r>
              <a:rPr lang="cs-CZ" sz="8000" b="1" dirty="0">
                <a:solidFill>
                  <a:srgbClr val="FF0000"/>
                </a:solidFill>
              </a:rPr>
              <a:t> = c</a:t>
            </a:r>
            <a:r>
              <a:rPr lang="cs-CZ" sz="8000" b="1" baseline="30000" dirty="0">
                <a:solidFill>
                  <a:srgbClr val="FF0000"/>
                </a:solidFill>
              </a:rPr>
              <a:t>2</a:t>
            </a:r>
            <a:r>
              <a:rPr lang="cs-CZ" sz="8000" b="1" dirty="0">
                <a:solidFill>
                  <a:srgbClr val="FF0000"/>
                </a:solidFill>
              </a:rPr>
              <a:t>          </a:t>
            </a:r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603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Konstrukce byly provedeny v programu </a:t>
            </a:r>
            <a:r>
              <a:rPr lang="cs-CZ" dirty="0" err="1" smtClean="0"/>
              <a:t>geogebra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2293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223</Words>
  <Application>Microsoft Office PowerPoint</Application>
  <PresentationFormat>Předvádění na obrazovce (4:3)</PresentationFormat>
  <Paragraphs>39</Paragraphs>
  <Slides>12</Slides>
  <Notes>12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   </vt:lpstr>
      <vt:lpstr>Využití podobnosti trojúhelníků k odvození Pythagorovy věty</vt:lpstr>
      <vt:lpstr>Sestrojte pravoúhlý trojúhelník :  a=4cm, b=3cm,c=5cm a výšku vc</vt:lpstr>
      <vt:lpstr>Na obrázku nyní máme tři trojúhelníky o kterých můžeme tvrdit, že jsou si vzájemně podobné. A to trojúhelník ABC, ACP a CBP</vt:lpstr>
      <vt:lpstr>Prezentace aplikace PowerPoint</vt:lpstr>
      <vt:lpstr>Po otočení</vt:lpstr>
      <vt:lpstr>Přiložení na sebe – trojúhelníky jsou tedy podobné. Mají shodné úhly.</vt:lpstr>
      <vt:lpstr>U podobných trojúhelníků platí, že mají stejný vzájemný poměr stran. Platí tedy: </vt:lpstr>
      <vt:lpstr>Prezentace aplikace PowerPoint</vt:lpstr>
      <vt:lpstr> sečteme dvě rovnice.</vt:lpstr>
      <vt:lpstr>a2  + b2 = c2          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podobnosti trojúhelnků k odvození Pythagorovy věty</dc:title>
  <dc:creator>m</dc:creator>
  <cp:lastModifiedBy>m</cp:lastModifiedBy>
  <cp:revision>16</cp:revision>
  <dcterms:created xsi:type="dcterms:W3CDTF">2012-08-23T05:26:35Z</dcterms:created>
  <dcterms:modified xsi:type="dcterms:W3CDTF">2012-08-23T09:25:46Z</dcterms:modified>
</cp:coreProperties>
</file>