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4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B8B31-0625-4B90-8CD1-1301C541AF97}" type="datetimeFigureOut">
              <a:rPr lang="cs-CZ" smtClean="0"/>
              <a:pPr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99A84-3F66-4F74-93A2-A7559862E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6.jpeg"/><Relationship Id="rId7" Type="http://schemas.openxmlformats.org/officeDocument/2006/relationships/image" Target="../media/image11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42267636@N08/7002757502/" TargetMode="External"/><Relationship Id="rId3" Type="http://schemas.openxmlformats.org/officeDocument/2006/relationships/hyperlink" Target="http://upload.wikimedia.org/wikipedia/commons/thumb/c/c1/Conifer_forest_edit.jpg/260px-Conifer_forest_edit.jpg" TargetMode="External"/><Relationship Id="rId7" Type="http://schemas.openxmlformats.org/officeDocument/2006/relationships/hyperlink" Target="http://karacaarboretum.com/images/Quercus_Robur_031.jpg" TargetMode="External"/><Relationship Id="rId2" Type="http://schemas.openxmlformats.org/officeDocument/2006/relationships/hyperlink" Target="http://blog.idnes.cz/blog/3299/46765/DSC0441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ebboss.cz/UserFiles/FotoGalerie/Large_800/20100831055656.jpg" TargetMode="External"/><Relationship Id="rId11" Type="http://schemas.openxmlformats.org/officeDocument/2006/relationships/hyperlink" Target="http://media.novinky.cz/240/132401-article-3gilt.jpg" TargetMode="External"/><Relationship Id="rId5" Type="http://schemas.openxmlformats.org/officeDocument/2006/relationships/hyperlink" Target="http://www.profizahrada.cz/images_data/2662-fagus-sylvatica-1.jpg" TargetMode="External"/><Relationship Id="rId10" Type="http://schemas.openxmlformats.org/officeDocument/2006/relationships/hyperlink" Target="http://www.kidsnet.at/Sachunterricht/ahorn-Dateien/image006.gif" TargetMode="External"/><Relationship Id="rId4" Type="http://schemas.openxmlformats.org/officeDocument/2006/relationships/hyperlink" Target="http://www.sunrisesol.com/Lily/foresy.jpg" TargetMode="External"/><Relationship Id="rId9" Type="http://schemas.openxmlformats.org/officeDocument/2006/relationships/hyperlink" Target="http://botany.cz/foto/spacek-sem8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tc.usf.edu/clipart/63300/63333/63333_maple-leaf_md.gif" TargetMode="External"/><Relationship Id="rId3" Type="http://schemas.openxmlformats.org/officeDocument/2006/relationships/hyperlink" Target="http://t3.gstatic.com/images?q=tbn:ANd9GcSbsw99Y4rx54raqP99zTa03ODNpIoKwwNsRfc3UZXW9YOMAPf3n7tPTOIY5Q" TargetMode="External"/><Relationship Id="rId7" Type="http://schemas.openxmlformats.org/officeDocument/2006/relationships/hyperlink" Target="http://i.istockimg.com/file_thumbview_approve/5118468/2/stock-illustration-5118468-green-tree-illustration.jpg" TargetMode="External"/><Relationship Id="rId2" Type="http://schemas.openxmlformats.org/officeDocument/2006/relationships/hyperlink" Target="http://upload.wikimedia.org/wikipedia/commons/thumb/6/62/Salix_caprea_Sturm04028.jpg/240px-Salix_caprea_Sturm0402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ortonnurserygroup.com/userimages/family%20tree%204.jpg" TargetMode="External"/><Relationship Id="rId5" Type="http://schemas.openxmlformats.org/officeDocument/2006/relationships/hyperlink" Target="http://leccos.com/pics/pic/korenovy_system_.jpg" TargetMode="External"/><Relationship Id="rId4" Type="http://schemas.openxmlformats.org/officeDocument/2006/relationships/hyperlink" Target="http://www.hotovedrevo.sk/image/drevo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772400" cy="1470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VY_32_INOVACE_09_Přírodověda_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4.ročník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_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05_Listnaté keře a stromy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350895" y="4941168"/>
            <a:ext cx="6400800" cy="1126976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Autor :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Jiří Martínek, </a:t>
            </a:r>
            <a:r>
              <a:rPr lang="cs-CZ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ZŠ a MŠ Hazlov</a:t>
            </a:r>
          </a:p>
          <a:p>
            <a:r>
              <a:rPr lang="cs-CZ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Období vytvoření :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září 2011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6501010" cy="923330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Listnaté keře a stromy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1656184" cy="40011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>
                  <a:alpha val="53000"/>
                </a:srgb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000" b="1" cap="small" dirty="0" smtClean="0">
                <a:latin typeface="Comic Sans MS" pitchFamily="66" charset="0"/>
              </a:rPr>
              <a:t>Pamatuj:</a:t>
            </a:r>
            <a:endParaRPr lang="cs-CZ" sz="2000" b="1" cap="small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Les je přírodní společenstvo. Lesy jsou jehličnaté, listnaté a smíšené. Pod lesními stromy je lesní podrost. Půda v listnatém lese je výživnější než v lese jehličnatém.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6450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Rostliny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63691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Byliny  -  mají stonek dužnatý, bylinné stonky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068960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stébla  -  duté stonky s kolénky</a:t>
            </a:r>
          </a:p>
          <a:p>
            <a:r>
              <a:rPr lang="cs-CZ" b="1" dirty="0" smtClean="0"/>
              <a:t>lodyhy  -  nesou listy</a:t>
            </a:r>
          </a:p>
          <a:p>
            <a:r>
              <a:rPr lang="cs-CZ" b="1" dirty="0" smtClean="0"/>
              <a:t>stvoly  -  nemají listy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494116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dřeviny -  mají stonky dřevnaté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5373216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keře -  větví se nad zemí, nemají kmen</a:t>
            </a:r>
          </a:p>
          <a:p>
            <a:r>
              <a:rPr lang="cs-CZ" b="1" dirty="0" smtClean="0"/>
              <a:t>stromy  -  větví se výše nad zemí, mají kmen</a:t>
            </a:r>
          </a:p>
        </p:txBody>
      </p:sp>
      <p:grpSp>
        <p:nvGrpSpPr>
          <p:cNvPr id="47" name="Skupina 46"/>
          <p:cNvGrpSpPr/>
          <p:nvPr/>
        </p:nvGrpSpPr>
        <p:grpSpPr>
          <a:xfrm>
            <a:off x="1259632" y="2821578"/>
            <a:ext cx="648072" cy="2335614"/>
            <a:chOff x="1259632" y="2821578"/>
            <a:chExt cx="648072" cy="2335614"/>
          </a:xfrm>
        </p:grpSpPr>
        <p:cxnSp>
          <p:nvCxnSpPr>
            <p:cNvPr id="11" name="Přímá spojovací čára 10"/>
            <p:cNvCxnSpPr/>
            <p:nvPr/>
          </p:nvCxnSpPr>
          <p:spPr>
            <a:xfrm>
              <a:off x="1547664" y="2852936"/>
              <a:ext cx="0" cy="22322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šipka 12"/>
            <p:cNvCxnSpPr>
              <a:endCxn id="6" idx="1"/>
            </p:cNvCxnSpPr>
            <p:nvPr/>
          </p:nvCxnSpPr>
          <p:spPr>
            <a:xfrm flipV="1">
              <a:off x="1547664" y="2821578"/>
              <a:ext cx="360040" cy="3135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>
              <a:off x="1547664" y="5085184"/>
              <a:ext cx="360040" cy="7200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>
              <a:off x="1259632" y="3861048"/>
              <a:ext cx="2880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2267744" y="3068960"/>
            <a:ext cx="360040" cy="792088"/>
            <a:chOff x="2267744" y="3068960"/>
            <a:chExt cx="360040" cy="792088"/>
          </a:xfrm>
        </p:grpSpPr>
        <p:cxnSp>
          <p:nvCxnSpPr>
            <p:cNvPr id="34" name="Přímá spojovací čára 33"/>
            <p:cNvCxnSpPr/>
            <p:nvPr/>
          </p:nvCxnSpPr>
          <p:spPr>
            <a:xfrm>
              <a:off x="2267744" y="3068960"/>
              <a:ext cx="0" cy="7920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šipka 35"/>
            <p:cNvCxnSpPr/>
            <p:nvPr/>
          </p:nvCxnSpPr>
          <p:spPr>
            <a:xfrm>
              <a:off x="2267744" y="3861048"/>
              <a:ext cx="3600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šipka 37"/>
            <p:cNvCxnSpPr/>
            <p:nvPr/>
          </p:nvCxnSpPr>
          <p:spPr>
            <a:xfrm>
              <a:off x="2267744" y="3573016"/>
              <a:ext cx="3600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šipka 38"/>
            <p:cNvCxnSpPr/>
            <p:nvPr/>
          </p:nvCxnSpPr>
          <p:spPr>
            <a:xfrm>
              <a:off x="2267744" y="3284984"/>
              <a:ext cx="3600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2339752" y="5301208"/>
            <a:ext cx="360040" cy="504056"/>
            <a:chOff x="2339752" y="5301208"/>
            <a:chExt cx="360040" cy="504056"/>
          </a:xfrm>
        </p:grpSpPr>
        <p:cxnSp>
          <p:nvCxnSpPr>
            <p:cNvPr id="40" name="Přímá spojovací čára 39"/>
            <p:cNvCxnSpPr/>
            <p:nvPr/>
          </p:nvCxnSpPr>
          <p:spPr>
            <a:xfrm>
              <a:off x="2339752" y="5301208"/>
              <a:ext cx="0" cy="5040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šipka 43"/>
            <p:cNvCxnSpPr/>
            <p:nvPr/>
          </p:nvCxnSpPr>
          <p:spPr>
            <a:xfrm>
              <a:off x="2339752" y="5805264"/>
              <a:ext cx="3600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šipka 44"/>
            <p:cNvCxnSpPr/>
            <p:nvPr/>
          </p:nvCxnSpPr>
          <p:spPr>
            <a:xfrm>
              <a:off x="2339752" y="5589240"/>
              <a:ext cx="3600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656184" cy="400110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>
                  <a:alpha val="53000"/>
                </a:srgb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000" b="1" cap="small" dirty="0" smtClean="0">
                <a:latin typeface="Comic Sans MS" pitchFamily="66" charset="0"/>
              </a:rPr>
              <a:t>Přemýšlej:</a:t>
            </a:r>
            <a:endParaRPr lang="cs-CZ" sz="20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Jaké lesy ze svého okolí </a:t>
            </a:r>
            <a:r>
              <a:rPr lang="cs-CZ" b="1" dirty="0" smtClean="0"/>
              <a:t>znáš?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8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 půda úrodnější v jehličnatém nebo v listnatém lese, nebo pod modříny?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04864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C00000"/>
                </a:solidFill>
              </a:rPr>
              <a:t>Listy jehličnatých stromů opadávají postupně, jehlice se pomalu rozkládají, půda zde je chudá na živiny. Listy listnatých stromů  opadávají všechny a každoročně. Navíc se listy rychle rozkládají, půda zde je obohacena o živiny. Modříny také opadávají každý rok, jehlice jsou měkčí, tudíž se rozkládají rychleji než jehlice ostatních jehličnanů, ale pomaleji než půda pod listnáči</a:t>
            </a:r>
            <a:endParaRPr lang="cs-CZ" b="1" dirty="0">
              <a:solidFill>
                <a:srgbClr val="C00000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67544" y="2132856"/>
            <a:ext cx="8208912" cy="1584176"/>
            <a:chOff x="467544" y="2132856"/>
            <a:chExt cx="8208912" cy="1584176"/>
          </a:xfrm>
        </p:grpSpPr>
        <p:sp>
          <p:nvSpPr>
            <p:cNvPr id="6" name="Zaoblený obdélník 5"/>
            <p:cNvSpPr/>
            <p:nvPr/>
          </p:nvSpPr>
          <p:spPr>
            <a:xfrm>
              <a:off x="467544" y="2132856"/>
              <a:ext cx="8208912" cy="1584176"/>
            </a:xfrm>
            <a:prstGeom prst="roundRect">
              <a:avLst/>
            </a:prstGeom>
            <a:gradFill>
              <a:gsLst>
                <a:gs pos="0">
                  <a:srgbClr val="D6B19C"/>
                </a:gs>
                <a:gs pos="30000">
                  <a:srgbClr val="D49E6C"/>
                </a:gs>
                <a:gs pos="70000">
                  <a:srgbClr val="A65528"/>
                </a:gs>
                <a:gs pos="100000">
                  <a:srgbClr val="663012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059832" y="2564904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cap="small" dirty="0" smtClean="0">
                  <a:latin typeface="Comic Sans MS" pitchFamily="66" charset="0"/>
                </a:rPr>
                <a:t>Odpověď na druhou otázku</a:t>
              </a:r>
              <a:endParaRPr lang="cs-CZ" sz="2000" b="1" cap="small" dirty="0">
                <a:latin typeface="Comic Sans MS" pitchFamily="66" charset="0"/>
              </a:endParaRPr>
            </a:p>
          </p:txBody>
        </p:sp>
      </p:grpSp>
      <p:pic>
        <p:nvPicPr>
          <p:cNvPr id="2050" name="Picture 2" descr="http://blog.idnes.cz/blog/3299/46765/DSC044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79658" y="4437112"/>
            <a:ext cx="2472462" cy="1850732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c/c1/Conifer_forest_edit.jpg/260px-Conifer_forest_ed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437112"/>
            <a:ext cx="2476500" cy="1857376"/>
          </a:xfrm>
          <a:prstGeom prst="rect">
            <a:avLst/>
          </a:prstGeom>
          <a:noFill/>
        </p:spPr>
      </p:pic>
      <p:pic>
        <p:nvPicPr>
          <p:cNvPr id="2054" name="Picture 6" descr="http://www.sunrisesol.com/Lily/fores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437112"/>
            <a:ext cx="2448272" cy="1832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344816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rgbClr val="C00000"/>
                </a:solidFill>
                <a:latin typeface="Comic Sans MS" pitchFamily="66" charset="0"/>
              </a:rPr>
              <a:t>Stromy, které můžeš nalézt v listnatém lese</a:t>
            </a:r>
            <a:endParaRPr lang="cs-CZ" sz="2400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 lesní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49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nejhojnější listnatý strom v našich lesích</a:t>
            </a:r>
          </a:p>
          <a:p>
            <a:pPr>
              <a:buFontTx/>
              <a:buChar char="-"/>
            </a:pPr>
            <a:r>
              <a:rPr lang="cs-CZ" b="1" dirty="0" smtClean="0"/>
              <a:t> dožívá se více než tří set let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najdeme ho ve vyšších polohách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mají hladkou kůru šedé barvy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květy jsou nenápadné, dozrávají v bukvice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dřevo je tvrdé a pevné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4290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 letní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149080"/>
            <a:ext cx="50405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opadavý listnatý strom</a:t>
            </a:r>
          </a:p>
          <a:p>
            <a:pPr>
              <a:buFontTx/>
              <a:buChar char="-"/>
            </a:pPr>
            <a:r>
              <a:rPr lang="cs-CZ" b="1" dirty="0" smtClean="0"/>
              <a:t> spíše v teplejších oblastech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staré duby mají mohutné kmeny, rozložité koruny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mají hladkou kůru šedé barvy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květy jsou nenápadné, dozrávají v žaludy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dřevo je tvrdé a odolné i vůči vlhku a vodě</a:t>
            </a:r>
            <a:endParaRPr lang="cs-CZ" b="1" dirty="0"/>
          </a:p>
        </p:txBody>
      </p:sp>
      <p:pic>
        <p:nvPicPr>
          <p:cNvPr id="17410" name="Picture 2" descr="http://www.profizahrada.cz/images_data/2662-fagus-sylvatica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836712"/>
            <a:ext cx="1944216" cy="1742018"/>
          </a:xfrm>
          <a:prstGeom prst="rect">
            <a:avLst/>
          </a:prstGeom>
          <a:noFill/>
        </p:spPr>
      </p:pic>
      <p:pic>
        <p:nvPicPr>
          <p:cNvPr id="17412" name="Picture 4" descr="http://webboss.cz/UserFiles/FotoGalerie/Large_800/201008310556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772816"/>
            <a:ext cx="1872208" cy="1406354"/>
          </a:xfrm>
          <a:prstGeom prst="rect">
            <a:avLst/>
          </a:prstGeom>
          <a:noFill/>
        </p:spPr>
      </p:pic>
      <p:pic>
        <p:nvPicPr>
          <p:cNvPr id="17414" name="Picture 6" descr="http://karacaarboretum.com/images/Quercus_Robur_0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077072"/>
            <a:ext cx="2664296" cy="1994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Bříza bělokorá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980728"/>
            <a:ext cx="49685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nápadná bílou barvou kůry</a:t>
            </a:r>
          </a:p>
          <a:p>
            <a:pPr>
              <a:buFontTx/>
              <a:buChar char="-"/>
            </a:pPr>
            <a:r>
              <a:rPr lang="cs-CZ" b="1" dirty="0" smtClean="0"/>
              <a:t> opadavý listnatý strom</a:t>
            </a:r>
          </a:p>
          <a:p>
            <a:pPr>
              <a:buFontTx/>
              <a:buChar char="-"/>
            </a:pPr>
            <a:r>
              <a:rPr lang="cs-CZ" b="1" dirty="0" smtClean="0"/>
              <a:t> semena s křidélky jsou roznášena  větrem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najdeme ho ve vyšších polohách,snáší nižší</a:t>
            </a:r>
            <a:br>
              <a:rPr lang="cs-CZ" b="1" dirty="0" smtClean="0"/>
            </a:br>
            <a:r>
              <a:rPr lang="cs-CZ" b="1" dirty="0" smtClean="0"/>
              <a:t>  teploty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ze dřeva se vyrábí  např</a:t>
            </a:r>
            <a:r>
              <a:rPr lang="cs-CZ" b="1" dirty="0" smtClean="0"/>
              <a:t>. dřevěné </a:t>
            </a:r>
            <a:r>
              <a:rPr lang="cs-CZ" b="1" dirty="0" smtClean="0"/>
              <a:t>uhlí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je to léčivka, sbírají se její listy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dřevo je tvrdé a pevné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50100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Jiné lesní listnaté stromy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005064"/>
            <a:ext cx="23042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habr obecný</a:t>
            </a:r>
          </a:p>
          <a:p>
            <a:pPr>
              <a:buFontTx/>
              <a:buChar char="-"/>
            </a:pPr>
            <a:r>
              <a:rPr lang="cs-CZ" b="1" dirty="0" smtClean="0"/>
              <a:t> jilm horský</a:t>
            </a:r>
          </a:p>
          <a:p>
            <a:pPr>
              <a:buFontTx/>
              <a:buChar char="-"/>
            </a:pPr>
            <a:r>
              <a:rPr lang="cs-CZ" b="1" dirty="0" smtClean="0"/>
              <a:t> jasan </a:t>
            </a:r>
            <a:r>
              <a:rPr lang="cs-CZ" b="1" dirty="0" err="1" smtClean="0"/>
              <a:t>ztepilý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javor klen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olše lepkavá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vrba jíva</a:t>
            </a:r>
          </a:p>
          <a:p>
            <a:pPr>
              <a:buFontTx/>
              <a:buChar char="-"/>
            </a:pPr>
            <a:r>
              <a:rPr lang="cs-CZ" b="1" dirty="0"/>
              <a:t> </a:t>
            </a:r>
            <a:r>
              <a:rPr lang="cs-CZ" b="1" dirty="0" smtClean="0"/>
              <a:t>lípa srdčitá</a:t>
            </a:r>
            <a:endParaRPr lang="cs-CZ" b="1" dirty="0"/>
          </a:p>
        </p:txBody>
      </p:sp>
      <p:pic>
        <p:nvPicPr>
          <p:cNvPr id="18434" name="Picture 2" descr="http://farm8.staticflickr.com/7247/7002757502_c622f761ba_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88640"/>
            <a:ext cx="1568625" cy="2088232"/>
          </a:xfrm>
          <a:prstGeom prst="rect">
            <a:avLst/>
          </a:prstGeom>
          <a:noFill/>
        </p:spPr>
      </p:pic>
      <p:pic>
        <p:nvPicPr>
          <p:cNvPr id="18436" name="Picture 4" descr="http://botany.cz/foto/spacek-sem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340768"/>
            <a:ext cx="2232248" cy="14842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660232" y="18864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Nažka břízy se semenem</a:t>
            </a:r>
            <a:endParaRPr lang="cs-CZ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7668344" y="908720"/>
            <a:ext cx="0" cy="3600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://www.kidsnet.at/Sachunterricht/ahorn-Dateien/image006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708920"/>
            <a:ext cx="1866447" cy="1728192"/>
          </a:xfrm>
          <a:prstGeom prst="rect">
            <a:avLst/>
          </a:prstGeom>
          <a:noFill/>
        </p:spPr>
      </p:pic>
      <p:pic>
        <p:nvPicPr>
          <p:cNvPr id="2052" name="Picture 4" descr="http://media.novinky.cz/240/132401-article-3gil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5229200"/>
            <a:ext cx="1872208" cy="1333949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4437112"/>
            <a:ext cx="1461549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http://t3.gstatic.com/images?q=tbn:ANd9GcSbsw99Y4rx54raqP99zTa03ODNpIoKwwNsRfc3UZXW9YOMAPf3n7tPTOIY5Q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437112"/>
            <a:ext cx="1296144" cy="210623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339752" y="40770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vrba jíva</a:t>
            </a:r>
            <a:endParaRPr lang="cs-CZ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1409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javor klen</a:t>
            </a:r>
            <a:endParaRPr lang="cs-CZ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47251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lípa srdčitá</a:t>
            </a:r>
            <a:endParaRPr lang="cs-CZ" b="1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40050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jasan </a:t>
            </a:r>
            <a:r>
              <a:rPr lang="cs-CZ" b="1" i="1" dirty="0" err="1" smtClean="0"/>
              <a:t>ztepilý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344816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rgbClr val="C00000"/>
                </a:solidFill>
                <a:latin typeface="Comic Sans MS" pitchFamily="66" charset="0"/>
              </a:rPr>
              <a:t>Nyní několik jednoduchých </a:t>
            </a:r>
            <a:r>
              <a:rPr lang="cs-CZ" sz="2400" b="1" cap="small" dirty="0" smtClean="0">
                <a:solidFill>
                  <a:srgbClr val="C00000"/>
                </a:solidFill>
                <a:latin typeface="Comic Sans MS" pitchFamily="66" charset="0"/>
              </a:rPr>
              <a:t>úkolů:</a:t>
            </a:r>
            <a:endParaRPr lang="cs-CZ" sz="2400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5976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Lesu, ve kterém rostou pouze duby, </a:t>
            </a:r>
            <a:r>
              <a:rPr lang="cs-CZ" sz="2000" b="1" dirty="0" smtClean="0">
                <a:latin typeface="Comic Sans MS" pitchFamily="66" charset="0"/>
              </a:rPr>
              <a:t>říkáme: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9087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    _    _    _    _    _    _    _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23928" y="1772816"/>
          <a:ext cx="4002401" cy="4064000"/>
        </p:xfrm>
        <a:graphic>
          <a:graphicData uri="http://schemas.openxmlformats.org/drawingml/2006/table">
            <a:tbl>
              <a:tblPr/>
              <a:tblGrid>
                <a:gridCol w="296474"/>
                <a:gridCol w="296474"/>
                <a:gridCol w="296474"/>
                <a:gridCol w="296474"/>
                <a:gridCol w="296474"/>
                <a:gridCol w="310188"/>
                <a:gridCol w="314106"/>
                <a:gridCol w="314106"/>
                <a:gridCol w="364389"/>
                <a:gridCol w="310188"/>
                <a:gridCol w="314106"/>
                <a:gridCol w="296474"/>
                <a:gridCol w="296474"/>
              </a:tblGrid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62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1.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9" name="il_fi" descr="http://www.hotovedrevo.sk/image/drevo1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7"/>
            <a:ext cx="864096" cy="57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23528" y="23488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2.</a:t>
            </a:r>
            <a:endParaRPr lang="cs-CZ" b="1" i="1" dirty="0"/>
          </a:p>
        </p:txBody>
      </p:sp>
      <p:pic>
        <p:nvPicPr>
          <p:cNvPr id="11" name="il_fi" descr="http://leccos.com/pics/pic/korenovy_system_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13285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23528" y="32849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3.</a:t>
            </a:r>
            <a:endParaRPr lang="cs-CZ" b="1" i="1" dirty="0"/>
          </a:p>
        </p:txBody>
      </p:sp>
      <p:pic>
        <p:nvPicPr>
          <p:cNvPr id="13" name="Obrázek 12" descr="http://www.profizahrada.cz/images_data/2662-fagus-sylvatica-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068960"/>
            <a:ext cx="792088" cy="79208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23528" y="41490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4.</a:t>
            </a:r>
            <a:endParaRPr lang="cs-CZ" b="1" i="1" dirty="0"/>
          </a:p>
        </p:txBody>
      </p:sp>
      <p:pic>
        <p:nvPicPr>
          <p:cNvPr id="15" name="Obrázek 14" descr="http://webboss.cz/UserFiles/FotoGalerie/Large_800/20100831055656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005064"/>
            <a:ext cx="792088" cy="79208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23528" y="49411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5.</a:t>
            </a:r>
            <a:endParaRPr lang="cs-CZ" b="1" i="1" dirty="0"/>
          </a:p>
        </p:txBody>
      </p:sp>
      <p:pic>
        <p:nvPicPr>
          <p:cNvPr id="19459" name="Picture 3" descr="http://www.fortonnurserygroup.com/userimages/family%20tree%20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941168"/>
            <a:ext cx="826892" cy="936104"/>
          </a:xfrm>
          <a:prstGeom prst="rect">
            <a:avLst/>
          </a:prstGeom>
          <a:noFill/>
        </p:spPr>
      </p:pic>
      <p:pic>
        <p:nvPicPr>
          <p:cNvPr id="18" name="Picture 2" descr="http://www.kidsnet.at/Sachunterricht/ahorn-Dateien/image006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2204864"/>
            <a:ext cx="792000" cy="73333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123728" y="23488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7.</a:t>
            </a:r>
            <a:endParaRPr lang="cs-CZ" b="1" i="1" dirty="0"/>
          </a:p>
        </p:txBody>
      </p:sp>
      <p:pic>
        <p:nvPicPr>
          <p:cNvPr id="20" name="Picture 2" descr="http://farm8.staticflickr.com/7247/7002757502_c622f761ba_z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3068960"/>
            <a:ext cx="720000" cy="958499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123728" y="32849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8.</a:t>
            </a:r>
            <a:endParaRPr lang="cs-CZ" b="1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23728" y="15567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6.</a:t>
            </a:r>
            <a:endParaRPr lang="cs-CZ" b="1" i="1" dirty="0"/>
          </a:p>
        </p:txBody>
      </p:sp>
      <p:pic>
        <p:nvPicPr>
          <p:cNvPr id="19461" name="Picture 5" descr="http://i.istockimg.com/file_thumbview_approve/5118468/2/stock-illustration-5118468-green-tree-illustration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776" y="1340768"/>
            <a:ext cx="1037793" cy="792000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3635896" y="16288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strom</a:t>
            </a:r>
            <a:endParaRPr lang="cs-CZ" b="1" dirty="0"/>
          </a:p>
        </p:txBody>
      </p:sp>
      <p:cxnSp>
        <p:nvCxnSpPr>
          <p:cNvPr id="26" name="Přímá spojovací šipka 25"/>
          <p:cNvCxnSpPr/>
          <p:nvPr/>
        </p:nvCxnSpPr>
        <p:spPr>
          <a:xfrm flipH="1">
            <a:off x="3491880" y="1484784"/>
            <a:ext cx="360040" cy="14401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latin typeface="Comic Sans MS" pitchFamily="66" charset="0"/>
              </a:rPr>
              <a:t>Vyber, které názvy v rámečku patří k pojmu list,a označ jimi jednotlivé části obrázku:</a:t>
            </a:r>
            <a:endParaRPr lang="cs-CZ" sz="2000" b="1" u="sng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16288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STONEK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22048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ŘAPÍK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ŽILKOVÁNÍ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16288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ČEPEL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2048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STÉBLO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KVĚTENSTVÍ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213285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Wingdings"/>
              </a:rPr>
              <a:t>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4644008" y="263691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Wingdings"/>
              </a:rPr>
              <a:t>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155679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Wingdings"/>
              </a:rPr>
              <a:t></a:t>
            </a:r>
            <a:endParaRPr lang="cs-CZ" sz="2000" b="1" dirty="0"/>
          </a:p>
        </p:txBody>
      </p:sp>
      <p:pic>
        <p:nvPicPr>
          <p:cNvPr id="21506" name="Picture 2" descr="http://etc.usf.edu/clipart/63300/63333/63333_maple-leaf_m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274583">
            <a:off x="931142" y="1545774"/>
            <a:ext cx="2562236" cy="215227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39552" y="4221088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latin typeface="Comic Sans MS" pitchFamily="66" charset="0"/>
              </a:rPr>
              <a:t>Podtrhni správné údaje o </a:t>
            </a:r>
            <a:r>
              <a:rPr lang="cs-CZ" sz="2000" b="1" u="sng" dirty="0" smtClean="0">
                <a:latin typeface="Comic Sans MS" pitchFamily="66" charset="0"/>
              </a:rPr>
              <a:t>listech:</a:t>
            </a:r>
            <a:endParaRPr lang="cs-CZ" sz="2000" b="1" u="sng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725144"/>
            <a:ext cx="8064896" cy="1711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Tvoří se v pupenech, nesou větve, přijímají sluneční energii, mohou být přeměněny v jehlice, slouží k rozmnožování stromů, zabezpečují dýchání, obsahují semena, vyrůstají z nich mladé stromy, na podzim opadávají, odpařuje se nimi voda, mají různou barvu a tvar, skládají se z čepele a řapíku.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6200000">
            <a:off x="1269649" y="4571110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6200000">
            <a:off x="4798042" y="4571111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200000">
            <a:off x="7462338" y="4571111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6200000">
            <a:off x="4942058" y="5003159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4293986" y="5435206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6200000">
            <a:off x="6382218" y="5435207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200000">
            <a:off x="1125634" y="5795246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16200000">
            <a:off x="3717922" y="5867255"/>
            <a:ext cx="380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sym typeface="Wingdings"/>
              </a:rPr>
              <a:t>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39552" y="1196752"/>
            <a:ext cx="1584176" cy="369332"/>
            <a:chOff x="539552" y="1196752"/>
            <a:chExt cx="1584176" cy="369332"/>
          </a:xfrm>
        </p:grpSpPr>
        <p:sp>
          <p:nvSpPr>
            <p:cNvPr id="23" name="TextovéPole 22"/>
            <p:cNvSpPr txBox="1"/>
            <p:nvPr/>
          </p:nvSpPr>
          <p:spPr>
            <a:xfrm>
              <a:off x="539552" y="1196752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čepel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25" name="Přímá spojovací šipka 24"/>
            <p:cNvCxnSpPr/>
            <p:nvPr/>
          </p:nvCxnSpPr>
          <p:spPr>
            <a:xfrm>
              <a:off x="1187624" y="1340768"/>
              <a:ext cx="936104" cy="216024"/>
            </a:xfrm>
            <a:prstGeom prst="straightConnector1">
              <a:avLst/>
            </a:prstGeom>
            <a:ln w="25400">
              <a:solidFill>
                <a:schemeClr val="tx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2411760" y="1340768"/>
            <a:ext cx="1944216" cy="576064"/>
            <a:chOff x="2411760" y="1340768"/>
            <a:chExt cx="1944216" cy="576064"/>
          </a:xfrm>
        </p:grpSpPr>
        <p:sp>
          <p:nvSpPr>
            <p:cNvPr id="28" name="TextovéPole 27"/>
            <p:cNvSpPr txBox="1"/>
            <p:nvPr/>
          </p:nvSpPr>
          <p:spPr>
            <a:xfrm>
              <a:off x="3203848" y="1340768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žilnatina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30" name="Přímá spojovací šipka 29"/>
            <p:cNvCxnSpPr>
              <a:stCxn id="28" idx="1"/>
            </p:cNvCxnSpPr>
            <p:nvPr/>
          </p:nvCxnSpPr>
          <p:spPr>
            <a:xfrm flipH="1">
              <a:off x="2411760" y="1525434"/>
              <a:ext cx="792088" cy="391398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1907704" y="3573016"/>
            <a:ext cx="1800200" cy="369332"/>
            <a:chOff x="1907704" y="3573016"/>
            <a:chExt cx="1800200" cy="369332"/>
          </a:xfrm>
        </p:grpSpPr>
        <p:sp>
          <p:nvSpPr>
            <p:cNvPr id="32" name="TextovéPole 31"/>
            <p:cNvSpPr txBox="1"/>
            <p:nvPr/>
          </p:nvSpPr>
          <p:spPr>
            <a:xfrm>
              <a:off x="2843808" y="3573016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řapík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34" name="Přímá spojovací šipka 33"/>
            <p:cNvCxnSpPr>
              <a:stCxn id="32" idx="1"/>
            </p:cNvCxnSpPr>
            <p:nvPr/>
          </p:nvCxnSpPr>
          <p:spPr>
            <a:xfrm flipH="1">
              <a:off x="1907704" y="3757682"/>
              <a:ext cx="936104" cy="31358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latin typeface="Comic Sans MS" pitchFamily="66" charset="0"/>
              </a:rPr>
              <a:t>Pokus se pomocí čísel složit slova, piš je na linky a doplň k nim vhodná písmena (A-I) z </a:t>
            </a:r>
            <a:r>
              <a:rPr lang="cs-CZ" sz="2000" b="1" u="sng" dirty="0" smtClean="0">
                <a:latin typeface="Comic Sans MS" pitchFamily="66" charset="0"/>
              </a:rPr>
              <a:t>nabídky:</a:t>
            </a:r>
            <a:endParaRPr lang="cs-CZ" sz="2000" b="1" u="sng" dirty="0">
              <a:latin typeface="Comic Sans MS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1484784"/>
          <a:ext cx="8424936" cy="6400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  <a:gridCol w="70207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</a:p>
                    <a:p>
                      <a:r>
                        <a:rPr lang="cs-CZ" dirty="0" smtClean="0"/>
                        <a:t>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</a:p>
                    <a:p>
                      <a:r>
                        <a:rPr lang="cs-CZ" dirty="0" smtClean="0"/>
                        <a:t>DŘE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</a:p>
                    <a:p>
                      <a:r>
                        <a:rPr lang="cs-CZ" dirty="0" smtClean="0"/>
                        <a:t>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</a:p>
                    <a:p>
                      <a:r>
                        <a:rPr lang="cs-CZ" dirty="0" smtClean="0"/>
                        <a:t>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</a:p>
                    <a:p>
                      <a:r>
                        <a:rPr lang="cs-CZ" dirty="0" smtClean="0"/>
                        <a:t>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</a:p>
                    <a:p>
                      <a:r>
                        <a:rPr lang="cs-CZ" dirty="0" smtClean="0"/>
                        <a:t>STRO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</a:p>
                    <a:p>
                      <a:r>
                        <a:rPr lang="cs-CZ" dirty="0" smtClean="0"/>
                        <a:t>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</a:p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</a:p>
                    <a:p>
                      <a:r>
                        <a:rPr lang="cs-CZ" dirty="0" smtClean="0"/>
                        <a:t>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</a:p>
                    <a:p>
                      <a:r>
                        <a:rPr lang="cs-CZ" dirty="0" smtClean="0"/>
                        <a:t>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</a:p>
                    <a:p>
                      <a:r>
                        <a:rPr lang="cs-CZ" dirty="0" smtClean="0"/>
                        <a:t>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</a:p>
                    <a:p>
                      <a:r>
                        <a:rPr lang="cs-CZ" dirty="0" smtClean="0"/>
                        <a:t>HOU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3356992"/>
            <a:ext cx="3600400" cy="0"/>
          </a:xfrm>
          <a:prstGeom prst="line">
            <a:avLst/>
          </a:prstGeom>
          <a:ln w="317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04048" y="3933056"/>
            <a:ext cx="3600400" cy="0"/>
          </a:xfrm>
          <a:prstGeom prst="line">
            <a:avLst/>
          </a:prstGeom>
          <a:ln w="317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4048" y="4509120"/>
            <a:ext cx="3600400" cy="0"/>
          </a:xfrm>
          <a:prstGeom prst="line">
            <a:avLst/>
          </a:prstGeom>
          <a:ln w="317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04048" y="5085184"/>
            <a:ext cx="3600400" cy="0"/>
          </a:xfrm>
          <a:prstGeom prst="line">
            <a:avLst/>
          </a:prstGeom>
          <a:ln w="317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004048" y="5661248"/>
            <a:ext cx="3600400" cy="0"/>
          </a:xfrm>
          <a:prstGeom prst="line">
            <a:avLst/>
          </a:prstGeom>
          <a:ln w="317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26369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Nabídka :</a:t>
            </a:r>
            <a:endParaRPr lang="cs-CZ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14096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 </a:t>
            </a:r>
            <a:r>
              <a:rPr lang="cs-CZ" b="1" dirty="0" smtClean="0"/>
              <a:t>dřevnatý stonek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57301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B</a:t>
            </a:r>
            <a:r>
              <a:rPr lang="cs-CZ" dirty="0" smtClean="0"/>
              <a:t>  </a:t>
            </a:r>
            <a:r>
              <a:rPr lang="cs-CZ" b="1" dirty="0" smtClean="0"/>
              <a:t>dužnatý stonek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0050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C</a:t>
            </a:r>
            <a:r>
              <a:rPr lang="cs-CZ" dirty="0" smtClean="0"/>
              <a:t>  </a:t>
            </a:r>
            <a:r>
              <a:rPr lang="cs-CZ" b="1" dirty="0" smtClean="0"/>
              <a:t>větví se hned od země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4371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D</a:t>
            </a:r>
            <a:r>
              <a:rPr lang="cs-CZ" dirty="0" smtClean="0"/>
              <a:t>  </a:t>
            </a:r>
            <a:r>
              <a:rPr lang="cs-CZ" b="1" dirty="0" smtClean="0"/>
              <a:t>mají kmen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E</a:t>
            </a:r>
            <a:r>
              <a:rPr lang="cs-CZ" dirty="0" smtClean="0"/>
              <a:t>  </a:t>
            </a:r>
            <a:r>
              <a:rPr lang="cs-CZ" b="1" dirty="0" smtClean="0"/>
              <a:t>mají korunu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22920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F</a:t>
            </a:r>
            <a:r>
              <a:rPr lang="cs-CZ" dirty="0" smtClean="0"/>
              <a:t>  </a:t>
            </a:r>
            <a:r>
              <a:rPr lang="cs-CZ" b="1" dirty="0" smtClean="0"/>
              <a:t>nezelené rostliny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G</a:t>
            </a:r>
            <a:r>
              <a:rPr lang="cs-CZ" dirty="0" smtClean="0"/>
              <a:t>  </a:t>
            </a:r>
            <a:r>
              <a:rPr lang="cs-CZ" b="1" dirty="0" smtClean="0"/>
              <a:t>výtrusné rostliny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0212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H</a:t>
            </a:r>
            <a:r>
              <a:rPr lang="cs-CZ" dirty="0" smtClean="0"/>
              <a:t>  </a:t>
            </a:r>
            <a:r>
              <a:rPr lang="cs-CZ" b="1" dirty="0" smtClean="0"/>
              <a:t>semenné rostliny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996952"/>
            <a:ext cx="1403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houby, F,G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356992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dřeviny, A,C,D,E,H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149080"/>
            <a:ext cx="1403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byliny, B,H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4725144"/>
            <a:ext cx="1403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keře, C,H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5157192"/>
            <a:ext cx="1403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stromy,</a:t>
            </a:r>
            <a:br>
              <a:rPr lang="cs-CZ" sz="1600" b="1" dirty="0" smtClean="0">
                <a:solidFill>
                  <a:srgbClr val="FF0000"/>
                </a:solidFill>
              </a:rPr>
            </a:br>
            <a:r>
              <a:rPr lang="cs-CZ" sz="1600" b="1" dirty="0" smtClean="0">
                <a:solidFill>
                  <a:srgbClr val="FF0000"/>
                </a:solidFill>
              </a:rPr>
              <a:t>A,D, E, H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latin typeface="Comic Sans MS" pitchFamily="66" charset="0"/>
              </a:rPr>
              <a:t>Rozděl slova a škrtni, které části nenajdeš u listnatých </a:t>
            </a:r>
            <a:r>
              <a:rPr lang="cs-CZ" sz="2000" b="1" u="sng" dirty="0" smtClean="0">
                <a:latin typeface="Comic Sans MS" pitchFamily="66" charset="0"/>
              </a:rPr>
              <a:t>stromů:</a:t>
            </a:r>
            <a:endParaRPr lang="cs-CZ" sz="2000" b="1" u="sng" dirty="0">
              <a:latin typeface="Comic Sans MS" pitchFamily="66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179512" y="2636912"/>
            <a:ext cx="8964488" cy="864096"/>
            <a:chOff x="179512" y="1052736"/>
            <a:chExt cx="8964488" cy="864096"/>
          </a:xfrm>
        </p:grpSpPr>
        <p:sp>
          <p:nvSpPr>
            <p:cNvPr id="3" name="TextovéPole 2"/>
            <p:cNvSpPr txBox="1"/>
            <p:nvPr/>
          </p:nvSpPr>
          <p:spPr>
            <a:xfrm>
              <a:off x="179512" y="1268760"/>
              <a:ext cx="89644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3">
                      <a:lumMod val="50000"/>
                    </a:schemeClr>
                  </a:solidFill>
                </a:rPr>
                <a:t>KVĚTPLODKOŘENSTÉBLOKMENVĚTEVSTVOLOBILKAKORUNALISTKLOBOUKKŮRA</a:t>
              </a:r>
              <a:endParaRPr lang="cs-CZ" sz="20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827584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1403648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123728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915816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3563888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4283968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932040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5724128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6660232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7020272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8100392" y="1052736"/>
              <a:ext cx="0" cy="864096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flipV="1">
              <a:off x="2123728" y="1340768"/>
              <a:ext cx="720080" cy="288032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flipV="1">
              <a:off x="4283968" y="1340768"/>
              <a:ext cx="576064" cy="216024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flipV="1">
              <a:off x="4932040" y="1340768"/>
              <a:ext cx="720080" cy="288032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flipV="1">
              <a:off x="7092280" y="1268760"/>
              <a:ext cx="936104" cy="360040"/>
            </a:xfrm>
            <a:prstGeom prst="line">
              <a:avLst/>
            </a:prstGeom>
            <a:ln w="317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179512" y="1268760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KVĚTPLODKOŘENSTÉBLOKMENVĚTEVSTVOLOBILKAKORUNALISTKLOBOUKKŮRA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179512" y="2348880"/>
            <a:ext cx="8784976" cy="1368152"/>
            <a:chOff x="179512" y="2348880"/>
            <a:chExt cx="8784976" cy="1368152"/>
          </a:xfrm>
        </p:grpSpPr>
        <p:sp>
          <p:nvSpPr>
            <p:cNvPr id="29" name="Zaoblený obdélník 28"/>
            <p:cNvSpPr/>
            <p:nvPr/>
          </p:nvSpPr>
          <p:spPr>
            <a:xfrm>
              <a:off x="179512" y="2348880"/>
              <a:ext cx="8784976" cy="136815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95736" y="2780928"/>
              <a:ext cx="50405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cap="small" dirty="0" smtClean="0">
                  <a:ln w="9525">
                    <a:solidFill>
                      <a:schemeClr val="tx2">
                        <a:lumMod val="20000"/>
                        <a:lumOff val="80000"/>
                      </a:schemeClr>
                    </a:solidFill>
                    <a:prstDash val="solid"/>
                  </a:ln>
                  <a:effectLst>
                    <a:outerShdw blurRad="50800" dist="38100" dir="18900000" algn="bl" rotWithShape="0">
                      <a:schemeClr val="tx2">
                        <a:lumMod val="20000"/>
                        <a:lumOff val="80000"/>
                        <a:alpha val="40000"/>
                      </a:schemeClr>
                    </a:outerShdw>
                  </a:effectLst>
                  <a:latin typeface="Comic Sans MS" pitchFamily="66" charset="0"/>
                </a:rPr>
                <a:t>ŘEŠENÍ</a:t>
              </a:r>
              <a:endParaRPr lang="cs-CZ" sz="2800" b="1" cap="small" dirty="0">
                <a:ln w="9525">
                  <a:solidFill>
                    <a:schemeClr val="tx2">
                      <a:lumMod val="20000"/>
                      <a:lumOff val="80000"/>
                    </a:schemeClr>
                  </a:solidFill>
                  <a:prstDash val="solid"/>
                </a:ln>
                <a:effectLst>
                  <a:outerShdw blurRad="50800" dist="38100" dir="18900000" algn="bl" rotWithShape="0">
                    <a:schemeClr val="tx2">
                      <a:lumMod val="20000"/>
                      <a:lumOff val="80000"/>
                      <a:alpha val="40000"/>
                    </a:schemeClr>
                  </a:outerShdw>
                </a:effectLst>
                <a:latin typeface="Comic Sans MS" pitchFamily="66" charset="0"/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67544" y="407707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latin typeface="Comic Sans MS" pitchFamily="66" charset="0"/>
              </a:rPr>
              <a:t>Očísluj etapy vývoje stromu podle pořadí:</a:t>
            </a:r>
            <a:endParaRPr lang="cs-CZ" sz="2000" b="1" u="sng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3528" y="4869160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051720" y="4869160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51720" y="5805264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779912" y="5805264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79912" y="4869160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08104" y="4869160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948264" y="4869160"/>
            <a:ext cx="432048" cy="369332"/>
          </a:xfrm>
          <a:prstGeom prst="rect">
            <a:avLst/>
          </a:prstGeom>
          <a:noFill/>
          <a:ln w="31750">
            <a:solidFill>
              <a:schemeClr val="accent3">
                <a:lumMod val="50000"/>
              </a:schemeClr>
            </a:solidFill>
          </a:ln>
          <a:effectLst>
            <a:innerShdw blurRad="63500" dist="50800" dir="18900000">
              <a:schemeClr val="accent6">
                <a:lumMod val="50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27584" y="48691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stromek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27784" y="48691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semeno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283968" y="48691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pařez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012160" y="48691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strom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45232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semenáček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627784" y="58052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plod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283968" y="58052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starý strom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23528" y="5301208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4.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051720" y="5301208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2.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779912" y="5301208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7.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508104" y="5301208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5.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48264" y="5301208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3.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051720" y="6237312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1.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779912" y="6237312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6.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344816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rgbClr val="C00000"/>
                </a:solidFill>
                <a:latin typeface="Comic Sans MS" pitchFamily="66" charset="0"/>
              </a:rPr>
              <a:t>Metodický list</a:t>
            </a:r>
            <a:endParaRPr lang="cs-CZ" sz="2400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764704"/>
            <a:ext cx="8208912" cy="61709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b="1" dirty="0" smtClean="0"/>
              <a:t>Tento digitální učební materiál je určen pro 4.ročník, předmět Přírodověda, část Listnaté keře a stromy. Je vhodný pro práci s interaktivní tabulí a popisovačem, popřípadě pro samostatnou práci na počítačích. 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Snímky 2, 4, 5 </a:t>
            </a:r>
            <a:r>
              <a:rPr lang="cs-CZ" b="1" dirty="0" smtClean="0"/>
              <a:t>jsou  připraveny pro zopakování nejběžnějších stromů vyskytujících se v naší republice.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3 : </a:t>
            </a:r>
            <a:r>
              <a:rPr lang="cs-CZ" b="1" dirty="0" smtClean="0"/>
              <a:t>žáci společně diskutují nad listnatými lesy rostoucími v jejich okolí, pokusí se zodpovědět a logicky zdůvodnit danou otázku. Možná odpověď se zobrazí na kliknutí myší.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6 : </a:t>
            </a:r>
            <a:r>
              <a:rPr lang="cs-CZ" b="1" dirty="0" smtClean="0"/>
              <a:t>žáci vyřeší jednoduchou křížovku a zjistí odpověď na danou otázku, správné řešení je uvedeno na snímku č.11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7 : </a:t>
            </a:r>
            <a:r>
              <a:rPr lang="cs-CZ" b="1" dirty="0" smtClean="0"/>
              <a:t>žáci nejdříve označí pojmy související s názvem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</a:t>
            </a:r>
            <a:r>
              <a:rPr lang="cs-CZ" b="1" dirty="0" smtClean="0"/>
              <a:t>, poté popíší jeho základní části, nakonec označí údaje, které se vztahují k pojmu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list; </a:t>
            </a:r>
            <a:r>
              <a:rPr lang="cs-CZ" b="1" dirty="0" smtClean="0"/>
              <a:t>postupným klikáním myší zobrazujete správné odpovědi u jednotlivých úkolů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8 : </a:t>
            </a:r>
            <a:r>
              <a:rPr lang="cs-CZ" b="1" dirty="0" smtClean="0"/>
              <a:t>žáci se podle nápovědy pokusí nalézt pět správných pojmů, k nim pak přiřadí  vhodná písmena z nabídky;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</a:t>
            </a:r>
            <a:r>
              <a:rPr lang="cs-CZ" b="1" dirty="0" smtClean="0"/>
              <a:t>– k jednotlivým pojmům lze přiřadit více písmen ; klikem myši opět proveďte kontrolu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9 : </a:t>
            </a:r>
            <a:r>
              <a:rPr lang="cs-CZ" b="1" dirty="0" smtClean="0"/>
              <a:t>žáci rozdělí písmenkového hada na jednotlivá slova, vyškrtají ta, která nesouvisí s pojmem list (klik myši = odpověď), svou volbu vysvětlí; v dalším úkolu se pokusí stanovit správný vývoj stromu (klik = odpověď)</a:t>
            </a:r>
          </a:p>
          <a:p>
            <a:pPr>
              <a:spcAft>
                <a:spcPts val="600"/>
              </a:spcAft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95736" y="1196752"/>
          <a:ext cx="4248471" cy="4248472"/>
        </p:xfrm>
        <a:graphic>
          <a:graphicData uri="http://schemas.openxmlformats.org/drawingml/2006/table">
            <a:tbl>
              <a:tblPr/>
              <a:tblGrid>
                <a:gridCol w="314701"/>
                <a:gridCol w="314701"/>
                <a:gridCol w="314701"/>
                <a:gridCol w="314701"/>
                <a:gridCol w="314701"/>
                <a:gridCol w="329259"/>
                <a:gridCol w="333418"/>
                <a:gridCol w="333418"/>
                <a:gridCol w="386792"/>
                <a:gridCol w="329259"/>
                <a:gridCol w="333418"/>
                <a:gridCol w="314701"/>
                <a:gridCol w="314701"/>
              </a:tblGrid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9696" marR="4969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332656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 smtClean="0">
                <a:latin typeface="Comic Sans MS" pitchFamily="66" charset="0"/>
              </a:rPr>
              <a:t>ŘEŠENÍ  KŘÍŽOVKY  ZE SNÍMKU Č.6 </a:t>
            </a:r>
            <a:endParaRPr lang="cs-CZ" sz="2000" b="1" cap="small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344816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rgbClr val="C00000"/>
                </a:solidFill>
                <a:latin typeface="Comic Sans MS" pitchFamily="66" charset="0"/>
              </a:rPr>
              <a:t>Použitý materiál</a:t>
            </a:r>
            <a:endParaRPr lang="cs-CZ" sz="2400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Přírodověda pro 4.ročník základní školy, </a:t>
            </a:r>
            <a:r>
              <a:rPr lang="cs-CZ" dirty="0" err="1" smtClean="0"/>
              <a:t>J.Jurčák</a:t>
            </a:r>
            <a:r>
              <a:rPr lang="cs-CZ" dirty="0" smtClean="0"/>
              <a:t> a kol.,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r>
              <a:rPr lang="cs-CZ" dirty="0" smtClean="0"/>
              <a:t> 1996</a:t>
            </a:r>
          </a:p>
          <a:p>
            <a:r>
              <a:rPr lang="cs-CZ" dirty="0" smtClean="0"/>
              <a:t>Přírodověda pro 4.ročník základní školy, </a:t>
            </a:r>
            <a:r>
              <a:rPr lang="cs-CZ" dirty="0" err="1" smtClean="0"/>
              <a:t>J.Mladá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smtClean="0"/>
              <a:t>.Podroužek, </a:t>
            </a:r>
            <a:r>
              <a:rPr lang="cs-CZ" dirty="0" err="1" smtClean="0"/>
              <a:t>nakl</a:t>
            </a:r>
            <a:r>
              <a:rPr lang="cs-CZ" dirty="0" smtClean="0"/>
              <a:t>. SPN 2003</a:t>
            </a:r>
          </a:p>
          <a:p>
            <a:r>
              <a:rPr lang="cs-CZ" dirty="0" smtClean="0"/>
              <a:t>Soubor námětů, úkolů a zajímavostí k přírodovědnému učivu pro 4.ročník, </a:t>
            </a:r>
            <a:r>
              <a:rPr lang="cs-CZ" dirty="0" err="1" smtClean="0"/>
              <a:t>H.Mühlhauserová</a:t>
            </a:r>
            <a:r>
              <a:rPr lang="cs-CZ" dirty="0" smtClean="0"/>
              <a:t>, 2010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276872"/>
            <a:ext cx="828092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obrázků 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č.3</a:t>
            </a:r>
            <a:r>
              <a:rPr lang="cs-CZ" dirty="0" smtClean="0"/>
              <a:t> :  </a:t>
            </a:r>
            <a:r>
              <a:rPr lang="cs-CZ" dirty="0" smtClean="0">
                <a:hlinkClick r:id="rId2"/>
              </a:rPr>
              <a:t>http://blog.</a:t>
            </a:r>
            <a:r>
              <a:rPr lang="cs-CZ" dirty="0" err="1" smtClean="0">
                <a:hlinkClick r:id="rId2"/>
              </a:rPr>
              <a:t>idnes.cz</a:t>
            </a:r>
            <a:r>
              <a:rPr lang="cs-CZ" dirty="0" smtClean="0">
                <a:hlinkClick r:id="rId2"/>
              </a:rPr>
              <a:t>/blog/3299/46765/DSC04415.jpg</a:t>
            </a:r>
            <a:r>
              <a:rPr lang="cs-CZ" dirty="0" smtClean="0"/>
              <a:t>   smíšený les</a:t>
            </a:r>
          </a:p>
          <a:p>
            <a:r>
              <a:rPr lang="cs-CZ" dirty="0" smtClean="0">
                <a:hlinkClick r:id="rId3"/>
              </a:rPr>
              <a:t>http://upload.wikimedia.org/wikipedia/commons/thumb/c/c1/Conifer_forest_edit.jpg/260px-Conifer_forest_edit.jpg</a:t>
            </a:r>
            <a:r>
              <a:rPr lang="cs-CZ" dirty="0" smtClean="0"/>
              <a:t>   jehličnatý les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sunrisesol.com</a:t>
            </a:r>
            <a:r>
              <a:rPr lang="cs-CZ" dirty="0" smtClean="0">
                <a:hlinkClick r:id="rId4"/>
              </a:rPr>
              <a:t>/Lily/</a:t>
            </a:r>
            <a:r>
              <a:rPr lang="cs-CZ" dirty="0" err="1" smtClean="0">
                <a:hlinkClick r:id="rId4"/>
              </a:rPr>
              <a:t>foresy.jpg</a:t>
            </a:r>
            <a:r>
              <a:rPr lang="cs-CZ" dirty="0" smtClean="0"/>
              <a:t>   listnatý les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č.4 </a:t>
            </a:r>
            <a:r>
              <a:rPr lang="cs-CZ" dirty="0" smtClean="0"/>
              <a:t>: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profizahrada.cz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_data/2662-</a:t>
            </a:r>
            <a:r>
              <a:rPr lang="cs-CZ" dirty="0" err="1" smtClean="0">
                <a:hlinkClick r:id="rId5"/>
              </a:rPr>
              <a:t>fagus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sylvatica</a:t>
            </a:r>
            <a:r>
              <a:rPr lang="cs-CZ" dirty="0" smtClean="0">
                <a:hlinkClick r:id="rId5"/>
              </a:rPr>
              <a:t>-1.jpg</a:t>
            </a:r>
            <a:r>
              <a:rPr lang="cs-CZ" dirty="0" smtClean="0"/>
              <a:t>   buk listy</a:t>
            </a:r>
          </a:p>
          <a:p>
            <a:r>
              <a:rPr lang="cs-CZ" dirty="0" smtClean="0">
                <a:hlinkClick r:id="rId6"/>
              </a:rPr>
              <a:t>http://webboss.cz/UserFiles/FotoGalerie/Large_800/20100831055656.jpg</a:t>
            </a:r>
            <a:r>
              <a:rPr lang="cs-CZ" dirty="0" smtClean="0"/>
              <a:t>   bukvice</a:t>
            </a:r>
          </a:p>
          <a:p>
            <a:r>
              <a:rPr lang="cs-CZ" dirty="0" smtClean="0">
                <a:hlinkClick r:id="rId7"/>
              </a:rPr>
              <a:t>http://karacaarboretum.com/images/Quercus_Robur_031.jpg</a:t>
            </a:r>
            <a:r>
              <a:rPr lang="cs-CZ" dirty="0" smtClean="0"/>
              <a:t>   žaludy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č.5 </a:t>
            </a:r>
            <a:r>
              <a:rPr lang="cs-CZ" dirty="0" smtClean="0"/>
              <a:t>: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flickr.com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photos</a:t>
            </a:r>
            <a:r>
              <a:rPr lang="cs-CZ" dirty="0" smtClean="0">
                <a:hlinkClick r:id="rId8"/>
              </a:rPr>
              <a:t>/42267636@N08/7002757502/</a:t>
            </a:r>
            <a:r>
              <a:rPr lang="cs-CZ" dirty="0" smtClean="0"/>
              <a:t>   bříza jehnědy</a:t>
            </a:r>
          </a:p>
          <a:p>
            <a:r>
              <a:rPr lang="cs-CZ" dirty="0" smtClean="0">
                <a:hlinkClick r:id="rId9"/>
              </a:rPr>
              <a:t>http://botany.cz/foto/spacek-sem8.jpg</a:t>
            </a:r>
            <a:r>
              <a:rPr lang="cs-CZ" dirty="0" smtClean="0"/>
              <a:t>   semena břízy</a:t>
            </a:r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kidsnet.at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Sachunterricht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ahorn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Dateien</a:t>
            </a:r>
            <a:r>
              <a:rPr lang="cs-CZ" dirty="0" smtClean="0">
                <a:hlinkClick r:id="rId10"/>
              </a:rPr>
              <a:t>/image006.gif</a:t>
            </a:r>
            <a:r>
              <a:rPr lang="cs-CZ" dirty="0" smtClean="0"/>
              <a:t>   javor</a:t>
            </a:r>
          </a:p>
          <a:p>
            <a:r>
              <a:rPr lang="cs-CZ" dirty="0" smtClean="0">
                <a:hlinkClick r:id="rId11"/>
              </a:rPr>
              <a:t>http://media.novinky.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/240/132401-</a:t>
            </a:r>
            <a:r>
              <a:rPr lang="cs-CZ" dirty="0" err="1" smtClean="0">
                <a:hlinkClick r:id="rId11"/>
              </a:rPr>
              <a:t>article</a:t>
            </a:r>
            <a:r>
              <a:rPr lang="cs-CZ" dirty="0" smtClean="0">
                <a:hlinkClick r:id="rId11"/>
              </a:rPr>
              <a:t>-3gilt.jpg</a:t>
            </a:r>
            <a:r>
              <a:rPr lang="cs-CZ" dirty="0" smtClean="0"/>
              <a:t>   lípa srdčitá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51520" y="188640"/>
            <a:ext cx="83529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http://upload.wikimedia.org/wikipedia/commons/thumb/6/62/Salix_caprea_Sturm04028.jpg/240px-Salix_caprea_Sturm04028.jpg</a:t>
            </a:r>
            <a:r>
              <a:rPr lang="cs-CZ" dirty="0" smtClean="0"/>
              <a:t>   vrba jíva</a:t>
            </a:r>
          </a:p>
          <a:p>
            <a:r>
              <a:rPr lang="cs-CZ" dirty="0" smtClean="0">
                <a:hlinkClick r:id="rId3"/>
              </a:rPr>
              <a:t>http://t3.gstatic.com/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?q=</a:t>
            </a:r>
            <a:r>
              <a:rPr lang="cs-CZ" dirty="0" err="1" smtClean="0">
                <a:hlinkClick r:id="rId3"/>
              </a:rPr>
              <a:t>tbn</a:t>
            </a:r>
            <a:r>
              <a:rPr lang="cs-CZ" dirty="0" smtClean="0">
                <a:hlinkClick r:id="rId3"/>
              </a:rPr>
              <a:t>:ANd9GcSbsw99Y4rx54raqP99zTa03ODNpIoKwwNsRfc3UZXW9YOMAPf3n7tPTOIY5Q</a:t>
            </a:r>
            <a:r>
              <a:rPr lang="cs-CZ" dirty="0" smtClean="0"/>
              <a:t>   jasan </a:t>
            </a:r>
            <a:r>
              <a:rPr lang="cs-CZ" dirty="0" err="1" smtClean="0"/>
              <a:t>ztepilý</a:t>
            </a: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č.6</a:t>
            </a:r>
            <a:r>
              <a:rPr lang="cs-CZ" dirty="0" smtClean="0"/>
              <a:t> 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hotovedrevo.sk</a:t>
            </a:r>
            <a:r>
              <a:rPr lang="cs-CZ" dirty="0" smtClean="0">
                <a:hlinkClick r:id="rId4"/>
              </a:rPr>
              <a:t>/image/drevo10.jpg</a:t>
            </a:r>
            <a:r>
              <a:rPr lang="cs-CZ" dirty="0" smtClean="0"/>
              <a:t>   dřevo</a:t>
            </a:r>
          </a:p>
          <a:p>
            <a:r>
              <a:rPr lang="cs-CZ" dirty="0" smtClean="0">
                <a:hlinkClick r:id="rId5"/>
              </a:rPr>
              <a:t>http://leccos.</a:t>
            </a:r>
            <a:r>
              <a:rPr lang="cs-CZ" dirty="0" err="1" smtClean="0">
                <a:hlinkClick r:id="rId5"/>
              </a:rPr>
              <a:t>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pics</a:t>
            </a:r>
            <a:r>
              <a:rPr lang="cs-CZ" dirty="0" smtClean="0">
                <a:hlinkClick r:id="rId5"/>
              </a:rPr>
              <a:t>/pic/</a:t>
            </a:r>
            <a:r>
              <a:rPr lang="cs-CZ" dirty="0" err="1" smtClean="0">
                <a:hlinkClick r:id="rId5"/>
              </a:rPr>
              <a:t>korenovy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system</a:t>
            </a:r>
            <a:r>
              <a:rPr lang="cs-CZ" dirty="0" smtClean="0">
                <a:hlinkClick r:id="rId5"/>
              </a:rPr>
              <a:t>_.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kořen</a:t>
            </a:r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fortonnurserygroup.com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userimages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family</a:t>
            </a:r>
            <a:r>
              <a:rPr lang="cs-CZ" dirty="0" smtClean="0">
                <a:hlinkClick r:id="rId6"/>
              </a:rPr>
              <a:t>%20tree%204.jpg</a:t>
            </a:r>
            <a:r>
              <a:rPr lang="cs-CZ" dirty="0" smtClean="0"/>
              <a:t>   strom</a:t>
            </a:r>
          </a:p>
          <a:p>
            <a:r>
              <a:rPr lang="cs-CZ" dirty="0" smtClean="0">
                <a:hlinkClick r:id="rId7"/>
              </a:rPr>
              <a:t>http://i.</a:t>
            </a:r>
            <a:r>
              <a:rPr lang="cs-CZ" dirty="0" err="1" smtClean="0">
                <a:hlinkClick r:id="rId7"/>
              </a:rPr>
              <a:t>istockimg.com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file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thumbview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approve</a:t>
            </a:r>
            <a:r>
              <a:rPr lang="cs-CZ" dirty="0" smtClean="0">
                <a:hlinkClick r:id="rId7"/>
              </a:rPr>
              <a:t>/5118468/2/</a:t>
            </a:r>
            <a:r>
              <a:rPr lang="cs-CZ" dirty="0" err="1" smtClean="0">
                <a:hlinkClick r:id="rId7"/>
              </a:rPr>
              <a:t>stock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illustration</a:t>
            </a:r>
            <a:r>
              <a:rPr lang="cs-CZ" dirty="0" smtClean="0">
                <a:hlinkClick r:id="rId7"/>
              </a:rPr>
              <a:t>-5118468-green-</a:t>
            </a:r>
            <a:r>
              <a:rPr lang="cs-CZ" dirty="0" err="1" smtClean="0">
                <a:hlinkClick r:id="rId7"/>
              </a:rPr>
              <a:t>tree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illustration.jpg</a:t>
            </a:r>
            <a:r>
              <a:rPr lang="cs-CZ" dirty="0" smtClean="0"/>
              <a:t>    listnatý strom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č.7</a:t>
            </a:r>
            <a:r>
              <a:rPr lang="cs-CZ" dirty="0" smtClean="0"/>
              <a:t> : </a:t>
            </a:r>
            <a:r>
              <a:rPr lang="cs-CZ" dirty="0" smtClean="0">
                <a:hlinkClick r:id="rId8"/>
              </a:rPr>
              <a:t>http://etc.usf.edu/clipart/63300/63333/63333_maple-leaf_md.gif</a:t>
            </a:r>
            <a:r>
              <a:rPr lang="cs-CZ" dirty="0" smtClean="0"/>
              <a:t>    list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1092</Words>
  <Application>Microsoft Office PowerPoint</Application>
  <PresentationFormat>Předvádění na obrazovce (4:3)</PresentationFormat>
  <Paragraphs>251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VY_32_INOVACE_09_Přírodověda_ 4.ročník_ 05_Listnaté keře a 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VY_32_INOVACE_09_Přírodověda_ 4.ročník_ 03_Listnaté keře a stromy</dc:title>
  <dc:creator>Martínek Jiří</dc:creator>
  <cp:lastModifiedBy>Martin a Lída</cp:lastModifiedBy>
  <cp:revision>37</cp:revision>
  <dcterms:created xsi:type="dcterms:W3CDTF">2012-06-21T17:11:53Z</dcterms:created>
  <dcterms:modified xsi:type="dcterms:W3CDTF">2012-08-23T19:44:40Z</dcterms:modified>
</cp:coreProperties>
</file>