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9" r:id="rId4"/>
    <p:sldId id="260" r:id="rId5"/>
    <p:sldId id="261" r:id="rId6"/>
    <p:sldId id="262" r:id="rId7"/>
    <p:sldId id="263" r:id="rId8"/>
    <p:sldId id="265" r:id="rId9"/>
    <p:sldId id="266" r:id="rId10"/>
    <p:sldId id="267" r:id="rId11"/>
    <p:sldId id="268" r:id="rId12"/>
    <p:sldId id="270" r:id="rId13"/>
    <p:sldId id="271" r:id="rId14"/>
    <p:sldId id="272" r:id="rId15"/>
    <p:sldId id="273" r:id="rId16"/>
    <p:sldId id="274" r:id="rId17"/>
    <p:sldId id="275" r:id="rId18"/>
    <p:sldId id="276" r:id="rId19"/>
    <p:sldId id="258" r:id="rId20"/>
    <p:sldId id="264" r:id="rId2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FF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342" autoAdjust="0"/>
    <p:restoredTop sz="94660"/>
  </p:normalViewPr>
  <p:slideViewPr>
    <p:cSldViewPr>
      <p:cViewPr varScale="1">
        <p:scale>
          <a:sx n="70" d="100"/>
          <a:sy n="70" d="100"/>
        </p:scale>
        <p:origin x="-528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9DBBDE-ADC1-4540-A558-8929DAC360EB}" type="datetimeFigureOut">
              <a:rPr lang="cs-CZ" smtClean="0"/>
              <a:pPr/>
              <a:t>25.10.2012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883B73-EBF8-4A42-8CC2-E2ED11FF8D4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56678388"/>
      </p:ext>
    </p:extLst>
  </p:cSld>
  <p:clrMapOvr>
    <a:masterClrMapping/>
  </p:clrMapOvr>
  <p:transition spd="slow">
    <p:pull dir="ru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9DBBDE-ADC1-4540-A558-8929DAC360EB}" type="datetimeFigureOut">
              <a:rPr lang="cs-CZ" smtClean="0"/>
              <a:pPr/>
              <a:t>25.10.2012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883B73-EBF8-4A42-8CC2-E2ED11FF8D4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86788987"/>
      </p:ext>
    </p:extLst>
  </p:cSld>
  <p:clrMapOvr>
    <a:masterClrMapping/>
  </p:clrMapOvr>
  <p:transition spd="slow">
    <p:pull dir="ru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9DBBDE-ADC1-4540-A558-8929DAC360EB}" type="datetimeFigureOut">
              <a:rPr lang="cs-CZ" smtClean="0"/>
              <a:pPr/>
              <a:t>25.10.2012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883B73-EBF8-4A42-8CC2-E2ED11FF8D4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60899936"/>
      </p:ext>
    </p:extLst>
  </p:cSld>
  <p:clrMapOvr>
    <a:masterClrMapping/>
  </p:clrMapOvr>
  <p:transition spd="slow">
    <p:pull dir="ru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9DBBDE-ADC1-4540-A558-8929DAC360EB}" type="datetimeFigureOut">
              <a:rPr lang="cs-CZ" smtClean="0"/>
              <a:pPr/>
              <a:t>25.10.2012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883B73-EBF8-4A42-8CC2-E2ED11FF8D4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84058589"/>
      </p:ext>
    </p:extLst>
  </p:cSld>
  <p:clrMapOvr>
    <a:masterClrMapping/>
  </p:clrMapOvr>
  <p:transition spd="slow">
    <p:pull dir="ru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9DBBDE-ADC1-4540-A558-8929DAC360EB}" type="datetimeFigureOut">
              <a:rPr lang="cs-CZ" smtClean="0"/>
              <a:pPr/>
              <a:t>25.10.2012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883B73-EBF8-4A42-8CC2-E2ED11FF8D4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45458947"/>
      </p:ext>
    </p:extLst>
  </p:cSld>
  <p:clrMapOvr>
    <a:masterClrMapping/>
  </p:clrMapOvr>
  <p:transition spd="slow">
    <p:pull dir="ru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9DBBDE-ADC1-4540-A558-8929DAC360EB}" type="datetimeFigureOut">
              <a:rPr lang="cs-CZ" smtClean="0"/>
              <a:pPr/>
              <a:t>25.10.2012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883B73-EBF8-4A42-8CC2-E2ED11FF8D4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48730985"/>
      </p:ext>
    </p:extLst>
  </p:cSld>
  <p:clrMapOvr>
    <a:masterClrMapping/>
  </p:clrMapOvr>
  <p:transition spd="slow">
    <p:pull dir="ru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9DBBDE-ADC1-4540-A558-8929DAC360EB}" type="datetimeFigureOut">
              <a:rPr lang="cs-CZ" smtClean="0"/>
              <a:pPr/>
              <a:t>25.10.2012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883B73-EBF8-4A42-8CC2-E2ED11FF8D4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90603410"/>
      </p:ext>
    </p:extLst>
  </p:cSld>
  <p:clrMapOvr>
    <a:masterClrMapping/>
  </p:clrMapOvr>
  <p:transition spd="slow">
    <p:pull dir="ru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9DBBDE-ADC1-4540-A558-8929DAC360EB}" type="datetimeFigureOut">
              <a:rPr lang="cs-CZ" smtClean="0"/>
              <a:pPr/>
              <a:t>25.10.2012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883B73-EBF8-4A42-8CC2-E2ED11FF8D4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45601809"/>
      </p:ext>
    </p:extLst>
  </p:cSld>
  <p:clrMapOvr>
    <a:masterClrMapping/>
  </p:clrMapOvr>
  <p:transition spd="slow">
    <p:pull dir="ru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9DBBDE-ADC1-4540-A558-8929DAC360EB}" type="datetimeFigureOut">
              <a:rPr lang="cs-CZ" smtClean="0"/>
              <a:pPr/>
              <a:t>25.10.2012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883B73-EBF8-4A42-8CC2-E2ED11FF8D4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16428817"/>
      </p:ext>
    </p:extLst>
  </p:cSld>
  <p:clrMapOvr>
    <a:masterClrMapping/>
  </p:clrMapOvr>
  <p:transition spd="slow">
    <p:pull dir="ru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9DBBDE-ADC1-4540-A558-8929DAC360EB}" type="datetimeFigureOut">
              <a:rPr lang="cs-CZ" smtClean="0"/>
              <a:pPr/>
              <a:t>25.10.2012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883B73-EBF8-4A42-8CC2-E2ED11FF8D4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51975386"/>
      </p:ext>
    </p:extLst>
  </p:cSld>
  <p:clrMapOvr>
    <a:masterClrMapping/>
  </p:clrMapOvr>
  <p:transition spd="slow">
    <p:pull dir="ru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9DBBDE-ADC1-4540-A558-8929DAC360EB}" type="datetimeFigureOut">
              <a:rPr lang="cs-CZ" smtClean="0"/>
              <a:pPr/>
              <a:t>25.10.2012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883B73-EBF8-4A42-8CC2-E2ED11FF8D4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25173492"/>
      </p:ext>
    </p:extLst>
  </p:cSld>
  <p:clrMapOvr>
    <a:masterClrMapping/>
  </p:clrMapOvr>
  <p:transition spd="slow">
    <p:pull dir="ru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9DBBDE-ADC1-4540-A558-8929DAC360EB}" type="datetimeFigureOut">
              <a:rPr lang="cs-CZ" smtClean="0"/>
              <a:pPr/>
              <a:t>25.10.2012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5883B73-EBF8-4A42-8CC2-E2ED11FF8D4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157943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pull dir="ru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7" Type="http://schemas.openxmlformats.org/officeDocument/2006/relationships/image" Target="../media/image21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.jpeg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4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jpeg"/><Relationship Id="rId3" Type="http://schemas.openxmlformats.org/officeDocument/2006/relationships/image" Target="../media/image28.jpeg"/><Relationship Id="rId7" Type="http://schemas.openxmlformats.org/officeDocument/2006/relationships/image" Target="../media/image32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1.jpeg"/><Relationship Id="rId5" Type="http://schemas.openxmlformats.org/officeDocument/2006/relationships/image" Target="../media/image30.jpeg"/><Relationship Id="rId4" Type="http://schemas.openxmlformats.org/officeDocument/2006/relationships/image" Target="../media/image29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Soubor:Taraxacum_officinale_-_K%C3%B6hler%E2%80%93s_Medizinal-Pflanzen-135.jpg" TargetMode="External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9.jpeg"/><Relationship Id="rId4" Type="http://schemas.openxmlformats.org/officeDocument/2006/relationships/image" Target="../media/image38.jpe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hyperlink" Target="http://leccos.com/pics/pic/orsej.jpg" TargetMode="External"/><Relationship Id="rId3" Type="http://schemas.openxmlformats.org/officeDocument/2006/relationships/hyperlink" Target="http://www.ourwaterourworld.org/Portals/0/graphics/DaisyWideStemFront.jpg" TargetMode="External"/><Relationship Id="rId7" Type="http://schemas.openxmlformats.org/officeDocument/2006/relationships/hyperlink" Target="http://casti-rostlin.atlasweb.cz/hlavnikoren.jpg" TargetMode="External"/><Relationship Id="rId2" Type="http://schemas.openxmlformats.org/officeDocument/2006/relationships/hyperlink" Target="http://www.herbsherbals.com/herb.gif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casti-rostlin.atlasweb.cz/svazkoren.jpg" TargetMode="External"/><Relationship Id="rId5" Type="http://schemas.openxmlformats.org/officeDocument/2006/relationships/hyperlink" Target="http://www.kitchengardenseeds.com/recipes/images/30.IMAGE.jpg" TargetMode="External"/><Relationship Id="rId10" Type="http://schemas.openxmlformats.org/officeDocument/2006/relationships/hyperlink" Target="http://casti-rostlin.atlasweb.cz/cibule.jpg" TargetMode="External"/><Relationship Id="rId4" Type="http://schemas.openxmlformats.org/officeDocument/2006/relationships/hyperlink" Target="http://www.oskole.sk/userfiles/image/novy/obrazky%20OSKOLE/Prirodoveda/1.jpg" TargetMode="External"/><Relationship Id="rId9" Type="http://schemas.openxmlformats.org/officeDocument/2006/relationships/hyperlink" Target="http://stenata.g6.cz/soubory/nahrane/obrazky/rostliny/%C2%A8rdesno.png" TargetMode="Externa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hyperlink" Target="http://t3.gstatic.com/images?q=tbn:ANd9GcTrDoPHtfQ5_FTUCLRIgSGdUCqKbbuGrnebezOns7rnYVB562gZpw" TargetMode="External"/><Relationship Id="rId13" Type="http://schemas.openxmlformats.org/officeDocument/2006/relationships/hyperlink" Target="http://upload.wikimedia.org/wikipedia/commons/thumb/c/c8/Bluete-Schema.png/220px-Bluete-Schema.png" TargetMode="External"/><Relationship Id="rId3" Type="http://schemas.openxmlformats.org/officeDocument/2006/relationships/hyperlink" Target="http://nd01.jxs.cz/223/172/91045d424c_39191663_o2.jpg" TargetMode="External"/><Relationship Id="rId7" Type="http://schemas.openxmlformats.org/officeDocument/2006/relationships/hyperlink" Target="http://nd01.jxs.cz/915/691/42ac55ae4f_31474966_o2.jpg" TargetMode="External"/><Relationship Id="rId12" Type="http://schemas.openxmlformats.org/officeDocument/2006/relationships/hyperlink" Target="http://images.wikia.com/recipes/images/0/0b/Grape_leaf.jpg" TargetMode="External"/><Relationship Id="rId2" Type="http://schemas.openxmlformats.org/officeDocument/2006/relationships/hyperlink" Target="http://www.ped.muni.cz/wchem/sm/dp/davidova/www_zaci1/bylina.bmp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ww.bedynkydomu.cz/fotky10694/fotos/_vyr_9kedluben.jpg" TargetMode="External"/><Relationship Id="rId11" Type="http://schemas.openxmlformats.org/officeDocument/2006/relationships/hyperlink" Target="http://static.ddmcdn.com/gif/alfalfa-herbal-remedies-1.jpg" TargetMode="External"/><Relationship Id="rId5" Type="http://schemas.openxmlformats.org/officeDocument/2006/relationships/hyperlink" Target="http://img.blesk.cz/static/old_abc/abctisk/45/14/21479.jpg" TargetMode="External"/><Relationship Id="rId10" Type="http://schemas.openxmlformats.org/officeDocument/2006/relationships/hyperlink" Target="http://www.netstate.com/states/symb/flowers/images/red_clover2.jpg" TargetMode="External"/><Relationship Id="rId4" Type="http://schemas.openxmlformats.org/officeDocument/2006/relationships/hyperlink" Target="http://casti-rostlin.atlasweb.cz/lodyha.jpg" TargetMode="External"/><Relationship Id="rId9" Type="http://schemas.openxmlformats.org/officeDocument/2006/relationships/hyperlink" Target="http://www.cannaderm.cz/_upload/images/konopi/konopi.jpg" TargetMode="External"/><Relationship Id="rId14" Type="http://schemas.openxmlformats.org/officeDocument/2006/relationships/hyperlink" Target="http://t3.gstatic.com/images?q=tbn:ANd9GcRhpEPSOtCBHEY7c6xd-skXrI9hK3Hc6H9JATf9eQPm2czSOjsidQ" TargetMode="Externa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hyperlink" Target="http://media-cache5.pinterest.com/avatars/rosebaxter68_1330484431_600.jpg" TargetMode="External"/><Relationship Id="rId3" Type="http://schemas.openxmlformats.org/officeDocument/2006/relationships/hyperlink" Target="http://www.gamepark.cz/pictures/00/10/22/102228.JPG" TargetMode="External"/><Relationship Id="rId7" Type="http://schemas.openxmlformats.org/officeDocument/2006/relationships/hyperlink" Target="http://www.ovocenaseaexoticke.wz.cz/svestky.jpg" TargetMode="External"/><Relationship Id="rId12" Type="http://schemas.openxmlformats.org/officeDocument/2006/relationships/hyperlink" Target="http://www.profimedia.cz/fotografie/prvosenka-jarni-petrklic-primula-veris/profimedia-0012549069.jpg" TargetMode="External"/><Relationship Id="rId2" Type="http://schemas.openxmlformats.org/officeDocument/2006/relationships/hyperlink" Target="http://t2.gstatic.com/images?q=tbn:ANd9GcTcwZl5p1V3VgthGYKd1O5OV8WCUEh2ks-MUKANMc4Kxxp__TdG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leccos.com/pics/pic/malvice.jpg" TargetMode="External"/><Relationship Id="rId11" Type="http://schemas.openxmlformats.org/officeDocument/2006/relationships/hyperlink" Target="http://upload.wikimedia.org/wikipedia/commons/thumb/b/b2/Taraxacum_officinale_-_K%C3%B6hler%E2%80%93s_Medizinal-Pflanzen-135.jpg/258px-Taraxacum_officinale_-_K%C3%B6hler%E2%80%93s_Medizinal-Pflanzen-135.jpg" TargetMode="External"/><Relationship Id="rId5" Type="http://schemas.openxmlformats.org/officeDocument/2006/relationships/hyperlink" Target="http://to-orisek.wbs.cz/sablona/logo_ORISEK.jpg" TargetMode="External"/><Relationship Id="rId10" Type="http://schemas.openxmlformats.org/officeDocument/2006/relationships/hyperlink" Target="http://casti-rostlin.atlasweb.cz/slozlist.jpg" TargetMode="External"/><Relationship Id="rId4" Type="http://schemas.openxmlformats.org/officeDocument/2006/relationships/hyperlink" Target="http://t3.gstatic.com/images?q=tbn:ANd9GcQenXXlpo3g9uS7P4gMrDxZMYDEEqzmxDrsSP4S9saj-h_AkpVsMQ" TargetMode="External"/><Relationship Id="rId9" Type="http://schemas.openxmlformats.org/officeDocument/2006/relationships/hyperlink" Target="http://casti-rostlin.atlasweb.cz/jedlist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6429" y="476672"/>
            <a:ext cx="6081712" cy="14859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88829" y="629072"/>
            <a:ext cx="6081712" cy="14859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88829" y="480222"/>
            <a:ext cx="6081712" cy="14859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Nadpis 1"/>
          <p:cNvSpPr>
            <a:spLocks noGrp="1"/>
          </p:cNvSpPr>
          <p:nvPr>
            <p:ph type="ctrTitle"/>
          </p:nvPr>
        </p:nvSpPr>
        <p:spPr>
          <a:xfrm>
            <a:off x="691085" y="2924944"/>
            <a:ext cx="7772400" cy="1470025"/>
          </a:xfrm>
        </p:spPr>
        <p:txBody>
          <a:bodyPr>
            <a:normAutofit fontScale="90000"/>
          </a:bodyPr>
          <a:lstStyle/>
          <a:p>
            <a:pPr>
              <a:defRPr/>
            </a:pPr>
            <a:r>
              <a:rPr lang="cs-CZ" sz="3600" b="1" dirty="0" smtClean="0">
                <a:latin typeface="Arial" pitchFamily="34" charset="0"/>
                <a:cs typeface="Arial" pitchFamily="34" charset="0"/>
              </a:rPr>
              <a:t>VY_32_INOVACE_09_Přírodověda_</a:t>
            </a:r>
            <a:br>
              <a:rPr lang="cs-CZ" sz="3600" b="1" dirty="0" smtClean="0">
                <a:latin typeface="Arial" pitchFamily="34" charset="0"/>
                <a:cs typeface="Arial" pitchFamily="34" charset="0"/>
              </a:rPr>
            </a:br>
            <a:r>
              <a:rPr lang="cs-CZ" sz="3600" b="1" dirty="0" smtClean="0">
                <a:latin typeface="Arial" pitchFamily="34" charset="0"/>
                <a:cs typeface="Arial" pitchFamily="34" charset="0"/>
              </a:rPr>
              <a:t>4.ročník</a:t>
            </a:r>
            <a:r>
              <a:rPr lang="cs-CZ" sz="3600" b="1" dirty="0">
                <a:latin typeface="Arial" pitchFamily="34" charset="0"/>
                <a:cs typeface="Arial" pitchFamily="34" charset="0"/>
              </a:rPr>
              <a:t>_</a:t>
            </a:r>
            <a:br>
              <a:rPr lang="cs-CZ" sz="3600" b="1" dirty="0">
                <a:latin typeface="Arial" pitchFamily="34" charset="0"/>
                <a:cs typeface="Arial" pitchFamily="34" charset="0"/>
              </a:rPr>
            </a:br>
            <a:r>
              <a:rPr lang="cs-CZ" sz="3600" b="1" dirty="0" smtClean="0">
                <a:latin typeface="Arial" pitchFamily="34" charset="0"/>
                <a:cs typeface="Arial" pitchFamily="34" charset="0"/>
              </a:rPr>
              <a:t>03_Stavba bylin</a:t>
            </a:r>
            <a:endParaRPr lang="cs-CZ" sz="3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Podnadpis 2"/>
          <p:cNvSpPr>
            <a:spLocks noGrp="1"/>
          </p:cNvSpPr>
          <p:nvPr>
            <p:ph type="subTitle" idx="1"/>
          </p:nvPr>
        </p:nvSpPr>
        <p:spPr>
          <a:xfrm>
            <a:off x="1350895" y="4941168"/>
            <a:ext cx="6400800" cy="1126976"/>
          </a:xfrm>
        </p:spPr>
        <p:txBody>
          <a:bodyPr>
            <a:normAutofit/>
          </a:bodyPr>
          <a:lstStyle/>
          <a:p>
            <a:r>
              <a:rPr lang="cs-CZ" sz="2400" dirty="0"/>
              <a:t>Autor : </a:t>
            </a:r>
            <a:r>
              <a:rPr lang="cs-CZ" sz="2400" dirty="0" smtClean="0"/>
              <a:t>Jiří Martínek, </a:t>
            </a:r>
            <a:r>
              <a:rPr lang="cs-CZ" sz="2400" dirty="0"/>
              <a:t>ZŠ a MŠ Hazlov</a:t>
            </a:r>
          </a:p>
          <a:p>
            <a:r>
              <a:rPr lang="cs-CZ" sz="2400" dirty="0"/>
              <a:t>Období vytvoření : </a:t>
            </a:r>
            <a:r>
              <a:rPr lang="cs-CZ" sz="2400" dirty="0" smtClean="0"/>
              <a:t>září 2011</a:t>
            </a:r>
            <a:endParaRPr lang="cs-CZ" sz="2400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248652183"/>
      </p:ext>
    </p:extLst>
  </p:cSld>
  <p:clrMapOvr>
    <a:masterClrMapping/>
  </p:clrMapOvr>
  <p:transition spd="slow">
    <p:pull dir="ru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83568" y="332656"/>
            <a:ext cx="78488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b="1" cap="small" dirty="0" smtClean="0">
                <a:latin typeface="Century" pitchFamily="18" charset="0"/>
                <a:ea typeface="Batang" pitchFamily="18" charset="-127"/>
              </a:rPr>
              <a:t>Stavba těla bylin</a:t>
            </a:r>
            <a:endParaRPr lang="cs-CZ" sz="2800" b="1" cap="small" dirty="0">
              <a:latin typeface="Century" pitchFamily="18" charset="0"/>
              <a:ea typeface="Batang" pitchFamily="18" charset="-127"/>
            </a:endParaRPr>
          </a:p>
        </p:txBody>
      </p:sp>
      <p:pic>
        <p:nvPicPr>
          <p:cNvPr id="1026" name="Picture 2" descr="http://www.herbsherbals.com/herb.gi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3717032"/>
            <a:ext cx="4012287" cy="25202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5" name="Skupina 4"/>
          <p:cNvGrpSpPr/>
          <p:nvPr/>
        </p:nvGrpSpPr>
        <p:grpSpPr>
          <a:xfrm rot="495234">
            <a:off x="3651470" y="1851750"/>
            <a:ext cx="4894272" cy="2298974"/>
            <a:chOff x="2608474" y="1392261"/>
            <a:chExt cx="4680520" cy="2016224"/>
          </a:xfrm>
        </p:grpSpPr>
        <p:sp>
          <p:nvSpPr>
            <p:cNvPr id="3" name="Obláček 2"/>
            <p:cNvSpPr/>
            <p:nvPr/>
          </p:nvSpPr>
          <p:spPr>
            <a:xfrm rot="517442">
              <a:off x="2608474" y="1392261"/>
              <a:ext cx="4680520" cy="2016224"/>
            </a:xfrm>
            <a:prstGeom prst="cloudCallou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4" name="TextovéPole 3"/>
            <p:cNvSpPr txBox="1"/>
            <p:nvPr/>
          </p:nvSpPr>
          <p:spPr>
            <a:xfrm>
              <a:off x="3221972" y="1669098"/>
              <a:ext cx="4002115" cy="156966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400" b="1" dirty="0" smtClean="0">
                  <a:solidFill>
                    <a:schemeClr val="accent5">
                      <a:lumMod val="20000"/>
                      <a:lumOff val="80000"/>
                    </a:schemeClr>
                  </a:solidFill>
                  <a:latin typeface="Comic Sans MS" pitchFamily="66" charset="0"/>
                </a:rPr>
                <a:t>Ahoj, jmenuji se </a:t>
              </a:r>
              <a:r>
                <a:rPr lang="cs-CZ" sz="2400" b="1" dirty="0" err="1" smtClean="0">
                  <a:solidFill>
                    <a:schemeClr val="accent5">
                      <a:lumMod val="20000"/>
                      <a:lumOff val="80000"/>
                    </a:schemeClr>
                  </a:solidFill>
                  <a:latin typeface="Comic Sans MS" pitchFamily="66" charset="0"/>
                </a:rPr>
                <a:t>Herb</a:t>
              </a:r>
              <a:r>
                <a:rPr lang="cs-CZ" sz="2400" b="1" dirty="0" smtClean="0">
                  <a:solidFill>
                    <a:schemeClr val="accent5">
                      <a:lumMod val="20000"/>
                      <a:lumOff val="80000"/>
                    </a:schemeClr>
                  </a:solidFill>
                  <a:latin typeface="Comic Sans MS" pitchFamily="66" charset="0"/>
                </a:rPr>
                <a:t> a jsem tu, abych tě naučil něco málo o bylinách, jejich stavbě</a:t>
              </a:r>
              <a:r>
                <a:rPr lang="cs-CZ" sz="2400" b="1" dirty="0" smtClean="0">
                  <a:solidFill>
                    <a:schemeClr val="accent5">
                      <a:lumMod val="20000"/>
                      <a:lumOff val="80000"/>
                    </a:schemeClr>
                  </a:solidFill>
                </a:rPr>
                <a:t>.</a:t>
              </a:r>
              <a:endParaRPr lang="cs-CZ" sz="2400" b="1" dirty="0">
                <a:solidFill>
                  <a:schemeClr val="accent5">
                    <a:lumMod val="20000"/>
                    <a:lumOff val="80000"/>
                  </a:schemeClr>
                </a:solidFill>
              </a:endParaRPr>
            </a:p>
          </p:txBody>
        </p:sp>
      </p:grpSp>
      <p:pic>
        <p:nvPicPr>
          <p:cNvPr id="1028" name="Picture 4" descr="http://www.ourwaterourworld.org/Portals/0/graphics/DaisyWideStemFront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1052736"/>
            <a:ext cx="1543823" cy="28347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11377132"/>
      </p:ext>
    </p:extLst>
  </p:cSld>
  <p:clrMapOvr>
    <a:masterClrMapping/>
  </p:clrMapOvr>
  <p:transition spd="slow">
    <p:pull dir="ru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548680"/>
            <a:ext cx="4242594" cy="53475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02206" y="0"/>
            <a:ext cx="4174706" cy="42775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4202206" y="3501008"/>
            <a:ext cx="2087353" cy="523220"/>
          </a:xfrm>
          <a:prstGeom prst="rect">
            <a:avLst/>
          </a:prstGeom>
          <a:gradFill>
            <a:gsLst>
              <a:gs pos="0">
                <a:srgbClr val="FBEAC7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5400000" scaled="0"/>
          </a:gradFill>
        </p:spPr>
        <p:txBody>
          <a:bodyPr wrap="square" rtlCol="0">
            <a:spAutoFit/>
          </a:bodyPr>
          <a:lstStyle/>
          <a:p>
            <a:r>
              <a:rPr lang="cs-CZ" sz="2800" b="1" cap="small" dirty="0" smtClean="0">
                <a:solidFill>
                  <a:schemeClr val="accent2">
                    <a:lumMod val="75000"/>
                  </a:schemeClr>
                </a:solidFill>
                <a:latin typeface="Comic Sans MS" pitchFamily="66" charset="0"/>
              </a:rPr>
              <a:t>Pamatuj :</a:t>
            </a:r>
            <a:endParaRPr lang="cs-CZ" sz="2800" b="1" cap="small" dirty="0">
              <a:solidFill>
                <a:schemeClr val="accent2">
                  <a:lumMod val="75000"/>
                </a:schemeClr>
              </a:solidFill>
              <a:latin typeface="Comic Sans MS" pitchFamily="66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4202206" y="4509120"/>
            <a:ext cx="4330234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/>
              <a:t>Tělo bylin se skládá z 5 hlavních částí :</a:t>
            </a:r>
          </a:p>
          <a:p>
            <a:pPr marL="800100" lvl="1" indent="-342900">
              <a:buFont typeface="Arial" pitchFamily="34" charset="0"/>
              <a:buChar char="•"/>
            </a:pPr>
            <a:r>
              <a:rPr lang="cs-CZ" sz="2000" b="1" i="1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kořene</a:t>
            </a:r>
          </a:p>
          <a:p>
            <a:pPr marL="800100" lvl="1" indent="-342900">
              <a:buFont typeface="Arial" pitchFamily="34" charset="0"/>
              <a:buChar char="•"/>
            </a:pPr>
            <a:r>
              <a:rPr lang="cs-CZ" sz="2000" b="1" i="1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stonku</a:t>
            </a:r>
          </a:p>
          <a:p>
            <a:pPr marL="800100" lvl="1" indent="-342900">
              <a:buFont typeface="Arial" pitchFamily="34" charset="0"/>
              <a:buChar char="•"/>
            </a:pPr>
            <a:r>
              <a:rPr lang="cs-CZ" sz="2000" b="1" i="1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listů</a:t>
            </a:r>
          </a:p>
          <a:p>
            <a:pPr marL="800100" lvl="1" indent="-342900">
              <a:buFont typeface="Arial" pitchFamily="34" charset="0"/>
              <a:buChar char="•"/>
            </a:pPr>
            <a:r>
              <a:rPr lang="cs-CZ" sz="2000" b="1" i="1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květu </a:t>
            </a:r>
          </a:p>
          <a:p>
            <a:pPr marL="800100" lvl="1" indent="-342900">
              <a:buFont typeface="Arial" pitchFamily="34" charset="0"/>
              <a:buChar char="•"/>
            </a:pPr>
            <a:r>
              <a:rPr lang="cs-CZ" sz="2000" b="1" i="1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plodu</a:t>
            </a:r>
            <a:endParaRPr lang="cs-CZ" sz="2000" b="1" i="1" dirty="0"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696983936"/>
      </p:ext>
    </p:extLst>
  </p:cSld>
  <p:clrMapOvr>
    <a:masterClrMapping/>
  </p:clrMapOvr>
  <p:transition spd="slow">
    <p:pull dir="ru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467544" y="404664"/>
            <a:ext cx="14401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cap="small" dirty="0" smtClean="0">
                <a:latin typeface="Century" pitchFamily="18" charset="0"/>
                <a:ea typeface="Batang" pitchFamily="18" charset="-127"/>
              </a:rPr>
              <a:t>Kořen  </a:t>
            </a:r>
            <a:endParaRPr lang="cs-CZ" sz="2800" b="1" cap="small" dirty="0">
              <a:latin typeface="Arial" pitchFamily="34" charset="0"/>
              <a:ea typeface="Batang" pitchFamily="18" charset="-127"/>
              <a:cs typeface="Arial" pitchFamily="34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467544" y="927884"/>
            <a:ext cx="828092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Wingdings" pitchFamily="2" charset="2"/>
              <a:buChar char="Ø"/>
            </a:pPr>
            <a:r>
              <a:rPr lang="cs-CZ" sz="2000" b="1" dirty="0" smtClean="0"/>
              <a:t>je podzemní část rostliny, upevňuje rostlinu v půdě, přijímá vodu i živiny, některý je vhodný i k rozmnožování rostlin.</a:t>
            </a:r>
            <a:endParaRPr lang="cs-CZ" sz="2000" b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467544" y="1844824"/>
            <a:ext cx="6624736" cy="461665"/>
          </a:xfrm>
          <a:prstGeom prst="rect">
            <a:avLst/>
          </a:prstGeom>
          <a:gradFill>
            <a:gsLst>
              <a:gs pos="0">
                <a:srgbClr val="FBEAC7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5400000" scaled="0"/>
          </a:gradFill>
        </p:spPr>
        <p:txBody>
          <a:bodyPr wrap="square" rtlCol="0">
            <a:spAutoFit/>
          </a:bodyPr>
          <a:lstStyle/>
          <a:p>
            <a:r>
              <a:rPr lang="cs-CZ" sz="2400" b="1" cap="small" dirty="0" smtClean="0">
                <a:solidFill>
                  <a:schemeClr val="accent2">
                    <a:lumMod val="75000"/>
                  </a:schemeClr>
                </a:solidFill>
                <a:latin typeface="Comic Sans MS" pitchFamily="66" charset="0"/>
              </a:rPr>
              <a:t>Pamatuj, že rozlišujeme 2 typy kořene :</a:t>
            </a:r>
            <a:endParaRPr lang="cs-CZ" sz="2400" b="1" cap="small" dirty="0">
              <a:solidFill>
                <a:schemeClr val="accent2">
                  <a:lumMod val="75000"/>
                </a:schemeClr>
              </a:solidFill>
              <a:latin typeface="Comic Sans MS" pitchFamily="66" charset="0"/>
            </a:endParaRPr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7127" y="2915514"/>
            <a:ext cx="3598761" cy="32497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2504378"/>
            <a:ext cx="2880320" cy="39204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33206653"/>
      </p:ext>
    </p:extLst>
  </p:cSld>
  <p:clrMapOvr>
    <a:masterClrMapping/>
  </p:clrMapOvr>
  <p:transition spd="slow">
    <p:pull dir="ru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0872" y="2946648"/>
            <a:ext cx="2085975" cy="2971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457416" y="404664"/>
            <a:ext cx="799288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/>
              <a:t>Některé rostliny mají další podzemní část :</a:t>
            </a:r>
          </a:p>
          <a:p>
            <a:pPr marL="800100" lvl="1" indent="-342900">
              <a:buFont typeface="Wingdings" pitchFamily="2" charset="2"/>
              <a:buChar char="Ø"/>
            </a:pPr>
            <a:r>
              <a:rPr lang="cs-CZ" sz="2000" b="1" i="1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cibule</a:t>
            </a:r>
            <a:r>
              <a:rPr lang="cs-CZ" sz="2000" b="1" dirty="0" smtClean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cs-CZ" sz="2000" b="1" dirty="0" smtClean="0"/>
              <a:t>   (tulipán</a:t>
            </a:r>
            <a:r>
              <a:rPr lang="cs-CZ" sz="2000" b="1" dirty="0"/>
              <a:t>, krokus, sněženka)</a:t>
            </a:r>
          </a:p>
          <a:p>
            <a:pPr marL="800100" lvl="1" indent="-342900">
              <a:buFont typeface="Wingdings" pitchFamily="2" charset="2"/>
              <a:buChar char="Ø"/>
            </a:pPr>
            <a:r>
              <a:rPr lang="cs-CZ" sz="2000" b="1" i="1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oddenek</a:t>
            </a:r>
            <a:r>
              <a:rPr lang="cs-CZ" sz="2000" b="1" dirty="0" smtClean="0"/>
              <a:t>    (kapraď</a:t>
            </a:r>
            <a:r>
              <a:rPr lang="cs-CZ" sz="2000" b="1" dirty="0"/>
              <a:t>, kosatec, sasanka)</a:t>
            </a:r>
          </a:p>
          <a:p>
            <a:pPr marL="800100" lvl="1" indent="-342900">
              <a:buFont typeface="Wingdings" pitchFamily="2" charset="2"/>
              <a:buChar char="Ø"/>
            </a:pPr>
            <a:r>
              <a:rPr lang="cs-CZ" sz="2000" b="1" i="1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hlíza</a:t>
            </a:r>
            <a:r>
              <a:rPr lang="cs-CZ" sz="2000" b="1" dirty="0" smtClean="0"/>
              <a:t>    </a:t>
            </a:r>
            <a:r>
              <a:rPr lang="cs-CZ" sz="2000" b="1" dirty="0"/>
              <a:t>(brambor, orsej jarní)</a:t>
            </a:r>
          </a:p>
        </p:txBody>
      </p:sp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416" y="2413918"/>
            <a:ext cx="2818440" cy="26715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1" name="Picture 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7" y="2414079"/>
            <a:ext cx="2433291" cy="28222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40366729"/>
      </p:ext>
    </p:extLst>
  </p:cSld>
  <p:clrMapOvr>
    <a:masterClrMapping/>
  </p:clrMapOvr>
  <p:transition spd="slow">
    <p:pull dir="ru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467544" y="332656"/>
            <a:ext cx="1656184" cy="461665"/>
          </a:xfrm>
          <a:prstGeom prst="rect">
            <a:avLst/>
          </a:prstGeom>
          <a:gradFill>
            <a:gsLst>
              <a:gs pos="0">
                <a:srgbClr val="FBEAC7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5400000" scaled="0"/>
          </a:gradFill>
        </p:spPr>
        <p:txBody>
          <a:bodyPr wrap="square" rtlCol="0">
            <a:spAutoFit/>
          </a:bodyPr>
          <a:lstStyle/>
          <a:p>
            <a:r>
              <a:rPr lang="cs-CZ" sz="2400" b="1" cap="small" dirty="0" smtClean="0">
                <a:solidFill>
                  <a:schemeClr val="accent2">
                    <a:lumMod val="75000"/>
                  </a:schemeClr>
                </a:solidFill>
                <a:latin typeface="Comic Sans MS" pitchFamily="66" charset="0"/>
              </a:rPr>
              <a:t>Pamatuj:</a:t>
            </a:r>
            <a:endParaRPr lang="cs-CZ" sz="2400" b="1" cap="small" dirty="0">
              <a:solidFill>
                <a:schemeClr val="accent2">
                  <a:lumMod val="75000"/>
                </a:schemeClr>
              </a:solidFill>
              <a:latin typeface="Comic Sans MS" pitchFamily="66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467544" y="927884"/>
            <a:ext cx="828092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Wingdings" pitchFamily="2" charset="2"/>
              <a:buChar char="Ø"/>
            </a:pPr>
            <a:r>
              <a:rPr lang="cs-CZ" sz="2000" b="1" dirty="0" smtClean="0"/>
              <a:t>Kořeny mají různý tvar a různou funkci. Rostou zpravidla pod zemí a nikdy na nich nevyrůstají listy.Kořeny upevňují rostliny v zemi a čerpají z půdy vodu s rozpuštěnými živinami.</a:t>
            </a:r>
            <a:endParaRPr lang="cs-CZ" sz="2000" b="1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75317" y="2060848"/>
            <a:ext cx="5459863" cy="30243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ovéPole 4"/>
          <p:cNvSpPr txBox="1"/>
          <p:nvPr/>
        </p:nvSpPr>
        <p:spPr>
          <a:xfrm>
            <a:off x="755576" y="5301208"/>
            <a:ext cx="78488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/>
              <a:t>kořen nitkovitý, válcovitý, vřetenovitý, kuželovitý, řepovitý, srdcovitý</a:t>
            </a:r>
            <a:endParaRPr lang="cs-CZ" b="1" dirty="0"/>
          </a:p>
        </p:txBody>
      </p:sp>
    </p:spTree>
  </p:cSld>
  <p:clrMapOvr>
    <a:masterClrMapping/>
  </p:clrMapOvr>
  <p:transition spd="slow">
    <p:pull dir="ru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467544" y="404664"/>
            <a:ext cx="1800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cap="small" dirty="0" smtClean="0">
                <a:latin typeface="Century" pitchFamily="18" charset="0"/>
                <a:ea typeface="Batang" pitchFamily="18" charset="-127"/>
              </a:rPr>
              <a:t>Stonek  </a:t>
            </a:r>
            <a:endParaRPr lang="cs-CZ" sz="2800" b="1" cap="small" dirty="0">
              <a:latin typeface="Arial" pitchFamily="34" charset="0"/>
              <a:ea typeface="Batang" pitchFamily="18" charset="-127"/>
              <a:cs typeface="Arial" pitchFamily="34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467544" y="927884"/>
            <a:ext cx="828092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Wingdings" pitchFamily="2" charset="2"/>
              <a:buChar char="Ø"/>
            </a:pPr>
            <a:r>
              <a:rPr lang="cs-CZ" sz="2000" b="1" dirty="0" smtClean="0"/>
              <a:t>je nadzemní část rostliny, je článkovaný, nese listy a květy; listy vyrůstají z tzv. </a:t>
            </a:r>
            <a:r>
              <a:rPr lang="cs-CZ" sz="2000" b="1" i="1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uzlin</a:t>
            </a:r>
            <a:r>
              <a:rPr lang="cs-CZ" sz="2000" b="1" dirty="0" smtClean="0"/>
              <a:t>. Uzliny u trav se nazývají </a:t>
            </a:r>
            <a:r>
              <a:rPr lang="cs-CZ" sz="2000" b="1" i="1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kolénka</a:t>
            </a:r>
            <a:r>
              <a:rPr lang="cs-CZ" sz="2000" b="1" dirty="0" smtClean="0"/>
              <a:t> .</a:t>
            </a:r>
          </a:p>
        </p:txBody>
      </p:sp>
      <p:sp>
        <p:nvSpPr>
          <p:cNvPr id="4" name="TextovéPole 3"/>
          <p:cNvSpPr txBox="1"/>
          <p:nvPr/>
        </p:nvSpPr>
        <p:spPr>
          <a:xfrm>
            <a:off x="467544" y="1772816"/>
            <a:ext cx="6624736" cy="461665"/>
          </a:xfrm>
          <a:prstGeom prst="rect">
            <a:avLst/>
          </a:prstGeom>
          <a:gradFill>
            <a:gsLst>
              <a:gs pos="0">
                <a:srgbClr val="FBEAC7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5400000" scaled="0"/>
          </a:gradFill>
        </p:spPr>
        <p:txBody>
          <a:bodyPr wrap="square" rtlCol="0">
            <a:spAutoFit/>
          </a:bodyPr>
          <a:lstStyle/>
          <a:p>
            <a:r>
              <a:rPr lang="cs-CZ" sz="2400" b="1" cap="small" dirty="0" smtClean="0">
                <a:solidFill>
                  <a:schemeClr val="accent2">
                    <a:lumMod val="75000"/>
                  </a:schemeClr>
                </a:solidFill>
                <a:latin typeface="Comic Sans MS" pitchFamily="66" charset="0"/>
              </a:rPr>
              <a:t>Pamatuj, že rozlišujeme 3 typy stonků :</a:t>
            </a:r>
            <a:endParaRPr lang="cs-CZ" sz="2400" b="1" cap="small" dirty="0">
              <a:solidFill>
                <a:schemeClr val="accent2">
                  <a:lumMod val="75000"/>
                </a:schemeClr>
              </a:solidFill>
              <a:latin typeface="Comic Sans MS" pitchFamily="66" charset="0"/>
            </a:endParaRPr>
          </a:p>
        </p:txBody>
      </p:sp>
      <p:pic>
        <p:nvPicPr>
          <p:cNvPr id="1026" name="Picture 2" descr="http://www.ped.muni.cz/wchem/sm/dp/davidova/www_zaci1/bylina.bmp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2420888"/>
            <a:ext cx="2232248" cy="2551141"/>
          </a:xfrm>
          <a:prstGeom prst="rect">
            <a:avLst/>
          </a:prstGeom>
          <a:noFill/>
        </p:spPr>
      </p:pic>
      <p:pic>
        <p:nvPicPr>
          <p:cNvPr id="1028" name="Picture 4" descr="http://nd01.jxs.cz/223/172/91045d424c_39191663_o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940152" y="2276872"/>
            <a:ext cx="2438400" cy="1323975"/>
          </a:xfrm>
          <a:prstGeom prst="rect">
            <a:avLst/>
          </a:prstGeom>
          <a:noFill/>
        </p:spPr>
      </p:pic>
      <p:pic>
        <p:nvPicPr>
          <p:cNvPr id="1030" name="Picture 6" descr="http://casti-rostlin.atlasweb.cz/lodyha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339752" y="3717032"/>
            <a:ext cx="1728192" cy="2711101"/>
          </a:xfrm>
          <a:prstGeom prst="rect">
            <a:avLst/>
          </a:prstGeom>
          <a:noFill/>
        </p:spPr>
      </p:pic>
      <p:pic>
        <p:nvPicPr>
          <p:cNvPr id="1032" name="Picture 8" descr="http://img.blesk.cz/static/old_abc/abctisk/45/14/21479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652120" y="3789040"/>
            <a:ext cx="1584573" cy="2475077"/>
          </a:xfrm>
          <a:prstGeom prst="rect">
            <a:avLst/>
          </a:prstGeom>
          <a:noFill/>
        </p:spPr>
      </p:pic>
      <p:sp>
        <p:nvSpPr>
          <p:cNvPr id="9" name="TextovéPole 8"/>
          <p:cNvSpPr txBox="1"/>
          <p:nvPr/>
        </p:nvSpPr>
        <p:spPr>
          <a:xfrm>
            <a:off x="1691680" y="3068960"/>
            <a:ext cx="23762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Stvol </a:t>
            </a:r>
            <a:r>
              <a:rPr lang="cs-CZ" dirty="0" smtClean="0"/>
              <a:t> (stonek bez listů)</a:t>
            </a:r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3419872" y="4581128"/>
            <a:ext cx="23762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Lodyha </a:t>
            </a:r>
            <a:r>
              <a:rPr lang="cs-CZ" dirty="0" smtClean="0"/>
              <a:t> (stonek s listy)</a:t>
            </a:r>
            <a:endParaRPr lang="cs-CZ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6516216" y="4869160"/>
            <a:ext cx="244827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Stéblo </a:t>
            </a:r>
            <a:r>
              <a:rPr lang="cs-CZ" dirty="0" smtClean="0"/>
              <a:t> (duté,článkované s listy)</a:t>
            </a:r>
            <a:endParaRPr lang="cs-CZ" dirty="0"/>
          </a:p>
        </p:txBody>
      </p:sp>
    </p:spTree>
  </p:cSld>
  <p:clrMapOvr>
    <a:masterClrMapping/>
  </p:clrMapOvr>
  <p:transition spd="slow">
    <p:pull dir="ru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467544" y="548680"/>
            <a:ext cx="828092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Wingdings" pitchFamily="2" charset="2"/>
              <a:buChar char="Ø"/>
            </a:pPr>
            <a:r>
              <a:rPr lang="cs-CZ" sz="2000" b="1" dirty="0" smtClean="0"/>
              <a:t>Některé stonky využíváme jako </a:t>
            </a:r>
            <a:r>
              <a:rPr lang="cs-CZ" sz="2000" b="1" i="1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potraviny</a:t>
            </a:r>
            <a:r>
              <a:rPr lang="cs-CZ" sz="2000" b="1" dirty="0" smtClean="0"/>
              <a:t>, některé se uplatňují v </a:t>
            </a:r>
            <a:r>
              <a:rPr lang="cs-CZ" sz="2000" b="1" i="1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textilním průmyslu</a:t>
            </a:r>
            <a:r>
              <a:rPr lang="cs-CZ" sz="2000" b="1" dirty="0" smtClean="0"/>
              <a:t>, stonky trav a jetelovin jsou </a:t>
            </a:r>
            <a:r>
              <a:rPr lang="cs-CZ" sz="2000" b="1" i="1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pícniny</a:t>
            </a:r>
            <a:r>
              <a:rPr lang="cs-CZ" sz="2000" b="1" dirty="0" smtClean="0"/>
              <a:t> (rostliny pěstované jako krmivo)</a:t>
            </a:r>
          </a:p>
        </p:txBody>
      </p:sp>
      <p:grpSp>
        <p:nvGrpSpPr>
          <p:cNvPr id="14" name="Skupina 13"/>
          <p:cNvGrpSpPr/>
          <p:nvPr/>
        </p:nvGrpSpPr>
        <p:grpSpPr>
          <a:xfrm>
            <a:off x="4644008" y="1988840"/>
            <a:ext cx="4176464" cy="2590547"/>
            <a:chOff x="4644008" y="1988840"/>
            <a:chExt cx="4176464" cy="2590547"/>
          </a:xfrm>
        </p:grpSpPr>
        <p:pic>
          <p:nvPicPr>
            <p:cNvPr id="22534" name="Picture 6" descr="http://img11.rajce.idnes.cz/d1102/2/2126/2126016_db5216314cc782f06c693090bd42e1a8/images/len_sety.jpg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4644008" y="1988840"/>
              <a:ext cx="1347337" cy="1800200"/>
            </a:xfrm>
            <a:prstGeom prst="rect">
              <a:avLst/>
            </a:prstGeom>
            <a:noFill/>
          </p:spPr>
        </p:pic>
        <p:pic>
          <p:nvPicPr>
            <p:cNvPr id="22536" name="Picture 8" descr="http://www.cannaderm.cz/_upload/images/konopi/konopi.jpg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6516216" y="2060848"/>
              <a:ext cx="2304256" cy="1693128"/>
            </a:xfrm>
            <a:prstGeom prst="rect">
              <a:avLst/>
            </a:prstGeom>
            <a:noFill/>
          </p:spPr>
        </p:pic>
        <p:sp>
          <p:nvSpPr>
            <p:cNvPr id="10" name="TextovéPole 9"/>
            <p:cNvSpPr txBox="1"/>
            <p:nvPr/>
          </p:nvSpPr>
          <p:spPr>
            <a:xfrm>
              <a:off x="5004048" y="3933056"/>
              <a:ext cx="3168352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b="1" dirty="0" smtClean="0"/>
                <a:t>len                                     konopí</a:t>
              </a:r>
            </a:p>
            <a:p>
              <a:r>
                <a:rPr lang="cs-CZ" b="1" dirty="0" smtClean="0"/>
                <a:t>             textilní průmysl</a:t>
              </a:r>
              <a:endParaRPr lang="cs-CZ" b="1" dirty="0"/>
            </a:p>
          </p:txBody>
        </p:sp>
      </p:grpSp>
      <p:grpSp>
        <p:nvGrpSpPr>
          <p:cNvPr id="13" name="Skupina 12"/>
          <p:cNvGrpSpPr/>
          <p:nvPr/>
        </p:nvGrpSpPr>
        <p:grpSpPr>
          <a:xfrm>
            <a:off x="539552" y="1700808"/>
            <a:ext cx="3608784" cy="2886963"/>
            <a:chOff x="539552" y="1700808"/>
            <a:chExt cx="3608784" cy="2886963"/>
          </a:xfrm>
        </p:grpSpPr>
        <p:pic>
          <p:nvPicPr>
            <p:cNvPr id="22530" name="Picture 2" descr="http://www.bedynkydomu.cz/fotky10694/fotos/_vyr_9kedluben.jpg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539552" y="1772816"/>
              <a:ext cx="1512168" cy="2016224"/>
            </a:xfrm>
            <a:prstGeom prst="rect">
              <a:avLst/>
            </a:prstGeom>
            <a:noFill/>
          </p:spPr>
        </p:pic>
        <p:pic>
          <p:nvPicPr>
            <p:cNvPr id="22532" name="Picture 4" descr="http://nd01.jxs.cz/915/691/42ac55ae4f_31474966_o2.jpg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2339752" y="1700808"/>
              <a:ext cx="1368152" cy="2059069"/>
            </a:xfrm>
            <a:prstGeom prst="rect">
              <a:avLst/>
            </a:prstGeom>
            <a:noFill/>
          </p:spPr>
        </p:pic>
        <p:sp>
          <p:nvSpPr>
            <p:cNvPr id="11" name="TextovéPole 10"/>
            <p:cNvSpPr txBox="1"/>
            <p:nvPr/>
          </p:nvSpPr>
          <p:spPr>
            <a:xfrm>
              <a:off x="835968" y="3941440"/>
              <a:ext cx="3312368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b="1" dirty="0" smtClean="0"/>
                <a:t>kedlubna                     chřest</a:t>
              </a:r>
            </a:p>
            <a:p>
              <a:r>
                <a:rPr lang="cs-CZ" b="1" dirty="0" smtClean="0"/>
                <a:t>                  potraviny</a:t>
              </a:r>
              <a:endParaRPr lang="cs-CZ" b="1" dirty="0"/>
            </a:p>
          </p:txBody>
        </p:sp>
      </p:grpSp>
      <p:grpSp>
        <p:nvGrpSpPr>
          <p:cNvPr id="3" name="Skupina 2"/>
          <p:cNvGrpSpPr/>
          <p:nvPr/>
        </p:nvGrpSpPr>
        <p:grpSpPr>
          <a:xfrm>
            <a:off x="2186044" y="4694712"/>
            <a:ext cx="4618204" cy="1972907"/>
            <a:chOff x="2186044" y="4694712"/>
            <a:chExt cx="4618204" cy="1972907"/>
          </a:xfrm>
        </p:grpSpPr>
        <p:pic>
          <p:nvPicPr>
            <p:cNvPr id="22540" name="Picture 12" descr="http://static.ddmcdn.com/gif/alfalfa-herbal-remedies-1.jpg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5004048" y="4725144"/>
              <a:ext cx="1800200" cy="1350150"/>
            </a:xfrm>
            <a:prstGeom prst="rect">
              <a:avLst/>
            </a:prstGeom>
            <a:noFill/>
          </p:spPr>
        </p:pic>
        <p:sp>
          <p:nvSpPr>
            <p:cNvPr id="9" name="TextovéPole 8"/>
            <p:cNvSpPr txBox="1"/>
            <p:nvPr/>
          </p:nvSpPr>
          <p:spPr>
            <a:xfrm>
              <a:off x="2483768" y="6021288"/>
              <a:ext cx="4320480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b="1" dirty="0" smtClean="0"/>
                <a:t>jetel                                               vojtěška</a:t>
              </a:r>
            </a:p>
            <a:p>
              <a:r>
                <a:rPr lang="cs-CZ" b="1" dirty="0" smtClean="0"/>
                <a:t>                           pícniny</a:t>
              </a:r>
              <a:endParaRPr lang="cs-CZ" b="1" dirty="0"/>
            </a:p>
          </p:txBody>
        </p:sp>
        <p:pic>
          <p:nvPicPr>
            <p:cNvPr id="1026" name="Picture 2" descr="http://www.netstate.com/states/symb/flowers/images/red_clover2.jpg"/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186044" y="4694712"/>
              <a:ext cx="1305835" cy="130583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</p:cSld>
  <p:clrMapOvr>
    <a:masterClrMapping/>
  </p:clrMapOvr>
  <p:transition spd="slow">
    <p:pull dir="ru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467544" y="404664"/>
            <a:ext cx="1800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cap="small" dirty="0" smtClean="0">
                <a:latin typeface="Century" pitchFamily="18" charset="0"/>
                <a:ea typeface="Batang" pitchFamily="18" charset="-127"/>
              </a:rPr>
              <a:t>Listy</a:t>
            </a:r>
            <a:endParaRPr lang="cs-CZ" sz="2800" b="1" cap="small" dirty="0">
              <a:latin typeface="Arial" pitchFamily="34" charset="0"/>
              <a:ea typeface="Batang" pitchFamily="18" charset="-127"/>
              <a:cs typeface="Arial" pitchFamily="34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467544" y="927884"/>
            <a:ext cx="8280920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Wingdings" pitchFamily="2" charset="2"/>
              <a:buChar char="Ø"/>
            </a:pPr>
            <a:r>
              <a:rPr lang="cs-CZ" sz="2000" b="1" dirty="0" smtClean="0"/>
              <a:t>vyrůstají ze </a:t>
            </a:r>
            <a:r>
              <a:rPr lang="cs-CZ" sz="2000" b="1" i="1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stonku</a:t>
            </a:r>
            <a:r>
              <a:rPr lang="cs-CZ" sz="2000" b="1" dirty="0" smtClean="0"/>
              <a:t> nebo tvoří </a:t>
            </a:r>
            <a:r>
              <a:rPr lang="cs-CZ" sz="2000" b="1" i="1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přízemní růžici</a:t>
            </a:r>
            <a:r>
              <a:rPr lang="cs-CZ" sz="2000" b="1" dirty="0" smtClean="0"/>
              <a:t>; pomocí nich rostlina dýchá a přijímá sluneční energii, která rostlině slouží jako výživa</a:t>
            </a:r>
          </a:p>
          <a:p>
            <a:pPr marL="342900" indent="-342900">
              <a:buFont typeface="Wingdings" pitchFamily="2" charset="2"/>
              <a:buChar char="Ø"/>
            </a:pPr>
            <a:r>
              <a:rPr lang="cs-CZ" sz="2000" b="1" dirty="0" smtClean="0"/>
              <a:t>dělíme je na :</a:t>
            </a:r>
          </a:p>
          <a:p>
            <a:pPr marL="342900" indent="-342900"/>
            <a:r>
              <a:rPr lang="cs-CZ" sz="2000" b="1" dirty="0" smtClean="0"/>
              <a:t>		- </a:t>
            </a:r>
            <a:r>
              <a:rPr lang="cs-CZ" sz="2000" b="1" i="1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listy jednoduché </a:t>
            </a:r>
            <a:r>
              <a:rPr lang="cs-CZ" sz="2000" b="1" dirty="0" smtClean="0"/>
              <a:t>(čepel se skládá z jednoho lístku různého tvaru)</a:t>
            </a:r>
          </a:p>
          <a:p>
            <a:pPr marL="342900" indent="-342900"/>
            <a:r>
              <a:rPr lang="cs-CZ" sz="2000" b="1" dirty="0" smtClean="0"/>
              <a:t>		- </a:t>
            </a:r>
            <a:r>
              <a:rPr lang="cs-CZ" sz="2000" b="1" i="1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listy složené </a:t>
            </a:r>
            <a:r>
              <a:rPr lang="cs-CZ" sz="2000" b="1" dirty="0" smtClean="0"/>
              <a:t>(čepel se skládá z více lístků)</a:t>
            </a:r>
          </a:p>
        </p:txBody>
      </p:sp>
      <p:sp>
        <p:nvSpPr>
          <p:cNvPr id="4" name="TextovéPole 3"/>
          <p:cNvSpPr txBox="1"/>
          <p:nvPr/>
        </p:nvSpPr>
        <p:spPr>
          <a:xfrm>
            <a:off x="467544" y="2924944"/>
            <a:ext cx="2160240" cy="461665"/>
          </a:xfrm>
          <a:prstGeom prst="rect">
            <a:avLst/>
          </a:prstGeom>
          <a:gradFill>
            <a:gsLst>
              <a:gs pos="0">
                <a:srgbClr val="FBEAC7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5400000" scaled="0"/>
          </a:gradFill>
        </p:spPr>
        <p:txBody>
          <a:bodyPr wrap="square" rtlCol="0">
            <a:spAutoFit/>
          </a:bodyPr>
          <a:lstStyle/>
          <a:p>
            <a:r>
              <a:rPr lang="cs-CZ" sz="2400" b="1" cap="small" dirty="0" smtClean="0">
                <a:solidFill>
                  <a:schemeClr val="accent2">
                    <a:lumMod val="75000"/>
                  </a:schemeClr>
                </a:solidFill>
                <a:latin typeface="Comic Sans MS" pitchFamily="66" charset="0"/>
              </a:rPr>
              <a:t>Připomeň si:</a:t>
            </a:r>
            <a:endParaRPr lang="cs-CZ" sz="2400" b="1" cap="small" dirty="0">
              <a:solidFill>
                <a:schemeClr val="accent2">
                  <a:lumMod val="75000"/>
                </a:schemeClr>
              </a:solidFill>
              <a:latin typeface="Comic Sans MS" pitchFamily="66" charset="0"/>
            </a:endParaRPr>
          </a:p>
        </p:txBody>
      </p:sp>
      <p:pic>
        <p:nvPicPr>
          <p:cNvPr id="23554" name="Picture 2" descr="http://images.wikia.com/recipes/images/0/0b/Grape_leaf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3568" y="3645024"/>
            <a:ext cx="1656184" cy="2185339"/>
          </a:xfrm>
          <a:prstGeom prst="rect">
            <a:avLst/>
          </a:prstGeom>
          <a:noFill/>
        </p:spPr>
      </p:pic>
      <p:sp>
        <p:nvSpPr>
          <p:cNvPr id="6" name="TextovéPole 5"/>
          <p:cNvSpPr txBox="1"/>
          <p:nvPr/>
        </p:nvSpPr>
        <p:spPr>
          <a:xfrm>
            <a:off x="1979712" y="3645024"/>
            <a:ext cx="10081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řapík</a:t>
            </a:r>
            <a:endParaRPr lang="cs-CZ" b="1" dirty="0"/>
          </a:p>
        </p:txBody>
      </p:sp>
      <p:sp>
        <p:nvSpPr>
          <p:cNvPr id="7" name="TextovéPole 6"/>
          <p:cNvSpPr txBox="1"/>
          <p:nvPr/>
        </p:nvSpPr>
        <p:spPr>
          <a:xfrm>
            <a:off x="2411760" y="4437112"/>
            <a:ext cx="7200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čepel</a:t>
            </a:r>
            <a:endParaRPr lang="cs-CZ" b="1" dirty="0"/>
          </a:p>
        </p:txBody>
      </p:sp>
      <p:cxnSp>
        <p:nvCxnSpPr>
          <p:cNvPr id="9" name="Přímá spojovací šipka 8"/>
          <p:cNvCxnSpPr/>
          <p:nvPr/>
        </p:nvCxnSpPr>
        <p:spPr>
          <a:xfrm flipH="1">
            <a:off x="1475656" y="3789040"/>
            <a:ext cx="432048" cy="144016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ovací šipka 9"/>
          <p:cNvCxnSpPr/>
          <p:nvPr/>
        </p:nvCxnSpPr>
        <p:spPr>
          <a:xfrm flipH="1">
            <a:off x="2051720" y="4653136"/>
            <a:ext cx="432048" cy="0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067944" y="2492896"/>
            <a:ext cx="2448272" cy="19918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211960" y="4509120"/>
            <a:ext cx="2448272" cy="19451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TextovéPole 11"/>
          <p:cNvSpPr txBox="1"/>
          <p:nvPr/>
        </p:nvSpPr>
        <p:spPr>
          <a:xfrm>
            <a:off x="6804248" y="3429000"/>
            <a:ext cx="18722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listy jednoduché</a:t>
            </a:r>
            <a:endParaRPr lang="cs-CZ" b="1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6804248" y="5373216"/>
            <a:ext cx="18722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listy složené</a:t>
            </a:r>
            <a:endParaRPr lang="cs-CZ" b="1" dirty="0"/>
          </a:p>
        </p:txBody>
      </p:sp>
    </p:spTree>
  </p:cSld>
  <p:clrMapOvr>
    <a:masterClrMapping/>
  </p:clrMapOvr>
  <p:transition spd="slow">
    <p:pull dir="ru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467544" y="404664"/>
            <a:ext cx="1800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cap="small" dirty="0" smtClean="0">
                <a:latin typeface="Century" pitchFamily="18" charset="0"/>
                <a:ea typeface="Batang" pitchFamily="18" charset="-127"/>
              </a:rPr>
              <a:t>Květ</a:t>
            </a:r>
            <a:endParaRPr lang="cs-CZ" sz="2800" b="1" cap="small" dirty="0">
              <a:latin typeface="Arial" pitchFamily="34" charset="0"/>
              <a:ea typeface="Batang" pitchFamily="18" charset="-127"/>
              <a:cs typeface="Arial" pitchFamily="34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467544" y="927884"/>
            <a:ext cx="828092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Wingdings" pitchFamily="2" charset="2"/>
              <a:buChar char="Ø"/>
            </a:pPr>
            <a:r>
              <a:rPr lang="cs-CZ" sz="2000" b="1" dirty="0" smtClean="0"/>
              <a:t>slouží rostlině k rozmnožování, protože z květu se vyvine plod a ten obsahuje jedno nebo více semen</a:t>
            </a:r>
          </a:p>
          <a:p>
            <a:pPr marL="342900" indent="-342900">
              <a:buFont typeface="Wingdings" pitchFamily="2" charset="2"/>
              <a:buChar char="Ø"/>
            </a:pPr>
            <a:r>
              <a:rPr lang="cs-CZ" sz="2000" b="1" dirty="0" smtClean="0"/>
              <a:t>Části květu:</a:t>
            </a:r>
          </a:p>
          <a:p>
            <a:pPr marL="342900" indent="-342900"/>
            <a:r>
              <a:rPr lang="cs-CZ" sz="2000" b="1" dirty="0" smtClean="0"/>
              <a:t>		- </a:t>
            </a:r>
            <a:r>
              <a:rPr lang="cs-CZ" sz="2000" b="1" i="1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květní lístky </a:t>
            </a:r>
            <a:r>
              <a:rPr lang="cs-CZ" sz="2000" b="1" dirty="0" smtClean="0"/>
              <a:t>(různě barevné, lákají hmyz)</a:t>
            </a:r>
          </a:p>
          <a:p>
            <a:pPr marL="342900" indent="-342900"/>
            <a:r>
              <a:rPr lang="cs-CZ" sz="2000" b="1" dirty="0" smtClean="0"/>
              <a:t>		- </a:t>
            </a:r>
            <a:r>
              <a:rPr lang="cs-CZ" sz="2000" b="1" i="1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pestík </a:t>
            </a:r>
            <a:r>
              <a:rPr lang="cs-CZ" sz="2000" b="1" dirty="0" smtClean="0"/>
              <a:t>(z něho se vyvíjí plod,skládá se z blizny, čnělky a semeníku)</a:t>
            </a:r>
          </a:p>
          <a:p>
            <a:pPr marL="342900" indent="-342900"/>
            <a:r>
              <a:rPr lang="cs-CZ" sz="2000" b="1" dirty="0" smtClean="0"/>
              <a:t>		- </a:t>
            </a:r>
            <a:r>
              <a:rPr lang="cs-CZ" sz="2000" b="1" i="1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tyčinky</a:t>
            </a:r>
            <a:r>
              <a:rPr lang="cs-CZ" sz="2000" b="1" dirty="0" smtClean="0"/>
              <a:t> (na nich se tvoří pyl)</a:t>
            </a:r>
          </a:p>
        </p:txBody>
      </p:sp>
      <p:sp>
        <p:nvSpPr>
          <p:cNvPr id="4" name="TextovéPole 3"/>
          <p:cNvSpPr txBox="1"/>
          <p:nvPr/>
        </p:nvSpPr>
        <p:spPr>
          <a:xfrm>
            <a:off x="467544" y="3140968"/>
            <a:ext cx="43204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cap="small" dirty="0" smtClean="0">
                <a:latin typeface="Century" pitchFamily="18" charset="0"/>
                <a:ea typeface="Batang" pitchFamily="18" charset="-127"/>
              </a:rPr>
              <a:t>Květenství  =  </a:t>
            </a:r>
            <a:r>
              <a:rPr lang="cs-CZ" sz="2000" b="1" dirty="0" smtClean="0"/>
              <a:t>soubor květů</a:t>
            </a:r>
            <a:endParaRPr lang="cs-CZ" sz="2000" b="1" dirty="0"/>
          </a:p>
        </p:txBody>
      </p:sp>
      <p:pic>
        <p:nvPicPr>
          <p:cNvPr id="24578" name="Picture 2" descr="http://upload.wikimedia.org/wikipedia/commons/thumb/c/c8/Bluete-Schema.png/220px-Bluete-Schema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3789040"/>
            <a:ext cx="2376264" cy="2376265"/>
          </a:xfrm>
          <a:prstGeom prst="rect">
            <a:avLst/>
          </a:prstGeom>
          <a:noFill/>
        </p:spPr>
      </p:pic>
      <p:sp>
        <p:nvSpPr>
          <p:cNvPr id="6" name="TextovéPole 5"/>
          <p:cNvSpPr txBox="1"/>
          <p:nvPr/>
        </p:nvSpPr>
        <p:spPr>
          <a:xfrm>
            <a:off x="3419872" y="4293096"/>
            <a:ext cx="3888432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r>
              <a:rPr lang="cs-CZ" b="1" dirty="0" smtClean="0"/>
              <a:t>kalich</a:t>
            </a:r>
          </a:p>
          <a:p>
            <a:pPr marL="342900" indent="-342900">
              <a:buAutoNum type="arabicPeriod"/>
            </a:pPr>
            <a:r>
              <a:rPr lang="cs-CZ" b="1" dirty="0" smtClean="0"/>
              <a:t>kališní lístky</a:t>
            </a:r>
          </a:p>
          <a:p>
            <a:pPr marL="342900" indent="-342900">
              <a:buAutoNum type="arabicPeriod"/>
            </a:pPr>
            <a:r>
              <a:rPr lang="cs-CZ" b="1" dirty="0" smtClean="0"/>
              <a:t>květní lístky</a:t>
            </a:r>
          </a:p>
          <a:p>
            <a:pPr marL="342900" indent="-342900">
              <a:buAutoNum type="arabicPeriod"/>
            </a:pPr>
            <a:r>
              <a:rPr lang="cs-CZ" b="1" dirty="0" smtClean="0"/>
              <a:t>tyčinky</a:t>
            </a:r>
          </a:p>
          <a:p>
            <a:pPr marL="342900" indent="-342900">
              <a:buAutoNum type="arabicPeriod"/>
            </a:pPr>
            <a:r>
              <a:rPr lang="cs-CZ" b="1" dirty="0" smtClean="0"/>
              <a:t>pestík </a:t>
            </a:r>
            <a:r>
              <a:rPr lang="cs-CZ" dirty="0" smtClean="0"/>
              <a:t>(horní část = blizna, střed = čnělka, spodní část = semeník)</a:t>
            </a:r>
            <a:endParaRPr lang="cs-CZ" dirty="0"/>
          </a:p>
        </p:txBody>
      </p:sp>
      <p:pic>
        <p:nvPicPr>
          <p:cNvPr id="24580" name="Picture 4" descr="http://t3.gstatic.com/images?q=tbn:ANd9GcRWY-eP1g8L1z6Lopakm6IZC94LUXBegm65i9hqZctf41l6cW_3GW90tCI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64088" y="2564904"/>
            <a:ext cx="1440160" cy="1867327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pull dir="ru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467544" y="404664"/>
            <a:ext cx="1800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cap="small" dirty="0" smtClean="0">
                <a:latin typeface="Century" pitchFamily="18" charset="0"/>
                <a:ea typeface="Batang" pitchFamily="18" charset="-127"/>
              </a:rPr>
              <a:t>Plody</a:t>
            </a:r>
            <a:endParaRPr lang="cs-CZ" sz="2800" b="1" cap="small" dirty="0">
              <a:latin typeface="Arial" pitchFamily="34" charset="0"/>
              <a:ea typeface="Batang" pitchFamily="18" charset="-127"/>
              <a:cs typeface="Arial" pitchFamily="34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467544" y="927884"/>
            <a:ext cx="828092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Wingdings" pitchFamily="2" charset="2"/>
              <a:buChar char="Ø"/>
            </a:pPr>
            <a:r>
              <a:rPr lang="cs-CZ" sz="2000" b="1" dirty="0" smtClean="0"/>
              <a:t>obsahují jedno nebo více semen, ze kterých vyrůstají nové rostliny</a:t>
            </a:r>
          </a:p>
          <a:p>
            <a:pPr marL="342900" indent="-342900">
              <a:buFont typeface="Wingdings" pitchFamily="2" charset="2"/>
              <a:buChar char="Ø"/>
            </a:pPr>
            <a:r>
              <a:rPr lang="cs-CZ" sz="2000" b="1" dirty="0" smtClean="0"/>
              <a:t>rozeznáváme:</a:t>
            </a:r>
          </a:p>
          <a:p>
            <a:pPr marL="342900" indent="-342900"/>
            <a:r>
              <a:rPr lang="cs-CZ" sz="2000" b="1" dirty="0" smtClean="0"/>
              <a:t>		- </a:t>
            </a:r>
            <a:r>
              <a:rPr lang="cs-CZ" sz="2000" b="1" i="1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plody suché </a:t>
            </a:r>
            <a:r>
              <a:rPr lang="cs-CZ" sz="2000" b="1" dirty="0" smtClean="0"/>
              <a:t>(makovice, obilka, lusk, oříšek)</a:t>
            </a:r>
          </a:p>
          <a:p>
            <a:pPr marL="342900" indent="-342900"/>
            <a:r>
              <a:rPr lang="cs-CZ" sz="2000" b="1" dirty="0" smtClean="0"/>
              <a:t>		- </a:t>
            </a:r>
            <a:r>
              <a:rPr lang="cs-CZ" sz="2000" b="1" i="1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plody dužnaté </a:t>
            </a:r>
            <a:r>
              <a:rPr lang="cs-CZ" sz="2000" b="1" dirty="0" smtClean="0"/>
              <a:t>(malvice, peckovice, bobule)		</a:t>
            </a:r>
          </a:p>
        </p:txBody>
      </p:sp>
      <p:sp>
        <p:nvSpPr>
          <p:cNvPr id="26626" name="AutoShape 2" descr="data:image/jpeg;base64,/9j/4AAQSkZJRgABAQAAAQABAAD/2wBDAAkGBwgHBgkIBwgKCgkLDRYPDQwMDRsUFRAWIB0iIiAdHx8kKDQsJCYxJx8fLT0tMTU3Ojo6Iys/RD84QzQ5Ojf/2wBDAQoKCg0MDRoPDxo3JR8lNzc3Nzc3Nzc3Nzc3Nzc3Nzc3Nzc3Nzc3Nzc3Nzc3Nzc3Nzc3Nzc3Nzc3Nzc3Nzc3Nzf/wAARCAChAHkDASIAAhEBAxEB/8QAGwAAAQUBAQAAAAAAAAAAAAAABAECAwUHAAb/xAA8EAACAQMDAQYDBQYFBQEAAAABAgMABBEFEiExBhMiQVFhMnGBBxSRobEjM0JzwdEVJDQ18FKCkqLC4f/EABgBAAMBAQAAAAAAAAAAAAAAAAABAgME/8QAHxEAAgICAwEBAQAAAAAAAAAAAAECESExAxJBIlET/9oADAMBAAIRAxEAPwDYTbJtxSRW/d9MVIjHGTTg/HWuXrG7N+0tEM7Oq8CohJx4iM0+5k3jYOpoWaF2xszkVlNu8GkEqyELMAalWYMeKGW2Yxgn4qIhUIMEU4uWmEuvg1kZpM54FS9Bg0rHPSkU5YVolRDbZBIrbsipYlHnU+0HpTJFGOKOlZDteBjbQcMRUeFL8Hiq29WRn8LkVHFcSp4GFYPlzo1XG62T3d+sJKxqWam2N1PJIWmXCnoKngWJ2yyjd60WsSZ4GaIqUnY24xwOJUjI86bn2pzbQcGnYX2rZ5MgeSSTIGMChXuX7zbngdaOkBPUUHJCMljXPyX4awo772q+XNEQ3QbyFV8qrjgUkJPIHlUx5JIpwTLneCOtcRnpVbDJKXwQQKPWQLjJ5rojyKWzGUOuiq7VaxNoWktdQwGeTcFA2kqvucf8JIrNtb7SX2v6IT3zI9vIzM0Xh35HAZfUc8H2pvbDWNUk7SPd2Vy89kwIhjWYKGj6HCnAIJz65/CvN3d7DYzNcWkc9rcspS4huU2pMOmM4wDgcEc+fzl3J0awikrZ6TUNYki7F2BeeSOVZjIpUkbTj1Hnkk8e9ei7MdqP8N0aK312ad7phmOPYzsAAOCTyOfU+RrKbLUWaa1tsj7pbvLKkO8AbiwOD+fnjk+tXbPC97JcXd5bbOpijnUKCck9Cc/lz60pRcRrrPBtsIWeNJg2UdQyn1B5p33dS2cVVdmNctdUtI41McUyrhYgwwVA/h9cflV5uAGKSimrJbadELIF5HFSRSkDmmSN4TUatxSvq8BXZZC87qTZ86iicjI61N3h9DWiaZDTRK5HpQ8q7gcUSxFN86uUbIi6KplJkKVLBaurZ8jRnchZN460RgbeOtZR4f00ly/gK6bE3V4rtzrMsGmyW9pK8ckrLGXT4gpPix6Hbnnyr3E8ZeMisw+1XTZIdJhngDlnn7sqGAzlWI6/L86Uo/aQou4njjPPBOjWupLmNNqMFDlVJ8OAWGOjdetJe2T3yFZdQvr2YeJwxwiKR1PQJ64Gfr1qqtop7gyySwSQQRbCtv3hXfJgAc8ccHg+ZJ8+LODV+7h1KznkMUcZCRARMVJ5yWKjkdOvHFa8kGsxK45J4kVmgadLNekRKu542liWb4ZVBx1OetXzG2mfu4NPjs54R+1h2hhwefFjOMen61WDW9Ps3tcvN3tlF3e4w5E69eCDxnyzjFCnV7u9XvJCyW7kqNicoN2VGerehB8qTjOTvQ1KEVSyeo7J3hkeaXa+5DHLEZBgxOARlBjHw+nXJ4rY9OlW/sLe7j6SoG+VYhpiQ2UcsqTOpZsYA3AFQW4wOMjjmtV+zy4kuNEmdydhuW2A9V8Kkj35Jqmk3Rm20rL9oGJ9q7ZEvBPNEv8AAaHgg3MWY1DhTwNStZOULnC13i9TRAiWu2Cq6MXYiR853A1MnI46U07ccCkjbauKaxsh5JPOm9Caa74Iqo7WarLpGkPdWyAvuVQzDITJxkj/AJ1FDaQJN4LaSRVVmdgFAySTwBXi+3c1h2g7MXEGmX0cl5Fi4hWKTxHaCTgdfh3UFFrlxrmlz2N7NEGkRS20bWjZSDgr6HH5+nSj0O+h0+/u3nuMCNd6Fxwvhx0x9cGsf6t6RuuKll5PLyJLHZrNLaFRMyIgkXaZA3Gcg8Z8s4IpturanvS/Gx4kdJEwMMWPGR/1AD86PjmudQtJprdW7jxW8Rl5UYzl2HX2A6k4HGSRWy240bRpLi1uTNHAgSVXx1Jx1HHmOOa1jyeS2EuP1aRU2tsfvEkMsKFZcoqnIBReg9uv/MVd6NbpDE4lYbm+GJ3ztUdcflXn7C9hY3Ek5eN5yMHPA58hV1HcRyKFiIYkYPIJOPnVybREUixaRYLZoIAI1J2kK2R18/8AnnWv9i7JtO7O2sTqQ8g7xgfLPQfhisbtBBpzW19qFncT2Pe5cIPCdpGeTxgHrW/QSCaCOYKyh1DAMMEZ9alZyKf4LIfDxUkQAWk8NIW2fKqWHZHlD67NMDbhxS8+tFgkCLcKevBpTMByOc0phVxwOaRE2nBrn+jb5EJeQhelZrrfarUU1CW1uVniUOyCKNRzgkeItgcgefFacIyH3V4Xt7r0M0raVaMjkZW5Ix4uD+zHyyCcew9aTg2rY4SSlRnWu6sc86WsQV90bGfaRzwcADGPbPWvMz301zMZGJ5XaSckkfM8+fWr+905XnjDLsULv7ktnavQFiT1P96F0/REuZLgByrAlYxjqo4JH1I/GtouCVikpN0M05Li8liWdb6eCNsNDbMBtPTBAP5+9evtOyb9oNPvLTT9NFuBGdn3mQhIJAPDjGcHJz9c1SSTw6Zb2Vx3DJM7ESXEbEMjc+Q6r68/Q5q70ntVfWGox3cBLQQl0uLdxhpFzjGSeDkAj+x4n6nJVoqVRi16Z/f6Nc6Jd/dNWgkt5h0RxgkexHBHPUZrSvsx7J2WqWLaleCTuo5tqW5xhxjJ3eeOeOfXNG/bNbx3OnaVq0R3xhmQMDwVcBgf/X86P+xu5D6PdwlgTHMG6+oH9qbl22ZeYPcNpllM1vJNaxObY5hBXiM+w6eQo3GRSMwVeOmOtRRys4OB59aq1HBNNkpXAyKaxyMGlVs8GkbmmwWyFmC8g81F37+9Pk2kZFJ3g9Kwbzs2QSF2ikZQy00uSelIxKjOc1o2jJJlP2r1CWw0G4e3lWO5kxFE58ifP8M/XFZdLH3zuiHajSEbt3xY+LA+fpXs/tIkkW108RruVpzlScBjt4H4/pXjrq+tRHHMChdlJARCWUEjHTp8vn6U4MpxRSSJLcXZmuVC+IpGYznC5J5z16+fpQd6ZvvsIs7zKQR4buFwGHHAA4wc5+lXLq6ZkEm8bQVUnnjzzjz4qs0xXuBNIy93OGZMfEMnHP6VoqeQppUiK6gL9/IRJLEiDJkdvDnOTz+lWENqVSFIwHY4iyx5IGGUEjqeGFS2SvMdjMGhYECZGy3kAfx9uoqy7qCJigAdeM9OePMfKpvwFFvJd6m0mo/ZlJC4xLYyJkNjIXdgfgCR9KE+xqfGoajbngPCjAdMkE8/nR9ghu9A7RRj+Oz3gY/iXcc1537K7gw9rhG7fvYHTn25/pWT2x14bOWbOByKRJOT5VEJ1U4yDShQSTnrUdvwqsEyucmnBuuTQ+WB4NJmTPPSmpi6kxQYOPOo9hqIsfWmbzUuSZaiwkSFj0xTncKADyagE/d4Bwa6Ni0hZhgUu2CaKbtrZyXWgTPEMPAyyqcdMdfyJrJrmTle64AbLFV6f36Yre2RJIGikAZXBVlIyCD5VjXajR5NO1OW2XO0NuRumVJyPy4+YrROkEcsqO8eWMRnAJYjIbJII4xRek26xbVEbZyck4GfenSKEhQIpLAk063fb45Mjjyoc8YNVDNsdcFIpHRWznjn0p0jgwg4RSxB8IGTihpwjyF92OPxrt+UTqSDzTTwNpHuOwNtI1jqJcBopV7leOuQc/qKz7sp/ke12nq/hKzGJ+fYr+ta52dtm0vRre3cASkF39mbnH04H0rKNdi/w/tjKy/El6ZB9W3/ANai7ZlXptCqg+ddIWjGc8UyFy4DD+IA0RIu6E7utZUU2dExdc1KelQ24xFzUyoSMg1cdEvYNJ4ah7z2NHmJR1pncL7fhScGUpIFRB3rbjnHSil5GaDicSDz+dTvN3cYHlnmpixMJGTiqLtjpB1C1We3j3zwgjaOrL/+H+tXO/CjHnUi5x1rRMnTsxq+ikVA6Ej2Pl6igdrK7DJPPOPKtL7bafELE6hHbM7xsDP3I8RTnnHQ4ODn0Brwa2MkzM8CIy/wHfncPWmkaRnZV5LNxycedes7IdnJbyeG8vUZLSMh1JH70g8Y9vU/T5GdjNHt5rye7lQTLANuWHAkyD8jgfrXuE/bLlyc/OhyE3Y19pOQuayX7RodvatmUbWdIm+Z5H9K2GNVTgDNZP8Aakyt2kGCOIIgR/3N/eojsRpekyB9NtZcfHCh/IUXv3Kc0BouV0SwDDn7umfbiiRIPWlYErBSoG7FKsqx4UtVfdiRjuRgKGUSmYNK3A6YpKWR9UXbTKThTk12+qvaVm3qxojvX9afdh1IIWVI+GH0qWQboSTQEMTxSjcy/Kj3djHtRQfepQ2FxYMa+fFPMyqdpFAqZUjG5ualId4/izVXRNBBbnIwRWKa3bR2GuX/AN2llt8TuGSFyoI3HAxWuYnzgNgVkHa+Vk16+UkYMz5zTi8g1Rq/ZkLD2W04KoA+7I3zJGT+Zo+AsI9w9aqdLmP+E2Vsp2hbePP/AIijFkZOjcVLYUHiUjqOax/t7KbntRckdF7uMD6Z/rWovdAeRrKr50vu1BVRxLfEEfJsfoKcXkdGqwThIIoVB8KBfwFQyTMsmEyaf4UUkYNOgVWBYjJqSiERyOdxaplXYvPNSDANKxGMYoAjLD1pO9pCvvSZFAx624LkmiFG3ihGukxgNjNMjmdQQ5zz1oEFPKuSrZzUiuoQc80ALuJ5NoIJFRSytkkGiwDpbhU5PWse7WMJO0N4ckftWzx9a08EsfFzWXdrBjXbvIx+2Pl7Cqg8kyNHsI5fusDlue6XgfIVYxEsmWHNRaef8lb5x+6T9BXS74zuXJBPNS9jJc4BJHSsz0UCbtRaMG+KZpD7HxGtHvpNthNMpxtiY8fKvA9j4e97Q5PSCNic+pAX+9NCNDjO98+VTE7fh4qJAqjg04HJ5FIoUu458q4S5HWuJGKhlZQOmKAJu8BpM0NuVfEpzTfvUfrQBB5rRj/BXV1AFba/6t6Nb4BXV1SwFTrWY9sf99uv5n/yK6uquPYpGmWX+ht/5S/oKIk/dV1dQABqP+yX38l/0NeQ7C/73f8A8ofrXV1UtCPfJ0qRa6uqShDQ9x0NdXUARN+5PyoCurqlDP/Z"/>
          <p:cNvSpPr>
            <a:spLocks noChangeAspect="1" noChangeArrowheads="1"/>
          </p:cNvSpPr>
          <p:nvPr/>
        </p:nvSpPr>
        <p:spPr bwMode="auto">
          <a:xfrm>
            <a:off x="63500" y="-715963"/>
            <a:ext cx="1123950" cy="1495426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26628" name="AutoShape 4" descr="data:image/jpeg;base64,/9j/4AAQSkZJRgABAQAAAQABAAD/2wBDAAkGBwgHBgkIBwgKCgkLDRYPDQwMDRsUFRAWIB0iIiAdHx8kKDQsJCYxJx8fLT0tMTU3Ojo6Iys/RD84QzQ5Ojf/2wBDAQoKCg0MDRoPDxo3JR8lNzc3Nzc3Nzc3Nzc3Nzc3Nzc3Nzc3Nzc3Nzc3Nzc3Nzc3Nzc3Nzc3Nzc3Nzc3Nzc3Nzf/wAARCAChAHkDASIAAhEBAxEB/8QAGwAAAQUBAQAAAAAAAAAAAAAABAECAwUHAAb/xAA8EAACAQMDAQYDBQYFBQEAAAABAgMABBEFEiExBhMiQVFhMnGBBxSRobEjM0JzwdEVJDQ18FKCkqLC4f/EABgBAAMBAQAAAAAAAAAAAAAAAAABAgME/8QAHxEAAgICAwEBAQAAAAAAAAAAAAECESExAxJBIlET/9oADAMBAAIRAxEAPwDYTbJtxSRW/d9MVIjHGTTg/HWuXrG7N+0tEM7Oq8CohJx4iM0+5k3jYOpoWaF2xszkVlNu8GkEqyELMAalWYMeKGW2Yxgn4qIhUIMEU4uWmEuvg1kZpM54FS9Bg0rHPSkU5YVolRDbZBIrbsipYlHnU+0HpTJFGOKOlZDteBjbQcMRUeFL8Hiq29WRn8LkVHFcSp4GFYPlzo1XG62T3d+sJKxqWam2N1PJIWmXCnoKngWJ2yyjd60WsSZ4GaIqUnY24xwOJUjI86bn2pzbQcGnYX2rZ5MgeSSTIGMChXuX7zbngdaOkBPUUHJCMljXPyX4awo772q+XNEQ3QbyFV8qrjgUkJPIHlUx5JIpwTLneCOtcRnpVbDJKXwQQKPWQLjJ5rojyKWzGUOuiq7VaxNoWktdQwGeTcFA2kqvucf8JIrNtb7SX2v6IT3zI9vIzM0Xh35HAZfUc8H2pvbDWNUk7SPd2Vy89kwIhjWYKGj6HCnAIJz65/CvN3d7DYzNcWkc9rcspS4huU2pMOmM4wDgcEc+fzl3J0awikrZ6TUNYki7F2BeeSOVZjIpUkbTj1Hnkk8e9ei7MdqP8N0aK312ad7phmOPYzsAAOCTyOfU+RrKbLUWaa1tsj7pbvLKkO8AbiwOD+fnjk+tXbPC97JcXd5bbOpijnUKCck9Cc/lz60pRcRrrPBtsIWeNJg2UdQyn1B5p33dS2cVVdmNctdUtI41McUyrhYgwwVA/h9cflV5uAGKSimrJbadELIF5HFSRSkDmmSN4TUatxSvq8BXZZC87qTZ86iicjI61N3h9DWiaZDTRK5HpQ8q7gcUSxFN86uUbIi6KplJkKVLBaurZ8jRnchZN460RgbeOtZR4f00ly/gK6bE3V4rtzrMsGmyW9pK8ckrLGXT4gpPix6Hbnnyr3E8ZeMisw+1XTZIdJhngDlnn7sqGAzlWI6/L86Uo/aQou4njjPPBOjWupLmNNqMFDlVJ8OAWGOjdetJe2T3yFZdQvr2YeJwxwiKR1PQJ64Gfr1qqtop7gyySwSQQRbCtv3hXfJgAc8ccHg+ZJ8+LODV+7h1KznkMUcZCRARMVJ5yWKjkdOvHFa8kGsxK45J4kVmgadLNekRKu542liWb4ZVBx1OetXzG2mfu4NPjs54R+1h2hhwefFjOMen61WDW9Ps3tcvN3tlF3e4w5E69eCDxnyzjFCnV7u9XvJCyW7kqNicoN2VGerehB8qTjOTvQ1KEVSyeo7J3hkeaXa+5DHLEZBgxOARlBjHw+nXJ4rY9OlW/sLe7j6SoG+VYhpiQ2UcsqTOpZsYA3AFQW4wOMjjmtV+zy4kuNEmdydhuW2A9V8Kkj35Jqmk3Rm20rL9oGJ9q7ZEvBPNEv8AAaHgg3MWY1DhTwNStZOULnC13i9TRAiWu2Cq6MXYiR853A1MnI46U07ccCkjbauKaxsh5JPOm9Caa74Iqo7WarLpGkPdWyAvuVQzDITJxkj/AJ1FDaQJN4LaSRVVmdgFAySTwBXi+3c1h2g7MXEGmX0cl5Fi4hWKTxHaCTgdfh3UFFrlxrmlz2N7NEGkRS20bWjZSDgr6HH5+nSj0O+h0+/u3nuMCNd6Fxwvhx0x9cGsf6t6RuuKll5PLyJLHZrNLaFRMyIgkXaZA3Gcg8Z8s4IpturanvS/Gx4kdJEwMMWPGR/1AD86PjmudQtJprdW7jxW8Rl5UYzl2HX2A6k4HGSRWy240bRpLi1uTNHAgSVXx1Jx1HHmOOa1jyeS2EuP1aRU2tsfvEkMsKFZcoqnIBReg9uv/MVd6NbpDE4lYbm+GJ3ztUdcflXn7C9hY3Ek5eN5yMHPA58hV1HcRyKFiIYkYPIJOPnVybREUixaRYLZoIAI1J2kK2R18/8AnnWv9i7JtO7O2sTqQ8g7xgfLPQfhisbtBBpzW19qFncT2Pe5cIPCdpGeTxgHrW/QSCaCOYKyh1DAMMEZ9alZyKf4LIfDxUkQAWk8NIW2fKqWHZHlD67NMDbhxS8+tFgkCLcKevBpTMByOc0phVxwOaRE2nBrn+jb5EJeQhelZrrfarUU1CW1uVniUOyCKNRzgkeItgcgefFacIyH3V4Xt7r0M0raVaMjkZW5Ix4uD+zHyyCcew9aTg2rY4SSlRnWu6sc86WsQV90bGfaRzwcADGPbPWvMz301zMZGJ5XaSckkfM8+fWr+905XnjDLsULv7ktnavQFiT1P96F0/REuZLgByrAlYxjqo4JH1I/GtouCVikpN0M05Li8liWdb6eCNsNDbMBtPTBAP5+9evtOyb9oNPvLTT9NFuBGdn3mQhIJAPDjGcHJz9c1SSTw6Zb2Vx3DJM7ESXEbEMjc+Q6r68/Q5q70ntVfWGox3cBLQQl0uLdxhpFzjGSeDkAj+x4n6nJVoqVRi16Z/f6Nc6Jd/dNWgkt5h0RxgkexHBHPUZrSvsx7J2WqWLaleCTuo5tqW5xhxjJ3eeOeOfXNG/bNbx3OnaVq0R3xhmQMDwVcBgf/X86P+xu5D6PdwlgTHMG6+oH9qbl22ZeYPcNpllM1vJNaxObY5hBXiM+w6eQo3GRSMwVeOmOtRRys4OB59aq1HBNNkpXAyKaxyMGlVs8GkbmmwWyFmC8g81F37+9Pk2kZFJ3g9Kwbzs2QSF2ikZQy00uSelIxKjOc1o2jJJlP2r1CWw0G4e3lWO5kxFE58ifP8M/XFZdLH3zuiHajSEbt3xY+LA+fpXs/tIkkW108RruVpzlScBjt4H4/pXjrq+tRHHMChdlJARCWUEjHTp8vn6U4MpxRSSJLcXZmuVC+IpGYznC5J5z16+fpQd6ZvvsIs7zKQR4buFwGHHAA4wc5+lXLq6ZkEm8bQVUnnjzzjz4qs0xXuBNIy93OGZMfEMnHP6VoqeQppUiK6gL9/IRJLEiDJkdvDnOTz+lWENqVSFIwHY4iyx5IGGUEjqeGFS2SvMdjMGhYECZGy3kAfx9uoqy7qCJigAdeM9OePMfKpvwFFvJd6m0mo/ZlJC4xLYyJkNjIXdgfgCR9KE+xqfGoajbngPCjAdMkE8/nR9ghu9A7RRj+Oz3gY/iXcc1537K7gw9rhG7fvYHTn25/pWT2x14bOWbOByKRJOT5VEJ1U4yDShQSTnrUdvwqsEyucmnBuuTQ+WB4NJmTPPSmpi6kxQYOPOo9hqIsfWmbzUuSZaiwkSFj0xTncKADyagE/d4Bwa6Ni0hZhgUu2CaKbtrZyXWgTPEMPAyyqcdMdfyJrJrmTle64AbLFV6f36Yre2RJIGikAZXBVlIyCD5VjXajR5NO1OW2XO0NuRumVJyPy4+YrROkEcsqO8eWMRnAJYjIbJII4xRek26xbVEbZyck4GfenSKEhQIpLAk063fb45Mjjyoc8YNVDNsdcFIpHRWznjn0p0jgwg4RSxB8IGTihpwjyF92OPxrt+UTqSDzTTwNpHuOwNtI1jqJcBopV7leOuQc/qKz7sp/ke12nq/hKzGJ+fYr+ta52dtm0vRre3cASkF39mbnH04H0rKNdi/w/tjKy/El6ZB9W3/ANai7ZlXptCqg+ddIWjGc8UyFy4DD+IA0RIu6E7utZUU2dExdc1KelQ24xFzUyoSMg1cdEvYNJ4ah7z2NHmJR1pncL7fhScGUpIFRB3rbjnHSil5GaDicSDz+dTvN3cYHlnmpixMJGTiqLtjpB1C1We3j3zwgjaOrL/+H+tXO/CjHnUi5x1rRMnTsxq+ikVA6Ej2Pl6igdrK7DJPPOPKtL7bafELE6hHbM7xsDP3I8RTnnHQ4ODn0Brwa2MkzM8CIy/wHfncPWmkaRnZV5LNxycedes7IdnJbyeG8vUZLSMh1JH70g8Y9vU/T5GdjNHt5rye7lQTLANuWHAkyD8jgfrXuE/bLlyc/OhyE3Y19pOQuayX7RodvatmUbWdIm+Z5H9K2GNVTgDNZP8Aakyt2kGCOIIgR/3N/eojsRpekyB9NtZcfHCh/IUXv3Kc0BouV0SwDDn7umfbiiRIPWlYErBSoG7FKsqx4UtVfdiRjuRgKGUSmYNK3A6YpKWR9UXbTKThTk12+qvaVm3qxojvX9afdh1IIWVI+GH0qWQboSTQEMTxSjcy/Kj3djHtRQfepQ2FxYMa+fFPMyqdpFAqZUjG5ualId4/izVXRNBBbnIwRWKa3bR2GuX/AN2llt8TuGSFyoI3HAxWuYnzgNgVkHa+Vk16+UkYMz5zTi8g1Rq/ZkLD2W04KoA+7I3zJGT+Zo+AsI9w9aqdLmP+E2Vsp2hbePP/AIijFkZOjcVLYUHiUjqOax/t7KbntRckdF7uMD6Z/rWovdAeRrKr50vu1BVRxLfEEfJsfoKcXkdGqwThIIoVB8KBfwFQyTMsmEyaf4UUkYNOgVWBYjJqSiERyOdxaplXYvPNSDANKxGMYoAjLD1pO9pCvvSZFAx624LkmiFG3ihGukxgNjNMjmdQQ5zz1oEFPKuSrZzUiuoQc80ALuJ5NoIJFRSytkkGiwDpbhU5PWse7WMJO0N4ckftWzx9a08EsfFzWXdrBjXbvIx+2Pl7Cqg8kyNHsI5fusDlue6XgfIVYxEsmWHNRaef8lb5x+6T9BXS74zuXJBPNS9jJc4BJHSsz0UCbtRaMG+KZpD7HxGtHvpNthNMpxtiY8fKvA9j4e97Q5PSCNic+pAX+9NCNDjO98+VTE7fh4qJAqjg04HJ5FIoUu458q4S5HWuJGKhlZQOmKAJu8BpM0NuVfEpzTfvUfrQBB5rRj/BXV1AFba/6t6Nb4BXV1SwFTrWY9sf99uv5n/yK6uquPYpGmWX+ht/5S/oKIk/dV1dQABqP+yX38l/0NeQ7C/73f8A8ofrXV1UtCPfJ0qRa6uqShDQ9x0NdXUARN+5PyoCurqlDP/Z"/>
          <p:cNvSpPr>
            <a:spLocks noChangeAspect="1" noChangeArrowheads="1"/>
          </p:cNvSpPr>
          <p:nvPr/>
        </p:nvSpPr>
        <p:spPr bwMode="auto">
          <a:xfrm>
            <a:off x="63500" y="-715963"/>
            <a:ext cx="1123950" cy="1495426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26630" name="AutoShape 6" descr="data:image/jpeg;base64,/9j/4AAQSkZJRgABAQAAAQABAAD/2wBDAAkGBwgHBgkIBwgKCgkLDRYPDQwMDRsUFRAWIB0iIiAdHx8kKDQsJCYxJx8fLT0tMTU3Ojo6Iys/RD84QzQ5Ojf/2wBDAQoKCg0MDRoPDxo3JR8lNzc3Nzc3Nzc3Nzc3Nzc3Nzc3Nzc3Nzc3Nzc3Nzc3Nzc3Nzc3Nzc3Nzc3Nzc3Nzc3Nzf/wAARCAChAHkDASIAAhEBAxEB/8QAGwAAAQUBAQAAAAAAAAAAAAAABAECAwUHAAb/xAA8EAACAQMDAQYDBQYFBQEAAAABAgMABBEFEiExBhMiQVFhMnGBBxSRobEjM0JzwdEVJDQ18FKCkqLC4f/EABgBAAMBAQAAAAAAAAAAAAAAAAABAgME/8QAHxEAAgICAwEBAQAAAAAAAAAAAAECESExAxJBIlET/9oADAMBAAIRAxEAPwDYTbJtxSRW/d9MVIjHGTTg/HWuXrG7N+0tEM7Oq8CohJx4iM0+5k3jYOpoWaF2xszkVlNu8GkEqyELMAalWYMeKGW2Yxgn4qIhUIMEU4uWmEuvg1kZpM54FS9Bg0rHPSkU5YVolRDbZBIrbsipYlHnU+0HpTJFGOKOlZDteBjbQcMRUeFL8Hiq29WRn8LkVHFcSp4GFYPlzo1XG62T3d+sJKxqWam2N1PJIWmXCnoKngWJ2yyjd60WsSZ4GaIqUnY24xwOJUjI86bn2pzbQcGnYX2rZ5MgeSSTIGMChXuX7zbngdaOkBPUUHJCMljXPyX4awo772q+XNEQ3QbyFV8qrjgUkJPIHlUx5JIpwTLneCOtcRnpVbDJKXwQQKPWQLjJ5rojyKWzGUOuiq7VaxNoWktdQwGeTcFA2kqvucf8JIrNtb7SX2v6IT3zI9vIzM0Xh35HAZfUc8H2pvbDWNUk7SPd2Vy89kwIhjWYKGj6HCnAIJz65/CvN3d7DYzNcWkc9rcspS4huU2pMOmM4wDgcEc+fzl3J0awikrZ6TUNYki7F2BeeSOVZjIpUkbTj1Hnkk8e9ei7MdqP8N0aK312ad7phmOPYzsAAOCTyOfU+RrKbLUWaa1tsj7pbvLKkO8AbiwOD+fnjk+tXbPC97JcXd5bbOpijnUKCck9Cc/lz60pRcRrrPBtsIWeNJg2UdQyn1B5p33dS2cVVdmNctdUtI41McUyrhYgwwVA/h9cflV5uAGKSimrJbadELIF5HFSRSkDmmSN4TUatxSvq8BXZZC87qTZ86iicjI61N3h9DWiaZDTRK5HpQ8q7gcUSxFN86uUbIi6KplJkKVLBaurZ8jRnchZN460RgbeOtZR4f00ly/gK6bE3V4rtzrMsGmyW9pK8ckrLGXT4gpPix6Hbnnyr3E8ZeMisw+1XTZIdJhngDlnn7sqGAzlWI6/L86Uo/aQou4njjPPBOjWupLmNNqMFDlVJ8OAWGOjdetJe2T3yFZdQvr2YeJwxwiKR1PQJ64Gfr1qqtop7gyySwSQQRbCtv3hXfJgAc8ccHg+ZJ8+LODV+7h1KznkMUcZCRARMVJ5yWKjkdOvHFa8kGsxK45J4kVmgadLNekRKu542liWb4ZVBx1OetXzG2mfu4NPjs54R+1h2hhwefFjOMen61WDW9Ps3tcvN3tlF3e4w5E69eCDxnyzjFCnV7u9XvJCyW7kqNicoN2VGerehB8qTjOTvQ1KEVSyeo7J3hkeaXa+5DHLEZBgxOARlBjHw+nXJ4rY9OlW/sLe7j6SoG+VYhpiQ2UcsqTOpZsYA3AFQW4wOMjjmtV+zy4kuNEmdydhuW2A9V8Kkj35Jqmk3Rm20rL9oGJ9q7ZEvBPNEv8AAaHgg3MWY1DhTwNStZOULnC13i9TRAiWu2Cq6MXYiR853A1MnI46U07ccCkjbauKaxsh5JPOm9Caa74Iqo7WarLpGkPdWyAvuVQzDITJxkj/AJ1FDaQJN4LaSRVVmdgFAySTwBXi+3c1h2g7MXEGmX0cl5Fi4hWKTxHaCTgdfh3UFFrlxrmlz2N7NEGkRS20bWjZSDgr6HH5+nSj0O+h0+/u3nuMCNd6Fxwvhx0x9cGsf6t6RuuKll5PLyJLHZrNLaFRMyIgkXaZA3Gcg8Z8s4IpturanvS/Gx4kdJEwMMWPGR/1AD86PjmudQtJprdW7jxW8Rl5UYzl2HX2A6k4HGSRWy240bRpLi1uTNHAgSVXx1Jx1HHmOOa1jyeS2EuP1aRU2tsfvEkMsKFZcoqnIBReg9uv/MVd6NbpDE4lYbm+GJ3ztUdcflXn7C9hY3Ek5eN5yMHPA58hV1HcRyKFiIYkYPIJOPnVybREUixaRYLZoIAI1J2kK2R18/8AnnWv9i7JtO7O2sTqQ8g7xgfLPQfhisbtBBpzW19qFncT2Pe5cIPCdpGeTxgHrW/QSCaCOYKyh1DAMMEZ9alZyKf4LIfDxUkQAWk8NIW2fKqWHZHlD67NMDbhxS8+tFgkCLcKevBpTMByOc0phVxwOaRE2nBrn+jb5EJeQhelZrrfarUU1CW1uVniUOyCKNRzgkeItgcgefFacIyH3V4Xt7r0M0raVaMjkZW5Ix4uD+zHyyCcew9aTg2rY4SSlRnWu6sc86WsQV90bGfaRzwcADGPbPWvMz301zMZGJ5XaSckkfM8+fWr+905XnjDLsULv7ktnavQFiT1P96F0/REuZLgByrAlYxjqo4JH1I/GtouCVikpN0M05Li8liWdb6eCNsNDbMBtPTBAP5+9evtOyb9oNPvLTT9NFuBGdn3mQhIJAPDjGcHJz9c1SSTw6Zb2Vx3DJM7ESXEbEMjc+Q6r68/Q5q70ntVfWGox3cBLQQl0uLdxhpFzjGSeDkAj+x4n6nJVoqVRi16Z/f6Nc6Jd/dNWgkt5h0RxgkexHBHPUZrSvsx7J2WqWLaleCTuo5tqW5xhxjJ3eeOeOfXNG/bNbx3OnaVq0R3xhmQMDwVcBgf/X86P+xu5D6PdwlgTHMG6+oH9qbl22ZeYPcNpllM1vJNaxObY5hBXiM+w6eQo3GRSMwVeOmOtRRys4OB59aq1HBNNkpXAyKaxyMGlVs8GkbmmwWyFmC8g81F37+9Pk2kZFJ3g9Kwbzs2QSF2ikZQy00uSelIxKjOc1o2jJJlP2r1CWw0G4e3lWO5kxFE58ifP8M/XFZdLH3zuiHajSEbt3xY+LA+fpXs/tIkkW108RruVpzlScBjt4H4/pXjrq+tRHHMChdlJARCWUEjHTp8vn6U4MpxRSSJLcXZmuVC+IpGYznC5J5z16+fpQd6ZvvsIs7zKQR4buFwGHHAA4wc5+lXLq6ZkEm8bQVUnnjzzjz4qs0xXuBNIy93OGZMfEMnHP6VoqeQppUiK6gL9/IRJLEiDJkdvDnOTz+lWENqVSFIwHY4iyx5IGGUEjqeGFS2SvMdjMGhYECZGy3kAfx9uoqy7qCJigAdeM9OePMfKpvwFFvJd6m0mo/ZlJC4xLYyJkNjIXdgfgCR9KE+xqfGoajbngPCjAdMkE8/nR9ghu9A7RRj+Oz3gY/iXcc1537K7gw9rhG7fvYHTn25/pWT2x14bOWbOByKRJOT5VEJ1U4yDShQSTnrUdvwqsEyucmnBuuTQ+WB4NJmTPPSmpi6kxQYOPOo9hqIsfWmbzUuSZaiwkSFj0xTncKADyagE/d4Bwa6Ni0hZhgUu2CaKbtrZyXWgTPEMPAyyqcdMdfyJrJrmTle64AbLFV6f36Yre2RJIGikAZXBVlIyCD5VjXajR5NO1OW2XO0NuRumVJyPy4+YrROkEcsqO8eWMRnAJYjIbJII4xRek26xbVEbZyck4GfenSKEhQIpLAk063fb45Mjjyoc8YNVDNsdcFIpHRWznjn0p0jgwg4RSxB8IGTihpwjyF92OPxrt+UTqSDzTTwNpHuOwNtI1jqJcBopV7leOuQc/qKz7sp/ke12nq/hKzGJ+fYr+ta52dtm0vRre3cASkF39mbnH04H0rKNdi/w/tjKy/El6ZB9W3/ANai7ZlXptCqg+ddIWjGc8UyFy4DD+IA0RIu6E7utZUU2dExdc1KelQ24xFzUyoSMg1cdEvYNJ4ah7z2NHmJR1pncL7fhScGUpIFRB3rbjnHSil5GaDicSDz+dTvN3cYHlnmpixMJGTiqLtjpB1C1We3j3zwgjaOrL/+H+tXO/CjHnUi5x1rRMnTsxq+ikVA6Ej2Pl6igdrK7DJPPOPKtL7bafELE6hHbM7xsDP3I8RTnnHQ4ODn0Brwa2MkzM8CIy/wHfncPWmkaRnZV5LNxycedes7IdnJbyeG8vUZLSMh1JH70g8Y9vU/T5GdjNHt5rye7lQTLANuWHAkyD8jgfrXuE/bLlyc/OhyE3Y19pOQuayX7RodvatmUbWdIm+Z5H9K2GNVTgDNZP8Aakyt2kGCOIIgR/3N/eojsRpekyB9NtZcfHCh/IUXv3Kc0BouV0SwDDn7umfbiiRIPWlYErBSoG7FKsqx4UtVfdiRjuRgKGUSmYNK3A6YpKWR9UXbTKThTk12+qvaVm3qxojvX9afdh1IIWVI+GH0qWQboSTQEMTxSjcy/Kj3djHtRQfepQ2FxYMa+fFPMyqdpFAqZUjG5ualId4/izVXRNBBbnIwRWKa3bR2GuX/AN2llt8TuGSFyoI3HAxWuYnzgNgVkHa+Vk16+UkYMz5zTi8g1Rq/ZkLD2W04KoA+7I3zJGT+Zo+AsI9w9aqdLmP+E2Vsp2hbePP/AIijFkZOjcVLYUHiUjqOax/t7KbntRckdF7uMD6Z/rWovdAeRrKr50vu1BVRxLfEEfJsfoKcXkdGqwThIIoVB8KBfwFQyTMsmEyaf4UUkYNOgVWBYjJqSiERyOdxaplXYvPNSDANKxGMYoAjLD1pO9pCvvSZFAx624LkmiFG3ihGukxgNjNMjmdQQ5zz1oEFPKuSrZzUiuoQc80ALuJ5NoIJFRSytkkGiwDpbhU5PWse7WMJO0N4ckftWzx9a08EsfFzWXdrBjXbvIx+2Pl7Cqg8kyNHsI5fusDlue6XgfIVYxEsmWHNRaef8lb5x+6T9BXS74zuXJBPNS9jJc4BJHSsz0UCbtRaMG+KZpD7HxGtHvpNthNMpxtiY8fKvA9j4e97Q5PSCNic+pAX+9NCNDjO98+VTE7fh4qJAqjg04HJ5FIoUu458q4S5HWuJGKhlZQOmKAJu8BpM0NuVfEpzTfvUfrQBB5rRj/BXV1AFba/6t6Nb4BXV1SwFTrWY9sf99uv5n/yK6uquPYpGmWX+ht/5S/oKIk/dV1dQABqP+yX38l/0NeQ7C/73f8A8ofrXV1UtCPfJ0qRa6uqShDQ9x0NdXUARN+5PyoCurqlDP/Z"/>
          <p:cNvSpPr>
            <a:spLocks noChangeAspect="1" noChangeArrowheads="1"/>
          </p:cNvSpPr>
          <p:nvPr/>
        </p:nvSpPr>
        <p:spPr bwMode="auto">
          <a:xfrm>
            <a:off x="63500" y="-658813"/>
            <a:ext cx="1019175" cy="1362076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pic>
        <p:nvPicPr>
          <p:cNvPr id="26632" name="Picture 8" descr="http://www.skoly.cz/fotosoutez/110000233007000007/prohlidka-souteznich-fotek/data/FS/big-51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0" y="2564905"/>
            <a:ext cx="1242138" cy="1656184"/>
          </a:xfrm>
          <a:prstGeom prst="rect">
            <a:avLst/>
          </a:prstGeom>
          <a:noFill/>
        </p:spPr>
      </p:pic>
      <p:pic>
        <p:nvPicPr>
          <p:cNvPr id="26634" name="Picture 10" descr="http://www.gamepark.cz/pictures/00/10/22/10222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339752" y="2708920"/>
            <a:ext cx="1728192" cy="1296144"/>
          </a:xfrm>
          <a:prstGeom prst="rect">
            <a:avLst/>
          </a:prstGeom>
          <a:noFill/>
        </p:spPr>
      </p:pic>
      <p:pic>
        <p:nvPicPr>
          <p:cNvPr id="26636" name="Picture 12" descr="http://leccos.com/pics/pic/lusk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16016" y="2564904"/>
            <a:ext cx="1461108" cy="1944216"/>
          </a:xfrm>
          <a:prstGeom prst="rect">
            <a:avLst/>
          </a:prstGeom>
          <a:noFill/>
        </p:spPr>
      </p:pic>
      <p:pic>
        <p:nvPicPr>
          <p:cNvPr id="26638" name="Picture 14" descr="http://to-orisek.wbs.cz/sablona/logo_ORISEK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876256" y="2564904"/>
            <a:ext cx="1448161" cy="1440160"/>
          </a:xfrm>
          <a:prstGeom prst="rect">
            <a:avLst/>
          </a:prstGeom>
          <a:noFill/>
        </p:spPr>
      </p:pic>
      <p:pic>
        <p:nvPicPr>
          <p:cNvPr id="26640" name="Picture 16" descr="http://leccos.com/pics/pic/malvice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187624" y="4437112"/>
            <a:ext cx="1800200" cy="1697331"/>
          </a:xfrm>
          <a:prstGeom prst="rect">
            <a:avLst/>
          </a:prstGeom>
          <a:noFill/>
        </p:spPr>
      </p:pic>
      <p:pic>
        <p:nvPicPr>
          <p:cNvPr id="26642" name="Picture 18" descr="http://www.ovocenaseaexoticke.wz.cz/svestky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347864" y="4725144"/>
            <a:ext cx="1944216" cy="1461298"/>
          </a:xfrm>
          <a:prstGeom prst="rect">
            <a:avLst/>
          </a:prstGeom>
          <a:noFill/>
        </p:spPr>
      </p:pic>
      <p:pic>
        <p:nvPicPr>
          <p:cNvPr id="26644" name="Picture 20" descr="http://media-cache5.pinterest.com/avatars/rosebaxter68_1330484431_600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796136" y="4653136"/>
            <a:ext cx="1944216" cy="1294848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pull dir="ru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467544" y="404664"/>
            <a:ext cx="54726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cap="small" dirty="0" smtClean="0">
                <a:latin typeface="Century" pitchFamily="18" charset="0"/>
                <a:ea typeface="Batang" pitchFamily="18" charset="-127"/>
              </a:rPr>
              <a:t>Úkoly pro zopakování učiva</a:t>
            </a:r>
            <a:endParaRPr lang="cs-CZ" sz="2800" b="1" cap="small" dirty="0">
              <a:latin typeface="Arial" pitchFamily="34" charset="0"/>
              <a:ea typeface="Batang" pitchFamily="18" charset="-127"/>
              <a:cs typeface="Arial" pitchFamily="34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323528" y="1268760"/>
            <a:ext cx="78488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cap="small" dirty="0" smtClean="0">
                <a:solidFill>
                  <a:srgbClr val="00B050"/>
                </a:solidFill>
                <a:latin typeface="Comic Sans MS" pitchFamily="66" charset="0"/>
              </a:rPr>
              <a:t>Nakresli kořen :</a:t>
            </a:r>
            <a:endParaRPr lang="cs-CZ" b="1" cap="small" dirty="0">
              <a:solidFill>
                <a:srgbClr val="00B050"/>
              </a:solidFill>
              <a:latin typeface="Comic Sans MS" pitchFamily="66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1259632" y="1916832"/>
            <a:ext cx="1368152" cy="369332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/>
              <a:t>svazčitý</a:t>
            </a:r>
            <a:endParaRPr lang="cs-CZ" b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5220072" y="1988840"/>
            <a:ext cx="3240360" cy="369332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/>
              <a:t>hlavní s postranními kořeny</a:t>
            </a:r>
            <a:endParaRPr lang="cs-CZ" b="1" dirty="0"/>
          </a:p>
        </p:txBody>
      </p:sp>
      <p:pic>
        <p:nvPicPr>
          <p:cNvPr id="8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4797152"/>
            <a:ext cx="1872208" cy="16906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2" y="4653136"/>
            <a:ext cx="1375499" cy="18722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16" name="Skupina 15"/>
          <p:cNvGrpSpPr/>
          <p:nvPr/>
        </p:nvGrpSpPr>
        <p:grpSpPr>
          <a:xfrm>
            <a:off x="827584" y="4509120"/>
            <a:ext cx="2520280" cy="1800200"/>
            <a:chOff x="683568" y="4653136"/>
            <a:chExt cx="2520280" cy="1800200"/>
          </a:xfrm>
        </p:grpSpPr>
        <p:sp>
          <p:nvSpPr>
            <p:cNvPr id="10" name="Zaoblený obdélník 9"/>
            <p:cNvSpPr/>
            <p:nvPr/>
          </p:nvSpPr>
          <p:spPr>
            <a:xfrm>
              <a:off x="683568" y="4653136"/>
              <a:ext cx="2520280" cy="1800200"/>
            </a:xfrm>
            <a:prstGeom prst="roundRect">
              <a:avLst/>
            </a:prstGeom>
            <a:gradFill>
              <a:gsLst>
                <a:gs pos="0">
                  <a:srgbClr val="FFEFD1"/>
                </a:gs>
                <a:gs pos="64999">
                  <a:srgbClr val="F0EBD5"/>
                </a:gs>
                <a:gs pos="100000">
                  <a:srgbClr val="D1C39F"/>
                </a:gs>
              </a:gsLst>
              <a:lin ang="5400000" scaled="0"/>
            </a:gra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2" name="TextovéPole 11"/>
            <p:cNvSpPr txBox="1"/>
            <p:nvPr/>
          </p:nvSpPr>
          <p:spPr>
            <a:xfrm>
              <a:off x="971600" y="5229200"/>
              <a:ext cx="2016224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cs-CZ" sz="2000" b="1" cap="small" spc="300" dirty="0" smtClean="0">
                  <a:solidFill>
                    <a:srgbClr val="00B050"/>
                  </a:solidFill>
                </a:rPr>
                <a:t>Řešení</a:t>
              </a:r>
              <a:endParaRPr lang="cs-CZ" sz="2000" b="1" cap="small" spc="300" dirty="0">
                <a:solidFill>
                  <a:srgbClr val="00B050"/>
                </a:solidFill>
              </a:endParaRPr>
            </a:p>
          </p:txBody>
        </p:sp>
      </p:grpSp>
      <p:grpSp>
        <p:nvGrpSpPr>
          <p:cNvPr id="15" name="Skupina 14"/>
          <p:cNvGrpSpPr/>
          <p:nvPr/>
        </p:nvGrpSpPr>
        <p:grpSpPr>
          <a:xfrm>
            <a:off x="6372200" y="4365104"/>
            <a:ext cx="1296144" cy="2232248"/>
            <a:chOff x="6372200" y="4365104"/>
            <a:chExt cx="1296144" cy="2232248"/>
          </a:xfrm>
        </p:grpSpPr>
        <p:sp>
          <p:nvSpPr>
            <p:cNvPr id="11" name="Zaoblený obdélník 10"/>
            <p:cNvSpPr/>
            <p:nvPr/>
          </p:nvSpPr>
          <p:spPr>
            <a:xfrm>
              <a:off x="6372200" y="4365104"/>
              <a:ext cx="1296144" cy="2232248"/>
            </a:xfrm>
            <a:prstGeom prst="roundRect">
              <a:avLst/>
            </a:prstGeom>
            <a:gradFill>
              <a:gsLst>
                <a:gs pos="0">
                  <a:srgbClr val="FFEFD1"/>
                </a:gs>
                <a:gs pos="64999">
                  <a:srgbClr val="F0EBD5"/>
                </a:gs>
                <a:gs pos="100000">
                  <a:srgbClr val="D1C39F"/>
                </a:gs>
              </a:gsLst>
              <a:lin ang="5400000" scaled="0"/>
            </a:gra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3" name="TextovéPole 12"/>
            <p:cNvSpPr txBox="1"/>
            <p:nvPr/>
          </p:nvSpPr>
          <p:spPr>
            <a:xfrm rot="16200000">
              <a:off x="6774050" y="4899358"/>
              <a:ext cx="492443" cy="1008111"/>
            </a:xfrm>
            <a:prstGeom prst="rect">
              <a:avLst/>
            </a:prstGeom>
            <a:noFill/>
          </p:spPr>
          <p:txBody>
            <a:bodyPr vert="vert" wrap="square" rtlCol="0">
              <a:spAutoFit/>
            </a:bodyPr>
            <a:lstStyle/>
            <a:p>
              <a:pPr algn="ctr"/>
              <a:r>
                <a:rPr lang="cs-CZ" sz="2000" b="1" cap="small" spc="300" dirty="0" smtClean="0">
                  <a:solidFill>
                    <a:srgbClr val="00B050"/>
                  </a:solidFill>
                </a:rPr>
                <a:t>Řešení</a:t>
              </a:r>
              <a:endParaRPr lang="cs-CZ" sz="2000" b="1" cap="small" spc="300" dirty="0">
                <a:solidFill>
                  <a:srgbClr val="00B050"/>
                </a:solidFill>
              </a:endParaRPr>
            </a:p>
          </p:txBody>
        </p:sp>
      </p:grpSp>
    </p:spTree>
  </p:cSld>
  <p:clrMapOvr>
    <a:masterClrMapping/>
  </p:clrMapOvr>
  <p:transition spd="slow">
    <p:pull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1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51520" y="404664"/>
            <a:ext cx="78488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cap="small" dirty="0" smtClean="0">
                <a:solidFill>
                  <a:srgbClr val="00B050"/>
                </a:solidFill>
                <a:latin typeface="Comic Sans MS" pitchFamily="66" charset="0"/>
              </a:rPr>
              <a:t>Jak se jmenuje stonek, který :</a:t>
            </a:r>
            <a:endParaRPr lang="cs-CZ" b="1" cap="small" dirty="0">
              <a:solidFill>
                <a:srgbClr val="00B050"/>
              </a:solidFill>
              <a:latin typeface="Comic Sans MS" pitchFamily="66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395536" y="1268760"/>
            <a:ext cx="1800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má listy a květy</a:t>
            </a:r>
            <a:endParaRPr lang="cs-CZ" b="1" dirty="0"/>
          </a:p>
        </p:txBody>
      </p:sp>
      <p:sp>
        <p:nvSpPr>
          <p:cNvPr id="4" name="TextovéPole 3"/>
          <p:cNvSpPr txBox="1"/>
          <p:nvPr/>
        </p:nvSpPr>
        <p:spPr>
          <a:xfrm>
            <a:off x="395536" y="2060848"/>
            <a:ext cx="22322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má listy a kolénka</a:t>
            </a:r>
            <a:endParaRPr lang="cs-CZ" b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395536" y="2852936"/>
            <a:ext cx="23042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nemá listy a má květy</a:t>
            </a:r>
            <a:endParaRPr lang="cs-CZ" b="1" dirty="0"/>
          </a:p>
        </p:txBody>
      </p:sp>
      <p:cxnSp>
        <p:nvCxnSpPr>
          <p:cNvPr id="7" name="Přímá spojovací čára 6"/>
          <p:cNvCxnSpPr/>
          <p:nvPr/>
        </p:nvCxnSpPr>
        <p:spPr>
          <a:xfrm>
            <a:off x="2699792" y="1484784"/>
            <a:ext cx="5904656" cy="0"/>
          </a:xfrm>
          <a:prstGeom prst="line">
            <a:avLst/>
          </a:prstGeom>
          <a:ln w="25400">
            <a:solidFill>
              <a:srgbClr val="00B050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ovací čára 8"/>
          <p:cNvCxnSpPr/>
          <p:nvPr/>
        </p:nvCxnSpPr>
        <p:spPr>
          <a:xfrm>
            <a:off x="2699792" y="2276872"/>
            <a:ext cx="5904656" cy="0"/>
          </a:xfrm>
          <a:prstGeom prst="line">
            <a:avLst/>
          </a:prstGeom>
          <a:ln w="25400">
            <a:solidFill>
              <a:srgbClr val="00B050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ovací čára 9"/>
          <p:cNvCxnSpPr/>
          <p:nvPr/>
        </p:nvCxnSpPr>
        <p:spPr>
          <a:xfrm>
            <a:off x="2699792" y="3140968"/>
            <a:ext cx="5904656" cy="0"/>
          </a:xfrm>
          <a:prstGeom prst="line">
            <a:avLst/>
          </a:prstGeom>
          <a:ln w="25400">
            <a:solidFill>
              <a:srgbClr val="00B050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ovéPole 10"/>
          <p:cNvSpPr txBox="1"/>
          <p:nvPr/>
        </p:nvSpPr>
        <p:spPr>
          <a:xfrm>
            <a:off x="7380312" y="1124744"/>
            <a:ext cx="12241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i="1" dirty="0" smtClean="0">
                <a:solidFill>
                  <a:srgbClr val="C00000"/>
                </a:solidFill>
              </a:rPr>
              <a:t>lodyha</a:t>
            </a:r>
            <a:endParaRPr lang="cs-CZ" b="1" i="1" dirty="0">
              <a:solidFill>
                <a:srgbClr val="C00000"/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7380312" y="1916832"/>
            <a:ext cx="12241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i="1" dirty="0" smtClean="0">
                <a:solidFill>
                  <a:srgbClr val="C00000"/>
                </a:solidFill>
              </a:rPr>
              <a:t>stéblo</a:t>
            </a:r>
            <a:endParaRPr lang="cs-CZ" b="1" i="1" dirty="0">
              <a:solidFill>
                <a:srgbClr val="C00000"/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7452320" y="2780928"/>
            <a:ext cx="12241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i="1" dirty="0" smtClean="0">
                <a:solidFill>
                  <a:srgbClr val="C00000"/>
                </a:solidFill>
              </a:rPr>
              <a:t>stvol</a:t>
            </a:r>
            <a:endParaRPr lang="cs-CZ" b="1" i="1" dirty="0">
              <a:solidFill>
                <a:srgbClr val="C00000"/>
              </a:solidFill>
            </a:endParaRPr>
          </a:p>
        </p:txBody>
      </p:sp>
      <p:pic>
        <p:nvPicPr>
          <p:cNvPr id="14" name="Picture 2" descr="http://www.ped.muni.cz/wchem/sm/dp/davidova/www_zaci1/bylina.bmp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3568" y="3933056"/>
            <a:ext cx="1944216" cy="2221962"/>
          </a:xfrm>
          <a:prstGeom prst="rect">
            <a:avLst/>
          </a:prstGeom>
          <a:noFill/>
        </p:spPr>
      </p:pic>
      <p:pic>
        <p:nvPicPr>
          <p:cNvPr id="2867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56176" y="3645024"/>
            <a:ext cx="1695450" cy="2638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" name="Picture 8" descr="http://img.blesk.cz/static/old_abc/abctisk/45/14/21479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63888" y="3645024"/>
            <a:ext cx="1584573" cy="2475077"/>
          </a:xfrm>
          <a:prstGeom prst="rect">
            <a:avLst/>
          </a:prstGeom>
          <a:noFill/>
        </p:spPr>
      </p:pic>
      <p:sp>
        <p:nvSpPr>
          <p:cNvPr id="19" name="TextovéPole 18"/>
          <p:cNvSpPr txBox="1"/>
          <p:nvPr/>
        </p:nvSpPr>
        <p:spPr>
          <a:xfrm>
            <a:off x="251520" y="3356992"/>
            <a:ext cx="78488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cap="small" dirty="0" smtClean="0">
                <a:solidFill>
                  <a:srgbClr val="00B050"/>
                </a:solidFill>
                <a:latin typeface="Comic Sans MS" pitchFamily="66" charset="0"/>
              </a:rPr>
              <a:t>Čarou spoj název stonku se správnou rostlinkou:</a:t>
            </a:r>
            <a:endParaRPr lang="cs-CZ" b="1" cap="small" dirty="0">
              <a:solidFill>
                <a:srgbClr val="00B050"/>
              </a:solidFill>
              <a:latin typeface="Comic Sans MS" pitchFamily="66" charset="0"/>
            </a:endParaRPr>
          </a:p>
        </p:txBody>
      </p:sp>
      <p:sp>
        <p:nvSpPr>
          <p:cNvPr id="18" name="Volný tvar 17"/>
          <p:cNvSpPr/>
          <p:nvPr/>
        </p:nvSpPr>
        <p:spPr>
          <a:xfrm>
            <a:off x="4200293" y="2096429"/>
            <a:ext cx="4425175" cy="3217127"/>
          </a:xfrm>
          <a:custGeom>
            <a:avLst/>
            <a:gdLst>
              <a:gd name="connsiteX0" fmla="*/ 4296936 w 4425175"/>
              <a:gd name="connsiteY0" fmla="*/ 0 h 3217127"/>
              <a:gd name="connsiteX1" fmla="*/ 4140819 w 4425175"/>
              <a:gd name="connsiteY1" fmla="*/ 1683834 h 3217127"/>
              <a:gd name="connsiteX2" fmla="*/ 2590800 w 4425175"/>
              <a:gd name="connsiteY2" fmla="*/ 1460810 h 3217127"/>
              <a:gd name="connsiteX3" fmla="*/ 371707 w 4425175"/>
              <a:gd name="connsiteY3" fmla="*/ 2966225 h 3217127"/>
              <a:gd name="connsiteX4" fmla="*/ 360556 w 4425175"/>
              <a:gd name="connsiteY4" fmla="*/ 2966225 h 32171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425175" h="3217127">
                <a:moveTo>
                  <a:pt x="4296936" y="0"/>
                </a:moveTo>
                <a:cubicBezTo>
                  <a:pt x="4361055" y="720183"/>
                  <a:pt x="4425175" y="1440366"/>
                  <a:pt x="4140819" y="1683834"/>
                </a:cubicBezTo>
                <a:cubicBezTo>
                  <a:pt x="3856463" y="1927302"/>
                  <a:pt x="3218985" y="1247078"/>
                  <a:pt x="2590800" y="1460810"/>
                </a:cubicBezTo>
                <a:cubicBezTo>
                  <a:pt x="1962615" y="1674542"/>
                  <a:pt x="743414" y="2715323"/>
                  <a:pt x="371707" y="2966225"/>
                </a:cubicBezTo>
                <a:cubicBezTo>
                  <a:pt x="0" y="3217127"/>
                  <a:pt x="180278" y="3091676"/>
                  <a:pt x="360556" y="2966225"/>
                </a:cubicBezTo>
              </a:path>
            </a:pathLst>
          </a:custGeom>
          <a:ln w="28575">
            <a:gradFill>
              <a:gsLst>
                <a:gs pos="0">
                  <a:srgbClr val="03D4A8"/>
                </a:gs>
                <a:gs pos="25000">
                  <a:srgbClr val="21D6E0"/>
                </a:gs>
                <a:gs pos="75000">
                  <a:srgbClr val="0087E6"/>
                </a:gs>
                <a:gs pos="100000">
                  <a:srgbClr val="005CBF"/>
                </a:gs>
              </a:gsLst>
              <a:lin ang="5400000" scaled="0"/>
            </a:gra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Volný tvar 19"/>
          <p:cNvSpPr/>
          <p:nvPr/>
        </p:nvSpPr>
        <p:spPr>
          <a:xfrm>
            <a:off x="1895707" y="3010829"/>
            <a:ext cx="6447263" cy="1438508"/>
          </a:xfrm>
          <a:custGeom>
            <a:avLst/>
            <a:gdLst>
              <a:gd name="connsiteX0" fmla="*/ 6289288 w 6447263"/>
              <a:gd name="connsiteY0" fmla="*/ 0 h 1438508"/>
              <a:gd name="connsiteX1" fmla="*/ 6244683 w 6447263"/>
              <a:gd name="connsiteY1" fmla="*/ 490654 h 1438508"/>
              <a:gd name="connsiteX2" fmla="*/ 5073805 w 6447263"/>
              <a:gd name="connsiteY2" fmla="*/ 312234 h 1438508"/>
              <a:gd name="connsiteX3" fmla="*/ 4404732 w 6447263"/>
              <a:gd name="connsiteY3" fmla="*/ 557561 h 1438508"/>
              <a:gd name="connsiteX4" fmla="*/ 3200400 w 6447263"/>
              <a:gd name="connsiteY4" fmla="*/ 1137425 h 1438508"/>
              <a:gd name="connsiteX5" fmla="*/ 1405054 w 6447263"/>
              <a:gd name="connsiteY5" fmla="*/ 1304693 h 1438508"/>
              <a:gd name="connsiteX6" fmla="*/ 0 w 6447263"/>
              <a:gd name="connsiteY6" fmla="*/ 1438508 h 1438508"/>
              <a:gd name="connsiteX7" fmla="*/ 0 w 6447263"/>
              <a:gd name="connsiteY7" fmla="*/ 1438508 h 14385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6447263" h="1438508">
                <a:moveTo>
                  <a:pt x="6289288" y="0"/>
                </a:moveTo>
                <a:cubicBezTo>
                  <a:pt x="6368275" y="219307"/>
                  <a:pt x="6447263" y="438615"/>
                  <a:pt x="6244683" y="490654"/>
                </a:cubicBezTo>
                <a:cubicBezTo>
                  <a:pt x="6042103" y="542693"/>
                  <a:pt x="5380463" y="301083"/>
                  <a:pt x="5073805" y="312234"/>
                </a:cubicBezTo>
                <a:cubicBezTo>
                  <a:pt x="4767147" y="323385"/>
                  <a:pt x="4716966" y="420029"/>
                  <a:pt x="4404732" y="557561"/>
                </a:cubicBezTo>
                <a:cubicBezTo>
                  <a:pt x="4092498" y="695093"/>
                  <a:pt x="3700346" y="1012903"/>
                  <a:pt x="3200400" y="1137425"/>
                </a:cubicBezTo>
                <a:cubicBezTo>
                  <a:pt x="2700454" y="1261947"/>
                  <a:pt x="1405054" y="1304693"/>
                  <a:pt x="1405054" y="1304693"/>
                </a:cubicBezTo>
                <a:lnTo>
                  <a:pt x="0" y="1438508"/>
                </a:lnTo>
                <a:lnTo>
                  <a:pt x="0" y="1438508"/>
                </a:lnTo>
              </a:path>
            </a:pathLst>
          </a:custGeom>
          <a:ln w="28575">
            <a:gradFill>
              <a:gsLst>
                <a:gs pos="0">
                  <a:srgbClr val="A603AB"/>
                </a:gs>
                <a:gs pos="21001">
                  <a:srgbClr val="0819FB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rgbClr val="E81766"/>
                </a:gs>
                <a:gs pos="100000">
                  <a:srgbClr val="A603AB"/>
                </a:gs>
              </a:gsLst>
              <a:lin ang="5400000" scaled="0"/>
            </a:gra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" name="Volný tvar 20"/>
          <p:cNvSpPr/>
          <p:nvPr/>
        </p:nvSpPr>
        <p:spPr>
          <a:xfrm>
            <a:off x="7047571" y="1304693"/>
            <a:ext cx="1812072" cy="3659458"/>
          </a:xfrm>
          <a:custGeom>
            <a:avLst/>
            <a:gdLst>
              <a:gd name="connsiteX0" fmla="*/ 1583473 w 1812072"/>
              <a:gd name="connsiteY0" fmla="*/ 0 h 3659458"/>
              <a:gd name="connsiteX1" fmla="*/ 1661531 w 1812072"/>
              <a:gd name="connsiteY1" fmla="*/ 2720897 h 3659458"/>
              <a:gd name="connsiteX2" fmla="*/ 680224 w 1812072"/>
              <a:gd name="connsiteY2" fmla="*/ 3512634 h 3659458"/>
              <a:gd name="connsiteX3" fmla="*/ 0 w 1812072"/>
              <a:gd name="connsiteY3" fmla="*/ 3601844 h 3659458"/>
              <a:gd name="connsiteX4" fmla="*/ 0 w 1812072"/>
              <a:gd name="connsiteY4" fmla="*/ 3601844 h 36594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12072" h="3659458">
                <a:moveTo>
                  <a:pt x="1583473" y="0"/>
                </a:moveTo>
                <a:cubicBezTo>
                  <a:pt x="1697772" y="1067729"/>
                  <a:pt x="1812072" y="2135458"/>
                  <a:pt x="1661531" y="2720897"/>
                </a:cubicBezTo>
                <a:cubicBezTo>
                  <a:pt x="1510990" y="3306336"/>
                  <a:pt x="957146" y="3365810"/>
                  <a:pt x="680224" y="3512634"/>
                </a:cubicBezTo>
                <a:cubicBezTo>
                  <a:pt x="403302" y="3659458"/>
                  <a:pt x="0" y="3601844"/>
                  <a:pt x="0" y="3601844"/>
                </a:cubicBezTo>
                <a:lnTo>
                  <a:pt x="0" y="3601844"/>
                </a:lnTo>
              </a:path>
            </a:pathLst>
          </a:custGeom>
          <a:ln w="28575">
            <a:gradFill>
              <a:gsLst>
                <a:gs pos="0">
                  <a:srgbClr val="000082"/>
                </a:gs>
                <a:gs pos="30000">
                  <a:srgbClr val="66008F"/>
                </a:gs>
                <a:gs pos="64999">
                  <a:srgbClr val="BA0066"/>
                </a:gs>
                <a:gs pos="89999">
                  <a:srgbClr val="FF0000"/>
                </a:gs>
                <a:gs pos="100000">
                  <a:srgbClr val="FF8200"/>
                </a:gs>
              </a:gsLst>
              <a:lin ang="5400000" scaled="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ransition spd="slow">
    <p:pull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38" presetClass="entr" presetSubtype="0" accel="5000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38" presetClass="entr" presetSubtype="0" accel="5000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  <p:bldP spid="13" grpId="0"/>
      <p:bldP spid="18" grpId="0" animBg="1"/>
      <p:bldP spid="20" grpId="0" animBg="1"/>
      <p:bldP spid="21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51520" y="404664"/>
            <a:ext cx="78488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cap="small" dirty="0" smtClean="0">
                <a:solidFill>
                  <a:srgbClr val="00B050"/>
                </a:solidFill>
                <a:latin typeface="Comic Sans MS" pitchFamily="66" charset="0"/>
              </a:rPr>
              <a:t>Jak se nazývá místo, z něhož vyrůstají na stonku listy:</a:t>
            </a:r>
            <a:endParaRPr lang="cs-CZ" b="1" cap="small" dirty="0">
              <a:solidFill>
                <a:srgbClr val="00B050"/>
              </a:solidFill>
              <a:latin typeface="Comic Sans MS" pitchFamily="66" charset="0"/>
            </a:endParaRPr>
          </a:p>
        </p:txBody>
      </p:sp>
      <p:cxnSp>
        <p:nvCxnSpPr>
          <p:cNvPr id="3" name="Přímá spojovací čára 2"/>
          <p:cNvCxnSpPr/>
          <p:nvPr/>
        </p:nvCxnSpPr>
        <p:spPr>
          <a:xfrm>
            <a:off x="395536" y="1340768"/>
            <a:ext cx="5904656" cy="0"/>
          </a:xfrm>
          <a:prstGeom prst="line">
            <a:avLst/>
          </a:prstGeom>
          <a:ln w="25400">
            <a:solidFill>
              <a:schemeClr val="tx1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TextovéPole 4"/>
          <p:cNvSpPr txBox="1"/>
          <p:nvPr/>
        </p:nvSpPr>
        <p:spPr>
          <a:xfrm>
            <a:off x="6372200" y="908720"/>
            <a:ext cx="24482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i="1" dirty="0" smtClean="0">
                <a:solidFill>
                  <a:srgbClr val="C00000"/>
                </a:solidFill>
              </a:rPr>
              <a:t>uzliny, u trav kolénka</a:t>
            </a:r>
            <a:endParaRPr lang="cs-CZ" b="1" i="1" dirty="0">
              <a:solidFill>
                <a:srgbClr val="C0000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323528" y="1988840"/>
            <a:ext cx="78488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cap="small" dirty="0" smtClean="0">
                <a:solidFill>
                  <a:srgbClr val="00B050"/>
                </a:solidFill>
                <a:latin typeface="Comic Sans MS" pitchFamily="66" charset="0"/>
              </a:rPr>
              <a:t>Nakresli list jednoduchý a složený a napiš názvy jeho částí :</a:t>
            </a:r>
            <a:endParaRPr lang="cs-CZ" b="1" cap="small" dirty="0">
              <a:solidFill>
                <a:srgbClr val="00B050"/>
              </a:solidFill>
              <a:latin typeface="Comic Sans MS" pitchFamily="66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1043608" y="2636912"/>
            <a:ext cx="1368152" cy="369332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/>
              <a:t>jednoduchý</a:t>
            </a:r>
            <a:endParaRPr lang="cs-CZ" b="1" dirty="0"/>
          </a:p>
        </p:txBody>
      </p:sp>
      <p:sp>
        <p:nvSpPr>
          <p:cNvPr id="8" name="TextovéPole 7"/>
          <p:cNvSpPr txBox="1"/>
          <p:nvPr/>
        </p:nvSpPr>
        <p:spPr>
          <a:xfrm>
            <a:off x="5796136" y="2636912"/>
            <a:ext cx="1368152" cy="369332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/>
              <a:t>složený</a:t>
            </a:r>
            <a:endParaRPr lang="cs-CZ" b="1" dirty="0"/>
          </a:p>
        </p:txBody>
      </p:sp>
      <p:pic>
        <p:nvPicPr>
          <p:cNvPr id="29698" name="Picture 2" descr="jednoduchý list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87624" y="5085184"/>
            <a:ext cx="1224136" cy="1384804"/>
          </a:xfrm>
          <a:prstGeom prst="rect">
            <a:avLst/>
          </a:prstGeom>
          <a:noFill/>
        </p:spPr>
      </p:pic>
      <p:pic>
        <p:nvPicPr>
          <p:cNvPr id="29700" name="Picture 4" descr="http://casti-rostlin.atlasweb.cz/slozlist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24128" y="5157192"/>
            <a:ext cx="1524000" cy="1181101"/>
          </a:xfrm>
          <a:prstGeom prst="rect">
            <a:avLst/>
          </a:prstGeom>
          <a:noFill/>
        </p:spPr>
      </p:pic>
      <p:grpSp>
        <p:nvGrpSpPr>
          <p:cNvPr id="15" name="Skupina 14"/>
          <p:cNvGrpSpPr/>
          <p:nvPr/>
        </p:nvGrpSpPr>
        <p:grpSpPr>
          <a:xfrm>
            <a:off x="827584" y="5157192"/>
            <a:ext cx="2160240" cy="1296144"/>
            <a:chOff x="899592" y="5157192"/>
            <a:chExt cx="2160240" cy="1296144"/>
          </a:xfrm>
        </p:grpSpPr>
        <p:sp>
          <p:nvSpPr>
            <p:cNvPr id="11" name="Obdélník s odříznutým příčným rohem 10"/>
            <p:cNvSpPr/>
            <p:nvPr/>
          </p:nvSpPr>
          <p:spPr>
            <a:xfrm>
              <a:off x="899592" y="5157192"/>
              <a:ext cx="2160240" cy="1296144"/>
            </a:xfrm>
            <a:prstGeom prst="snip2DiagRect">
              <a:avLst/>
            </a:prstGeom>
            <a:gradFill>
              <a:gsLst>
                <a:gs pos="0">
                  <a:srgbClr val="DDEBCF"/>
                </a:gs>
                <a:gs pos="50000">
                  <a:srgbClr val="9CB86E"/>
                </a:gs>
                <a:gs pos="100000">
                  <a:srgbClr val="156B13"/>
                </a:gs>
              </a:gsLst>
              <a:lin ang="5400000" scaled="0"/>
            </a:gra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3" name="TextovéPole 12"/>
            <p:cNvSpPr txBox="1"/>
            <p:nvPr/>
          </p:nvSpPr>
          <p:spPr>
            <a:xfrm>
              <a:off x="1043608" y="5661248"/>
              <a:ext cx="172819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cs-CZ" b="1" dirty="0" smtClean="0"/>
                <a:t>Řešení</a:t>
              </a:r>
              <a:endParaRPr lang="cs-CZ" b="1" dirty="0"/>
            </a:p>
          </p:txBody>
        </p:sp>
      </p:grpSp>
      <p:grpSp>
        <p:nvGrpSpPr>
          <p:cNvPr id="16" name="Skupina 15"/>
          <p:cNvGrpSpPr/>
          <p:nvPr/>
        </p:nvGrpSpPr>
        <p:grpSpPr>
          <a:xfrm>
            <a:off x="5508104" y="5085184"/>
            <a:ext cx="2160240" cy="1296144"/>
            <a:chOff x="5508104" y="5085184"/>
            <a:chExt cx="2160240" cy="1296144"/>
          </a:xfrm>
        </p:grpSpPr>
        <p:sp>
          <p:nvSpPr>
            <p:cNvPr id="12" name="Obdélník s odříznutým příčným rohem 11"/>
            <p:cNvSpPr/>
            <p:nvPr/>
          </p:nvSpPr>
          <p:spPr>
            <a:xfrm>
              <a:off x="5508104" y="5085184"/>
              <a:ext cx="2160240" cy="1296144"/>
            </a:xfrm>
            <a:prstGeom prst="snip2DiagRect">
              <a:avLst/>
            </a:prstGeom>
            <a:gradFill>
              <a:gsLst>
                <a:gs pos="0">
                  <a:srgbClr val="DDEBCF"/>
                </a:gs>
                <a:gs pos="50000">
                  <a:srgbClr val="9CB86E"/>
                </a:gs>
                <a:gs pos="100000">
                  <a:srgbClr val="156B13"/>
                </a:gs>
              </a:gsLst>
              <a:lin ang="5400000" scaled="0"/>
            </a:gra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4" name="TextovéPole 13"/>
            <p:cNvSpPr txBox="1"/>
            <p:nvPr/>
          </p:nvSpPr>
          <p:spPr>
            <a:xfrm>
              <a:off x="5724128" y="5589240"/>
              <a:ext cx="172819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cs-CZ" b="1" dirty="0" smtClean="0"/>
                <a:t>Řešení</a:t>
              </a:r>
              <a:endParaRPr lang="cs-CZ" b="1" dirty="0"/>
            </a:p>
          </p:txBody>
        </p:sp>
      </p:grpSp>
    </p:spTree>
  </p:cSld>
  <p:clrMapOvr>
    <a:masterClrMapping/>
  </p:clrMapOvr>
  <p:transition spd="slow">
    <p:pull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1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5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1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0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11760" y="2132856"/>
            <a:ext cx="3024336" cy="33123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extovéPole 2"/>
          <p:cNvSpPr txBox="1"/>
          <p:nvPr/>
        </p:nvSpPr>
        <p:spPr>
          <a:xfrm>
            <a:off x="251520" y="404664"/>
            <a:ext cx="38884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cap="small" dirty="0" smtClean="0">
                <a:solidFill>
                  <a:srgbClr val="00B050"/>
                </a:solidFill>
                <a:latin typeface="Comic Sans MS" pitchFamily="66" charset="0"/>
              </a:rPr>
              <a:t>Doplň části květu:</a:t>
            </a:r>
            <a:endParaRPr lang="cs-CZ" b="1" cap="small" dirty="0">
              <a:solidFill>
                <a:srgbClr val="00B050"/>
              </a:solidFill>
              <a:latin typeface="Comic Sans MS" pitchFamily="66" charset="0"/>
            </a:endParaRPr>
          </a:p>
        </p:txBody>
      </p:sp>
      <p:cxnSp>
        <p:nvCxnSpPr>
          <p:cNvPr id="7" name="Přímá spojovací šipka 6"/>
          <p:cNvCxnSpPr/>
          <p:nvPr/>
        </p:nvCxnSpPr>
        <p:spPr>
          <a:xfrm>
            <a:off x="683568" y="4509120"/>
            <a:ext cx="2808312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ovací šipka 7"/>
          <p:cNvCxnSpPr/>
          <p:nvPr/>
        </p:nvCxnSpPr>
        <p:spPr>
          <a:xfrm>
            <a:off x="683568" y="3861048"/>
            <a:ext cx="2088232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ovací šipka 8"/>
          <p:cNvCxnSpPr/>
          <p:nvPr/>
        </p:nvCxnSpPr>
        <p:spPr>
          <a:xfrm>
            <a:off x="467544" y="2924944"/>
            <a:ext cx="2088232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ovací šipka 9"/>
          <p:cNvCxnSpPr/>
          <p:nvPr/>
        </p:nvCxnSpPr>
        <p:spPr>
          <a:xfrm flipH="1">
            <a:off x="3995936" y="4293096"/>
            <a:ext cx="2952328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ovací šipka 12"/>
          <p:cNvCxnSpPr/>
          <p:nvPr/>
        </p:nvCxnSpPr>
        <p:spPr>
          <a:xfrm flipH="1">
            <a:off x="3995936" y="3645024"/>
            <a:ext cx="2952328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Přímá spojovací šipka 13"/>
          <p:cNvCxnSpPr/>
          <p:nvPr/>
        </p:nvCxnSpPr>
        <p:spPr>
          <a:xfrm flipH="1">
            <a:off x="4355976" y="3140968"/>
            <a:ext cx="2664296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Pravoúhlá spojovací čára 21"/>
          <p:cNvCxnSpPr/>
          <p:nvPr/>
        </p:nvCxnSpPr>
        <p:spPr>
          <a:xfrm rot="10800000" flipV="1">
            <a:off x="3923928" y="2276872"/>
            <a:ext cx="3024336" cy="576064"/>
          </a:xfrm>
          <a:prstGeom prst="bentConnector3">
            <a:avLst>
              <a:gd name="adj1" fmla="val 50000"/>
            </a:avLst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TextovéPole 32"/>
          <p:cNvSpPr txBox="1"/>
          <p:nvPr/>
        </p:nvSpPr>
        <p:spPr>
          <a:xfrm>
            <a:off x="7236296" y="2060848"/>
            <a:ext cx="12241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i="1" dirty="0" smtClean="0">
                <a:solidFill>
                  <a:srgbClr val="C00000"/>
                </a:solidFill>
              </a:rPr>
              <a:t>blizna</a:t>
            </a:r>
            <a:endParaRPr lang="cs-CZ" b="1" i="1" dirty="0">
              <a:solidFill>
                <a:srgbClr val="C00000"/>
              </a:solidFill>
            </a:endParaRPr>
          </a:p>
        </p:txBody>
      </p:sp>
      <p:sp>
        <p:nvSpPr>
          <p:cNvPr id="34" name="TextovéPole 33"/>
          <p:cNvSpPr txBox="1"/>
          <p:nvPr/>
        </p:nvSpPr>
        <p:spPr>
          <a:xfrm>
            <a:off x="7236296" y="2780928"/>
            <a:ext cx="12241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i="1" dirty="0" smtClean="0">
                <a:solidFill>
                  <a:srgbClr val="C00000"/>
                </a:solidFill>
              </a:rPr>
              <a:t>tyčinka</a:t>
            </a:r>
            <a:endParaRPr lang="cs-CZ" b="1" i="1" dirty="0">
              <a:solidFill>
                <a:srgbClr val="C00000"/>
              </a:solidFill>
            </a:endParaRPr>
          </a:p>
        </p:txBody>
      </p:sp>
      <p:sp>
        <p:nvSpPr>
          <p:cNvPr id="35" name="TextovéPole 34"/>
          <p:cNvSpPr txBox="1"/>
          <p:nvPr/>
        </p:nvSpPr>
        <p:spPr>
          <a:xfrm>
            <a:off x="7236296" y="3356992"/>
            <a:ext cx="12241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i="1" dirty="0" smtClean="0">
                <a:solidFill>
                  <a:srgbClr val="C00000"/>
                </a:solidFill>
              </a:rPr>
              <a:t>čnělka</a:t>
            </a:r>
            <a:endParaRPr lang="cs-CZ" b="1" i="1" dirty="0">
              <a:solidFill>
                <a:srgbClr val="C00000"/>
              </a:solidFill>
            </a:endParaRPr>
          </a:p>
        </p:txBody>
      </p:sp>
      <p:sp>
        <p:nvSpPr>
          <p:cNvPr id="36" name="TextovéPole 35"/>
          <p:cNvSpPr txBox="1"/>
          <p:nvPr/>
        </p:nvSpPr>
        <p:spPr>
          <a:xfrm>
            <a:off x="7236296" y="4005064"/>
            <a:ext cx="12241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i="1" dirty="0" smtClean="0">
                <a:solidFill>
                  <a:srgbClr val="C00000"/>
                </a:solidFill>
              </a:rPr>
              <a:t>semeník</a:t>
            </a:r>
            <a:endParaRPr lang="cs-CZ" b="1" i="1" dirty="0">
              <a:solidFill>
                <a:srgbClr val="C00000"/>
              </a:solidFill>
            </a:endParaRPr>
          </a:p>
        </p:txBody>
      </p:sp>
      <p:sp>
        <p:nvSpPr>
          <p:cNvPr id="37" name="TextovéPole 36"/>
          <p:cNvSpPr txBox="1"/>
          <p:nvPr/>
        </p:nvSpPr>
        <p:spPr>
          <a:xfrm>
            <a:off x="0" y="2060848"/>
            <a:ext cx="16196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i="1" dirty="0" smtClean="0">
                <a:solidFill>
                  <a:srgbClr val="C00000"/>
                </a:solidFill>
              </a:rPr>
              <a:t>květní lístek</a:t>
            </a:r>
            <a:endParaRPr lang="cs-CZ" b="1" i="1" dirty="0">
              <a:solidFill>
                <a:srgbClr val="C00000"/>
              </a:solidFill>
            </a:endParaRPr>
          </a:p>
        </p:txBody>
      </p:sp>
      <p:sp>
        <p:nvSpPr>
          <p:cNvPr id="38" name="TextovéPole 37"/>
          <p:cNvSpPr txBox="1"/>
          <p:nvPr/>
        </p:nvSpPr>
        <p:spPr>
          <a:xfrm>
            <a:off x="0" y="3068960"/>
            <a:ext cx="16196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i="1" dirty="0" smtClean="0">
                <a:solidFill>
                  <a:srgbClr val="C00000"/>
                </a:solidFill>
              </a:rPr>
              <a:t>kališní lístek</a:t>
            </a:r>
            <a:endParaRPr lang="cs-CZ" b="1" i="1" dirty="0">
              <a:solidFill>
                <a:srgbClr val="C00000"/>
              </a:solidFill>
            </a:endParaRPr>
          </a:p>
        </p:txBody>
      </p:sp>
      <p:sp>
        <p:nvSpPr>
          <p:cNvPr id="39" name="TextovéPole 38"/>
          <p:cNvSpPr txBox="1"/>
          <p:nvPr/>
        </p:nvSpPr>
        <p:spPr>
          <a:xfrm>
            <a:off x="0" y="3933056"/>
            <a:ext cx="12241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i="1" dirty="0" smtClean="0">
                <a:solidFill>
                  <a:srgbClr val="C00000"/>
                </a:solidFill>
              </a:rPr>
              <a:t>kalich</a:t>
            </a:r>
            <a:endParaRPr lang="cs-CZ" b="1" i="1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ransition spd="slow">
    <p:pull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7" dur="1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8" dur="400" decel="50000" autoRev="1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9" dur="400" decel="100000" autoRev="1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0" dur="400" decel="100000" autoRev="1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1" presetID="3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13" dur="1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14" dur="400" decel="50000" autoRev="1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15" dur="400" decel="100000" autoRev="1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6" dur="400" decel="100000" autoRev="1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7" presetID="3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19" dur="1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20" dur="400" decel="50000" autoRev="1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21" dur="400" decel="100000" autoRev="1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22" dur="400" decel="100000" autoRev="1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3" presetID="3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25" dur="1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26" dur="400" decel="50000" autoRev="1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27" dur="400" decel="100000" autoRev="1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28" dur="400" decel="100000" autoRev="1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9" presetID="3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31" dur="1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32" dur="400" decel="50000" autoRev="1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33" dur="400" decel="100000" autoRev="1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34" dur="400" decel="100000" autoRev="1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35" presetID="3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37" dur="1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38" dur="400" decel="50000" autoRev="1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39" dur="400" decel="100000" autoRev="1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40" dur="400" decel="100000" autoRev="1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41" presetID="3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43" dur="1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44" dur="400" decel="50000" autoRev="1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45" dur="400" decel="100000" autoRev="1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46" dur="400" decel="100000" autoRev="1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/>
      <p:bldP spid="34" grpId="0"/>
      <p:bldP spid="35" grpId="0"/>
      <p:bldP spid="36" grpId="0"/>
      <p:bldP spid="37" grpId="0"/>
      <p:bldP spid="38" grpId="0"/>
      <p:bldP spid="39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51520" y="404664"/>
            <a:ext cx="38884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cap="small" dirty="0" smtClean="0">
                <a:solidFill>
                  <a:srgbClr val="00B050"/>
                </a:solidFill>
                <a:latin typeface="Comic Sans MS" pitchFamily="66" charset="0"/>
              </a:rPr>
              <a:t>Hádanky :</a:t>
            </a:r>
            <a:endParaRPr lang="cs-CZ" b="1" cap="small" dirty="0">
              <a:solidFill>
                <a:srgbClr val="00B050"/>
              </a:solidFill>
              <a:latin typeface="Comic Sans MS" pitchFamily="66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323528" y="908720"/>
            <a:ext cx="79928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Kvetu zjara zářivě žlutými květy. Když květy odkvetou, létají z nich bílá chmýříčka.</a:t>
            </a:r>
            <a:endParaRPr lang="cs-CZ" b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5580112" y="1340768"/>
            <a:ext cx="24482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i="1" dirty="0" smtClean="0">
                <a:solidFill>
                  <a:srgbClr val="C00000"/>
                </a:solidFill>
              </a:rPr>
              <a:t>Smetánka (pampeliška)</a:t>
            </a:r>
            <a:endParaRPr lang="cs-CZ" b="1" i="1" dirty="0">
              <a:solidFill>
                <a:srgbClr val="C0000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395536" y="2132856"/>
            <a:ext cx="79928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Jsem malá drobná bylina, kvetu na jaře, mám bílé květní lístky lemované červenu barvou, můj stonek je bez listů. Dobře mě znají Karafiátovi Broučci.</a:t>
            </a:r>
            <a:endParaRPr lang="cs-CZ" b="1" dirty="0"/>
          </a:p>
        </p:txBody>
      </p:sp>
      <p:sp>
        <p:nvSpPr>
          <p:cNvPr id="7" name="TextovéPole 6"/>
          <p:cNvSpPr txBox="1"/>
          <p:nvPr/>
        </p:nvSpPr>
        <p:spPr>
          <a:xfrm>
            <a:off x="5652120" y="2996952"/>
            <a:ext cx="24482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i="1" dirty="0" smtClean="0">
                <a:solidFill>
                  <a:srgbClr val="C00000"/>
                </a:solidFill>
              </a:rPr>
              <a:t>Sedmikráska</a:t>
            </a:r>
            <a:endParaRPr lang="cs-CZ" b="1" i="1" dirty="0">
              <a:solidFill>
                <a:srgbClr val="C00000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467544" y="3861048"/>
            <a:ext cx="799288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Říká se o mně, že otevírám s „Petrem“ jaro. Moje listy tvoří u země růžici, květní lístky mají různou barvu od bílé, přes červenou, žlutou, fialovou. Jsem ozdobou jarních zahrádek i okenních parapetů.</a:t>
            </a:r>
            <a:endParaRPr lang="cs-CZ" b="1" dirty="0"/>
          </a:p>
        </p:txBody>
      </p:sp>
      <p:sp>
        <p:nvSpPr>
          <p:cNvPr id="9" name="TextovéPole 8"/>
          <p:cNvSpPr txBox="1"/>
          <p:nvPr/>
        </p:nvSpPr>
        <p:spPr>
          <a:xfrm>
            <a:off x="5724128" y="5085184"/>
            <a:ext cx="24482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i="1" dirty="0" smtClean="0">
                <a:solidFill>
                  <a:srgbClr val="C00000"/>
                </a:solidFill>
              </a:rPr>
              <a:t>Petrklíč</a:t>
            </a:r>
            <a:endParaRPr lang="cs-CZ" b="1" i="1" dirty="0">
              <a:solidFill>
                <a:srgbClr val="C00000"/>
              </a:solidFill>
            </a:endParaRPr>
          </a:p>
        </p:txBody>
      </p:sp>
      <p:pic>
        <p:nvPicPr>
          <p:cNvPr id="10" name="Picture 2" descr="http://www.ped.muni.cz/wchem/sm/dp/davidova/www_zaci1/bylina.bmp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5576" y="5085184"/>
            <a:ext cx="1260140" cy="1440160"/>
          </a:xfrm>
          <a:prstGeom prst="rect">
            <a:avLst/>
          </a:prstGeom>
          <a:noFill/>
        </p:spPr>
      </p:pic>
      <p:pic>
        <p:nvPicPr>
          <p:cNvPr id="31746" name="Picture 2" descr="pampeliška lékařská">
            <a:hlinkClick r:id="rId3" tooltip="pampeliška lékařská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267744" y="5085184"/>
            <a:ext cx="1008112" cy="1391038"/>
          </a:xfrm>
          <a:prstGeom prst="rect">
            <a:avLst/>
          </a:prstGeom>
          <a:noFill/>
        </p:spPr>
      </p:pic>
      <p:pic>
        <p:nvPicPr>
          <p:cNvPr id="31748" name="Picture 4" descr="http://www.profimedia.cz/fotografie/prvosenka-jarni-petrklic-primula-veris/profimedia-0012549069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491880" y="5229200"/>
            <a:ext cx="1584176" cy="1054467"/>
          </a:xfrm>
          <a:prstGeom prst="rect">
            <a:avLst/>
          </a:prstGeom>
          <a:noFill/>
        </p:spPr>
      </p:pic>
      <p:grpSp>
        <p:nvGrpSpPr>
          <p:cNvPr id="15" name="Skupina 14"/>
          <p:cNvGrpSpPr/>
          <p:nvPr/>
        </p:nvGrpSpPr>
        <p:grpSpPr>
          <a:xfrm>
            <a:off x="539552" y="5013176"/>
            <a:ext cx="4752528" cy="1512168"/>
            <a:chOff x="539552" y="5013176"/>
            <a:chExt cx="4752528" cy="1512168"/>
          </a:xfrm>
        </p:grpSpPr>
        <p:sp>
          <p:nvSpPr>
            <p:cNvPr id="13" name="Zaoblený obdélník 12"/>
            <p:cNvSpPr/>
            <p:nvPr/>
          </p:nvSpPr>
          <p:spPr>
            <a:xfrm>
              <a:off x="539552" y="5013176"/>
              <a:ext cx="4752528" cy="1512168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4" name="TextovéPole 13"/>
            <p:cNvSpPr txBox="1"/>
            <p:nvPr/>
          </p:nvSpPr>
          <p:spPr>
            <a:xfrm>
              <a:off x="899592" y="5445224"/>
              <a:ext cx="410445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cs-CZ" b="1" i="1" dirty="0" smtClean="0">
                  <a:solidFill>
                    <a:schemeClr val="accent1">
                      <a:lumMod val="20000"/>
                      <a:lumOff val="80000"/>
                    </a:schemeClr>
                  </a:solidFill>
                </a:rPr>
                <a:t>Obrazová nápověda</a:t>
              </a:r>
              <a:endParaRPr lang="cs-CZ" b="1" i="1" dirty="0">
                <a:solidFill>
                  <a:schemeClr val="accent1">
                    <a:lumMod val="20000"/>
                    <a:lumOff val="80000"/>
                  </a:schemeClr>
                </a:solidFill>
              </a:endParaRPr>
            </a:p>
          </p:txBody>
        </p:sp>
      </p:grpSp>
    </p:spTree>
  </p:cSld>
  <p:clrMapOvr>
    <a:masterClrMapping/>
  </p:clrMapOvr>
  <p:transition spd="slow">
    <p:pull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xit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  <p:bldP spid="9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483768" y="260648"/>
            <a:ext cx="38164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>
                <a:latin typeface="Comic Sans MS" pitchFamily="66" charset="0"/>
              </a:rPr>
              <a:t>Metodický list</a:t>
            </a:r>
            <a:endParaRPr lang="cs-CZ" sz="2400" dirty="0">
              <a:latin typeface="Comic Sans MS" pitchFamily="66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395536" y="836712"/>
            <a:ext cx="8280920" cy="58169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600"/>
              </a:spcAft>
            </a:pPr>
            <a:r>
              <a:rPr lang="cs-CZ" b="1" dirty="0" smtClean="0"/>
              <a:t>Tento digitální učební materiál je určen pro 4.ročník, předmět Přírodověda, část Stavba bylin. Je vhodný pro práci s interaktivní tabulí a popisovačem, popřípadě pro samostatnou práci na počítačích.</a:t>
            </a:r>
          </a:p>
          <a:p>
            <a:pPr>
              <a:spcAft>
                <a:spcPts val="600"/>
              </a:spcAft>
            </a:pP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Úvodní snímky 2 – 11 </a:t>
            </a:r>
            <a:r>
              <a:rPr lang="cs-CZ" b="1" dirty="0" smtClean="0"/>
              <a:t>jsou  připraveny pro výuku či zopakování daného učiva, následující snímky jsou pracovními listy. Ty je možné i vytisknout.</a:t>
            </a:r>
          </a:p>
          <a:p>
            <a:pPr>
              <a:spcAft>
                <a:spcPts val="600"/>
              </a:spcAft>
            </a:pP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Snímek č.12 </a:t>
            </a:r>
            <a:r>
              <a:rPr lang="cs-CZ" b="1" dirty="0" smtClean="0"/>
              <a:t>: žáci nakreslí dva základní typy kořene, pod obrazci je schováno řešení, objeví se na kliknutí myší.</a:t>
            </a:r>
          </a:p>
          <a:p>
            <a:pPr>
              <a:spcAft>
                <a:spcPts val="600"/>
              </a:spcAft>
            </a:pP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Snímek č.13 </a:t>
            </a:r>
            <a:r>
              <a:rPr lang="cs-CZ" b="1" dirty="0" smtClean="0"/>
              <a:t>: žáci odpovídají na otázky týkající se stonku, napíší je na připravené linky ( </a:t>
            </a:r>
            <a:r>
              <a:rPr lang="cs-CZ" b="1" dirty="0" smtClean="0">
                <a:solidFill>
                  <a:srgbClr val="FF0000"/>
                </a:solidFill>
              </a:rPr>
              <a:t>lodyha, stéblo, stvol</a:t>
            </a:r>
            <a:r>
              <a:rPr lang="cs-CZ" b="1" dirty="0" smtClean="0"/>
              <a:t>); čarou pak spojí název stonku s rostlinou. Správné řešení  se opět objeví postupným klikáním myší.</a:t>
            </a:r>
          </a:p>
          <a:p>
            <a:pPr>
              <a:spcAft>
                <a:spcPts val="600"/>
              </a:spcAft>
            </a:pP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Snímek č.14 </a:t>
            </a:r>
            <a:r>
              <a:rPr lang="cs-CZ" b="1" dirty="0" smtClean="0"/>
              <a:t>:  žáci opět odpoví na otázku a jeden žák napíše odpověď na tabuli, poté se pokusí nakreslit dva typy listů, kliknutím myši zobrazíte řešení.</a:t>
            </a:r>
          </a:p>
          <a:p>
            <a:pPr>
              <a:spcAft>
                <a:spcPts val="600"/>
              </a:spcAft>
            </a:pP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Snímek č.15 </a:t>
            </a:r>
            <a:r>
              <a:rPr lang="cs-CZ" b="1" dirty="0" smtClean="0"/>
              <a:t>: na připravené linky žáci napíší základní části květu, kliknutím myši si svůj názor zkontrolují.</a:t>
            </a:r>
          </a:p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Snímek č.16 </a:t>
            </a:r>
            <a:r>
              <a:rPr lang="cs-CZ" b="1" dirty="0" smtClean="0"/>
              <a:t>:  podle textu se žáci snaží nalézt odpověď, o jakou rostlinu jde. Na první kliknutí odkryjete obrázkovou nápovědu, na další postupná kliknutí se zobrazí názvy bylin.</a:t>
            </a:r>
          </a:p>
          <a:p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  <p:transition spd="slow">
    <p:pull dir="ru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483768" y="260648"/>
            <a:ext cx="38164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>
                <a:latin typeface="Comic Sans MS" pitchFamily="66" charset="0"/>
              </a:rPr>
              <a:t>Použitý materiál</a:t>
            </a:r>
            <a:endParaRPr lang="cs-CZ" sz="2400" dirty="0">
              <a:latin typeface="Comic Sans MS" pitchFamily="66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323528" y="980728"/>
            <a:ext cx="835292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Přírodověda pro 4.ročník základní školy, </a:t>
            </a:r>
            <a:r>
              <a:rPr lang="cs-CZ" dirty="0" err="1" smtClean="0"/>
              <a:t>J.Mladá</a:t>
            </a:r>
            <a:r>
              <a:rPr lang="cs-CZ" dirty="0" smtClean="0"/>
              <a:t>, </a:t>
            </a:r>
            <a:r>
              <a:rPr lang="cs-CZ" dirty="0" err="1" smtClean="0"/>
              <a:t>L</a:t>
            </a:r>
            <a:r>
              <a:rPr lang="cs-CZ" dirty="0" smtClean="0"/>
              <a:t>.Podroužek, </a:t>
            </a:r>
            <a:r>
              <a:rPr lang="cs-CZ" dirty="0" err="1" smtClean="0"/>
              <a:t>nakl</a:t>
            </a:r>
            <a:r>
              <a:rPr lang="cs-CZ" dirty="0" smtClean="0"/>
              <a:t>. SPN 2003</a:t>
            </a:r>
          </a:p>
          <a:p>
            <a:r>
              <a:rPr lang="cs-CZ" dirty="0" smtClean="0"/>
              <a:t>Přírodověda pro 4.ročník základní školy, pracovní sešit, </a:t>
            </a:r>
            <a:r>
              <a:rPr lang="cs-CZ" dirty="0" err="1" smtClean="0"/>
              <a:t>J.Mladá</a:t>
            </a:r>
            <a:r>
              <a:rPr lang="cs-CZ" dirty="0" smtClean="0"/>
              <a:t>, </a:t>
            </a:r>
            <a:r>
              <a:rPr lang="cs-CZ" dirty="0" err="1" smtClean="0"/>
              <a:t>L</a:t>
            </a:r>
            <a:r>
              <a:rPr lang="cs-CZ" dirty="0" smtClean="0"/>
              <a:t>.Podroužek, </a:t>
            </a:r>
            <a:r>
              <a:rPr lang="cs-CZ" dirty="0" err="1" smtClean="0"/>
              <a:t>nakl.SPN</a:t>
            </a:r>
            <a:endParaRPr lang="cs-CZ" dirty="0" smtClean="0"/>
          </a:p>
          <a:p>
            <a:r>
              <a:rPr lang="cs-CZ" dirty="0" smtClean="0"/>
              <a:t>Soubor námětů, úkolů a zajímavostí k přírodovědnému učivu pro 4.ročník, </a:t>
            </a:r>
            <a:r>
              <a:rPr lang="cs-CZ" dirty="0" err="1" smtClean="0"/>
              <a:t>H.Mühlhauserová</a:t>
            </a:r>
            <a:r>
              <a:rPr lang="cs-CZ" dirty="0" smtClean="0"/>
              <a:t>, 2010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323528" y="2276872"/>
            <a:ext cx="8352928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Zdroje obrázků :</a:t>
            </a:r>
          </a:p>
          <a:p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Snímek č.2</a:t>
            </a:r>
            <a:r>
              <a:rPr lang="cs-CZ" dirty="0" smtClean="0"/>
              <a:t> :  </a:t>
            </a:r>
            <a:r>
              <a:rPr lang="cs-CZ" dirty="0" smtClean="0">
                <a:hlinkClick r:id="rId2"/>
              </a:rPr>
              <a:t>http://www.</a:t>
            </a:r>
            <a:r>
              <a:rPr lang="cs-CZ" dirty="0" err="1" smtClean="0">
                <a:hlinkClick r:id="rId2"/>
              </a:rPr>
              <a:t>herbsherbals.com</a:t>
            </a:r>
            <a:r>
              <a:rPr lang="cs-CZ" dirty="0" smtClean="0">
                <a:hlinkClick r:id="rId2"/>
              </a:rPr>
              <a:t>/</a:t>
            </a:r>
            <a:r>
              <a:rPr lang="cs-CZ" dirty="0" err="1" smtClean="0">
                <a:hlinkClick r:id="rId2"/>
              </a:rPr>
              <a:t>herb.gif</a:t>
            </a:r>
            <a:r>
              <a:rPr lang="cs-CZ" dirty="0" smtClean="0"/>
              <a:t>  </a:t>
            </a:r>
            <a:r>
              <a:rPr lang="cs-CZ" dirty="0" err="1" smtClean="0"/>
              <a:t>herb</a:t>
            </a:r>
            <a:endParaRPr lang="cs-CZ" dirty="0" smtClean="0"/>
          </a:p>
          <a:p>
            <a:r>
              <a:rPr lang="cs-CZ" dirty="0" smtClean="0">
                <a:hlinkClick r:id="rId3"/>
              </a:rPr>
              <a:t>http://www.</a:t>
            </a:r>
            <a:r>
              <a:rPr lang="cs-CZ" dirty="0" err="1" smtClean="0">
                <a:hlinkClick r:id="rId3"/>
              </a:rPr>
              <a:t>ourwaterourworld.org</a:t>
            </a:r>
            <a:r>
              <a:rPr lang="cs-CZ" dirty="0" smtClean="0">
                <a:hlinkClick r:id="rId3"/>
              </a:rPr>
              <a:t>/</a:t>
            </a:r>
            <a:r>
              <a:rPr lang="cs-CZ" dirty="0" err="1" smtClean="0">
                <a:hlinkClick r:id="rId3"/>
              </a:rPr>
              <a:t>Portals</a:t>
            </a:r>
            <a:r>
              <a:rPr lang="cs-CZ" dirty="0" smtClean="0">
                <a:hlinkClick r:id="rId3"/>
              </a:rPr>
              <a:t>/0/</a:t>
            </a:r>
            <a:r>
              <a:rPr lang="cs-CZ" dirty="0" err="1" smtClean="0">
                <a:hlinkClick r:id="rId3"/>
              </a:rPr>
              <a:t>graphics</a:t>
            </a:r>
            <a:r>
              <a:rPr lang="cs-CZ" dirty="0" smtClean="0">
                <a:hlinkClick r:id="rId3"/>
              </a:rPr>
              <a:t>/</a:t>
            </a:r>
            <a:r>
              <a:rPr lang="cs-CZ" dirty="0" err="1" smtClean="0">
                <a:hlinkClick r:id="rId3"/>
              </a:rPr>
              <a:t>DaisyWideStemFront.jpg</a:t>
            </a:r>
            <a:r>
              <a:rPr lang="cs-CZ" dirty="0" smtClean="0"/>
              <a:t>  sedmikráska</a:t>
            </a:r>
          </a:p>
          <a:p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Snímek č.3 </a:t>
            </a:r>
            <a:r>
              <a:rPr lang="cs-CZ" dirty="0" smtClean="0"/>
              <a:t>:  </a:t>
            </a:r>
            <a:r>
              <a:rPr lang="cs-CZ" dirty="0" smtClean="0">
                <a:hlinkClick r:id="rId4"/>
              </a:rPr>
              <a:t>http://www.</a:t>
            </a:r>
            <a:r>
              <a:rPr lang="cs-CZ" dirty="0" err="1" smtClean="0">
                <a:hlinkClick r:id="rId4"/>
              </a:rPr>
              <a:t>oskole.sk</a:t>
            </a:r>
            <a:r>
              <a:rPr lang="cs-CZ" dirty="0" smtClean="0">
                <a:hlinkClick r:id="rId4"/>
              </a:rPr>
              <a:t>/</a:t>
            </a:r>
            <a:r>
              <a:rPr lang="cs-CZ" dirty="0" err="1" smtClean="0">
                <a:hlinkClick r:id="rId4"/>
              </a:rPr>
              <a:t>userfiles</a:t>
            </a:r>
            <a:r>
              <a:rPr lang="cs-CZ" dirty="0" smtClean="0">
                <a:hlinkClick r:id="rId4"/>
              </a:rPr>
              <a:t>/image/novy/</a:t>
            </a:r>
            <a:r>
              <a:rPr lang="cs-CZ" dirty="0" err="1" smtClean="0">
                <a:hlinkClick r:id="rId4"/>
              </a:rPr>
              <a:t>obrazky</a:t>
            </a:r>
            <a:r>
              <a:rPr lang="cs-CZ" dirty="0" smtClean="0">
                <a:hlinkClick r:id="rId4"/>
              </a:rPr>
              <a:t>%20OSKOLE/</a:t>
            </a:r>
            <a:r>
              <a:rPr lang="cs-CZ" dirty="0" err="1" smtClean="0">
                <a:hlinkClick r:id="rId4"/>
              </a:rPr>
              <a:t>Prirodoveda</a:t>
            </a:r>
            <a:r>
              <a:rPr lang="cs-CZ" dirty="0" smtClean="0">
                <a:hlinkClick r:id="rId4"/>
              </a:rPr>
              <a:t>/1.jpg</a:t>
            </a:r>
            <a:r>
              <a:rPr lang="cs-CZ" dirty="0" smtClean="0"/>
              <a:t>  petrklíč</a:t>
            </a:r>
          </a:p>
          <a:p>
            <a:r>
              <a:rPr lang="cs-CZ" dirty="0" smtClean="0">
                <a:hlinkClick r:id="rId5"/>
              </a:rPr>
              <a:t>http://www.</a:t>
            </a:r>
            <a:r>
              <a:rPr lang="cs-CZ" dirty="0" err="1" smtClean="0">
                <a:hlinkClick r:id="rId5"/>
              </a:rPr>
              <a:t>kitchengardenseeds.com</a:t>
            </a:r>
            <a:r>
              <a:rPr lang="cs-CZ" dirty="0" smtClean="0">
                <a:hlinkClick r:id="rId5"/>
              </a:rPr>
              <a:t>/</a:t>
            </a:r>
            <a:r>
              <a:rPr lang="cs-CZ" dirty="0" err="1" smtClean="0">
                <a:hlinkClick r:id="rId5"/>
              </a:rPr>
              <a:t>recipes</a:t>
            </a:r>
            <a:r>
              <a:rPr lang="cs-CZ" dirty="0" smtClean="0">
                <a:hlinkClick r:id="rId5"/>
              </a:rPr>
              <a:t>/</a:t>
            </a:r>
            <a:r>
              <a:rPr lang="cs-CZ" dirty="0" err="1" smtClean="0">
                <a:hlinkClick r:id="rId5"/>
              </a:rPr>
              <a:t>images</a:t>
            </a:r>
            <a:r>
              <a:rPr lang="cs-CZ" dirty="0" smtClean="0">
                <a:hlinkClick r:id="rId5"/>
              </a:rPr>
              <a:t>/30.IMAGE.jpg</a:t>
            </a:r>
            <a:r>
              <a:rPr lang="cs-CZ" dirty="0" smtClean="0"/>
              <a:t>   rajče</a:t>
            </a:r>
          </a:p>
          <a:p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Snímek č.4 </a:t>
            </a:r>
            <a:r>
              <a:rPr lang="cs-CZ" dirty="0" smtClean="0"/>
              <a:t>: </a:t>
            </a:r>
            <a:r>
              <a:rPr lang="cs-CZ" dirty="0" smtClean="0">
                <a:hlinkClick r:id="rId6"/>
              </a:rPr>
              <a:t>http://casti-rostlin.atlasweb.cz/svazkoren.jpg</a:t>
            </a:r>
            <a:r>
              <a:rPr lang="cs-CZ" dirty="0" smtClean="0"/>
              <a:t>   svazčitý kořen</a:t>
            </a:r>
          </a:p>
          <a:p>
            <a:r>
              <a:rPr lang="cs-CZ" dirty="0" smtClean="0">
                <a:hlinkClick r:id="rId7"/>
              </a:rPr>
              <a:t>http://casti-rostlin.atlasweb.cz/hlavnikoren.jpg</a:t>
            </a:r>
            <a:r>
              <a:rPr lang="cs-CZ" dirty="0" smtClean="0"/>
              <a:t>  hlavní kořen s postranními kořeny</a:t>
            </a:r>
          </a:p>
          <a:p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Snímek č.5 </a:t>
            </a:r>
            <a:r>
              <a:rPr lang="cs-CZ" dirty="0" smtClean="0"/>
              <a:t>:  </a:t>
            </a:r>
            <a:r>
              <a:rPr lang="cs-CZ" dirty="0" smtClean="0">
                <a:hlinkClick r:id="rId8"/>
              </a:rPr>
              <a:t>http://leccos.</a:t>
            </a:r>
            <a:r>
              <a:rPr lang="cs-CZ" dirty="0" err="1" smtClean="0">
                <a:hlinkClick r:id="rId8"/>
              </a:rPr>
              <a:t>com</a:t>
            </a:r>
            <a:r>
              <a:rPr lang="cs-CZ" dirty="0" smtClean="0">
                <a:hlinkClick r:id="rId8"/>
              </a:rPr>
              <a:t>/</a:t>
            </a:r>
            <a:r>
              <a:rPr lang="cs-CZ" dirty="0" err="1" smtClean="0">
                <a:hlinkClick r:id="rId8"/>
              </a:rPr>
              <a:t>pics</a:t>
            </a:r>
            <a:r>
              <a:rPr lang="cs-CZ" dirty="0" smtClean="0">
                <a:hlinkClick r:id="rId8"/>
              </a:rPr>
              <a:t>/pic/orsej.</a:t>
            </a:r>
            <a:r>
              <a:rPr lang="cs-CZ" dirty="0" err="1" smtClean="0">
                <a:hlinkClick r:id="rId8"/>
              </a:rPr>
              <a:t>jpg</a:t>
            </a:r>
            <a:r>
              <a:rPr lang="cs-CZ" dirty="0" smtClean="0"/>
              <a:t>  hlízy</a:t>
            </a:r>
          </a:p>
          <a:p>
            <a:r>
              <a:rPr lang="cs-CZ" dirty="0" smtClean="0">
                <a:hlinkClick r:id="rId9"/>
              </a:rPr>
              <a:t>http://stenata.g6.cz/soubory/</a:t>
            </a:r>
            <a:r>
              <a:rPr lang="cs-CZ" dirty="0" err="1" smtClean="0">
                <a:hlinkClick r:id="rId9"/>
              </a:rPr>
              <a:t>nahrane</a:t>
            </a:r>
            <a:r>
              <a:rPr lang="cs-CZ" dirty="0" smtClean="0">
                <a:hlinkClick r:id="rId9"/>
              </a:rPr>
              <a:t>/</a:t>
            </a:r>
            <a:r>
              <a:rPr lang="cs-CZ" dirty="0" err="1" smtClean="0">
                <a:hlinkClick r:id="rId9"/>
              </a:rPr>
              <a:t>obrazky</a:t>
            </a:r>
            <a:r>
              <a:rPr lang="cs-CZ" dirty="0" smtClean="0">
                <a:hlinkClick r:id="rId9"/>
              </a:rPr>
              <a:t>/rostliny/%C2%A8rdesno.png</a:t>
            </a:r>
            <a:r>
              <a:rPr lang="cs-CZ" dirty="0" smtClean="0"/>
              <a:t>  oddenek</a:t>
            </a:r>
          </a:p>
          <a:p>
            <a:r>
              <a:rPr lang="cs-CZ" dirty="0" smtClean="0">
                <a:hlinkClick r:id="rId10"/>
              </a:rPr>
              <a:t>http://casti-rostlin.atlasweb.cz/cibule.jpg</a:t>
            </a:r>
            <a:r>
              <a:rPr lang="cs-CZ" dirty="0" smtClean="0"/>
              <a:t>   cibule</a:t>
            </a:r>
            <a:endParaRPr lang="cs-CZ" dirty="0"/>
          </a:p>
        </p:txBody>
      </p:sp>
    </p:spTree>
  </p:cSld>
  <p:clrMapOvr>
    <a:masterClrMapping/>
  </p:clrMapOvr>
  <p:transition spd="slow">
    <p:pull dir="ru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bdélník 5"/>
          <p:cNvSpPr/>
          <p:nvPr/>
        </p:nvSpPr>
        <p:spPr>
          <a:xfrm>
            <a:off x="341855" y="3059668"/>
            <a:ext cx="18473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cs-CZ" dirty="0" smtClean="0"/>
          </a:p>
          <a:p>
            <a:endParaRPr lang="cs-CZ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539552" y="404664"/>
            <a:ext cx="7776864" cy="59093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Snímek č.6 :  </a:t>
            </a:r>
            <a:r>
              <a:rPr lang="cs-CZ" dirty="0" err="1" smtClean="0"/>
              <a:t>sken</a:t>
            </a:r>
            <a:r>
              <a:rPr lang="cs-CZ" dirty="0" smtClean="0"/>
              <a:t> obrázku z učebnice Přírodověda pro 4.ročník, str.17</a:t>
            </a:r>
          </a:p>
          <a:p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Snímek č.7 :  </a:t>
            </a:r>
            <a:r>
              <a:rPr lang="cs-CZ" dirty="0" smtClean="0">
                <a:hlinkClick r:id="rId2"/>
              </a:rPr>
              <a:t>http://www.</a:t>
            </a:r>
            <a:r>
              <a:rPr lang="cs-CZ" dirty="0" err="1" smtClean="0">
                <a:hlinkClick r:id="rId2"/>
              </a:rPr>
              <a:t>ped.muni.cz</a:t>
            </a:r>
            <a:r>
              <a:rPr lang="cs-CZ" dirty="0" smtClean="0">
                <a:hlinkClick r:id="rId2"/>
              </a:rPr>
              <a:t>/</a:t>
            </a:r>
            <a:r>
              <a:rPr lang="cs-CZ" dirty="0" err="1" smtClean="0">
                <a:hlinkClick r:id="rId2"/>
              </a:rPr>
              <a:t>wchem</a:t>
            </a:r>
            <a:r>
              <a:rPr lang="cs-CZ" dirty="0" smtClean="0">
                <a:hlinkClick r:id="rId2"/>
              </a:rPr>
              <a:t>/</a:t>
            </a:r>
            <a:r>
              <a:rPr lang="cs-CZ" dirty="0" err="1" smtClean="0">
                <a:hlinkClick r:id="rId2"/>
              </a:rPr>
              <a:t>sm</a:t>
            </a:r>
            <a:r>
              <a:rPr lang="cs-CZ" dirty="0" smtClean="0">
                <a:hlinkClick r:id="rId2"/>
              </a:rPr>
              <a:t>/</a:t>
            </a:r>
            <a:r>
              <a:rPr lang="cs-CZ" dirty="0" err="1" smtClean="0">
                <a:hlinkClick r:id="rId2"/>
              </a:rPr>
              <a:t>dp</a:t>
            </a:r>
            <a:r>
              <a:rPr lang="cs-CZ" dirty="0" smtClean="0">
                <a:hlinkClick r:id="rId2"/>
              </a:rPr>
              <a:t>/</a:t>
            </a:r>
            <a:r>
              <a:rPr lang="cs-CZ" dirty="0" err="1" smtClean="0">
                <a:hlinkClick r:id="rId2"/>
              </a:rPr>
              <a:t>davidova</a:t>
            </a:r>
            <a:r>
              <a:rPr lang="cs-CZ" dirty="0" smtClean="0">
                <a:hlinkClick r:id="rId2"/>
              </a:rPr>
              <a:t>/www_zaci1/bylina.</a:t>
            </a:r>
            <a:r>
              <a:rPr lang="cs-CZ" dirty="0" err="1" smtClean="0">
                <a:hlinkClick r:id="rId2"/>
              </a:rPr>
              <a:t>bmp</a:t>
            </a:r>
            <a:r>
              <a:rPr lang="cs-CZ" dirty="0" smtClean="0"/>
              <a:t>   stvol</a:t>
            </a:r>
          </a:p>
          <a:p>
            <a:r>
              <a:rPr lang="cs-CZ" dirty="0" smtClean="0">
                <a:hlinkClick r:id="rId3"/>
              </a:rPr>
              <a:t>http://nd01.jxs.cz/223/172/91045d424c_39191663_o2.jpg</a:t>
            </a:r>
            <a:r>
              <a:rPr lang="cs-CZ" dirty="0" smtClean="0"/>
              <a:t>  lodyha,stvol,stéblo</a:t>
            </a:r>
          </a:p>
          <a:p>
            <a:r>
              <a:rPr lang="cs-CZ" dirty="0" smtClean="0">
                <a:hlinkClick r:id="rId4"/>
              </a:rPr>
              <a:t>http://casti-rostlin.atlasweb.cz/lodyha.jpg</a:t>
            </a:r>
            <a:r>
              <a:rPr lang="cs-CZ" dirty="0" smtClean="0"/>
              <a:t>   lodyha</a:t>
            </a:r>
          </a:p>
          <a:p>
            <a:r>
              <a:rPr lang="cs-CZ" dirty="0" smtClean="0">
                <a:hlinkClick r:id="rId5"/>
              </a:rPr>
              <a:t>http://img.blesk.cz/static/old_abc/abctisk/45/14/21479.jpg</a:t>
            </a:r>
            <a:r>
              <a:rPr lang="cs-CZ" dirty="0" smtClean="0"/>
              <a:t>  stéblo</a:t>
            </a:r>
          </a:p>
          <a:p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Snímek č.8 :  </a:t>
            </a:r>
            <a:r>
              <a:rPr lang="cs-CZ" dirty="0" smtClean="0">
                <a:hlinkClick r:id="rId6"/>
              </a:rPr>
              <a:t>http://www.</a:t>
            </a:r>
            <a:r>
              <a:rPr lang="cs-CZ" dirty="0" err="1" smtClean="0">
                <a:hlinkClick r:id="rId6"/>
              </a:rPr>
              <a:t>bedynkydomu.cz</a:t>
            </a:r>
            <a:r>
              <a:rPr lang="cs-CZ" dirty="0" smtClean="0">
                <a:hlinkClick r:id="rId6"/>
              </a:rPr>
              <a:t>/fotky10694/</a:t>
            </a:r>
            <a:r>
              <a:rPr lang="cs-CZ" dirty="0" err="1" smtClean="0">
                <a:hlinkClick r:id="rId6"/>
              </a:rPr>
              <a:t>fotos</a:t>
            </a:r>
            <a:r>
              <a:rPr lang="cs-CZ" dirty="0" smtClean="0">
                <a:hlinkClick r:id="rId6"/>
              </a:rPr>
              <a:t>/_</a:t>
            </a:r>
            <a:r>
              <a:rPr lang="cs-CZ" dirty="0" err="1" smtClean="0">
                <a:hlinkClick r:id="rId6"/>
              </a:rPr>
              <a:t>vyr</a:t>
            </a:r>
            <a:r>
              <a:rPr lang="cs-CZ" dirty="0" smtClean="0">
                <a:hlinkClick r:id="rId6"/>
              </a:rPr>
              <a:t>_9kedluben.jpg</a:t>
            </a:r>
            <a:r>
              <a:rPr lang="cs-CZ" dirty="0" smtClean="0"/>
              <a:t>   kedluben</a:t>
            </a:r>
          </a:p>
          <a:p>
            <a:r>
              <a:rPr lang="cs-CZ" dirty="0" smtClean="0">
                <a:hlinkClick r:id="rId7"/>
              </a:rPr>
              <a:t>http://nd01.jxs.cz/915/691/42ac55ae4f_31474966_o2.jpg</a:t>
            </a:r>
            <a:r>
              <a:rPr lang="cs-CZ" dirty="0" smtClean="0"/>
              <a:t>  chřest</a:t>
            </a:r>
          </a:p>
          <a:p>
            <a:r>
              <a:rPr lang="cs-CZ" dirty="0" smtClean="0">
                <a:hlinkClick r:id="rId8"/>
              </a:rPr>
              <a:t>http://t3.gstatic.com/</a:t>
            </a:r>
            <a:r>
              <a:rPr lang="cs-CZ" dirty="0" err="1" smtClean="0">
                <a:hlinkClick r:id="rId8"/>
              </a:rPr>
              <a:t>images</a:t>
            </a:r>
            <a:r>
              <a:rPr lang="cs-CZ" dirty="0" smtClean="0">
                <a:hlinkClick r:id="rId8"/>
              </a:rPr>
              <a:t>?q=</a:t>
            </a:r>
            <a:r>
              <a:rPr lang="cs-CZ" dirty="0" err="1" smtClean="0">
                <a:hlinkClick r:id="rId8"/>
              </a:rPr>
              <a:t>tbn</a:t>
            </a:r>
            <a:r>
              <a:rPr lang="cs-CZ" dirty="0" smtClean="0">
                <a:hlinkClick r:id="rId8"/>
              </a:rPr>
              <a:t>:ANd9GcTrDoPHtfQ5_FTUCLRIgSGdUCqKbbuGrnebezOns7rnYVB562gZpw</a:t>
            </a:r>
            <a:r>
              <a:rPr lang="cs-CZ" dirty="0" smtClean="0"/>
              <a:t>  len</a:t>
            </a:r>
          </a:p>
          <a:p>
            <a:r>
              <a:rPr lang="cs-CZ" dirty="0" smtClean="0">
                <a:hlinkClick r:id="rId9"/>
              </a:rPr>
              <a:t>http://www.</a:t>
            </a:r>
            <a:r>
              <a:rPr lang="cs-CZ" dirty="0" err="1" smtClean="0">
                <a:hlinkClick r:id="rId9"/>
              </a:rPr>
              <a:t>cannaderm.cz</a:t>
            </a:r>
            <a:r>
              <a:rPr lang="cs-CZ" dirty="0" smtClean="0">
                <a:hlinkClick r:id="rId9"/>
              </a:rPr>
              <a:t>/_</a:t>
            </a:r>
            <a:r>
              <a:rPr lang="cs-CZ" dirty="0" err="1" smtClean="0">
                <a:hlinkClick r:id="rId9"/>
              </a:rPr>
              <a:t>upload</a:t>
            </a:r>
            <a:r>
              <a:rPr lang="cs-CZ" dirty="0" smtClean="0">
                <a:hlinkClick r:id="rId9"/>
              </a:rPr>
              <a:t>/</a:t>
            </a:r>
            <a:r>
              <a:rPr lang="cs-CZ" dirty="0" err="1" smtClean="0">
                <a:hlinkClick r:id="rId9"/>
              </a:rPr>
              <a:t>images</a:t>
            </a:r>
            <a:r>
              <a:rPr lang="cs-CZ" dirty="0" smtClean="0">
                <a:hlinkClick r:id="rId9"/>
              </a:rPr>
              <a:t>/</a:t>
            </a:r>
            <a:r>
              <a:rPr lang="cs-CZ" dirty="0" err="1" smtClean="0">
                <a:hlinkClick r:id="rId9"/>
              </a:rPr>
              <a:t>konopi</a:t>
            </a:r>
            <a:r>
              <a:rPr lang="cs-CZ" dirty="0" smtClean="0">
                <a:hlinkClick r:id="rId9"/>
              </a:rPr>
              <a:t>/</a:t>
            </a:r>
            <a:r>
              <a:rPr lang="cs-CZ" dirty="0" err="1" smtClean="0">
                <a:hlinkClick r:id="rId9"/>
              </a:rPr>
              <a:t>konopi.jpg</a:t>
            </a:r>
            <a:r>
              <a:rPr lang="cs-CZ" dirty="0" smtClean="0"/>
              <a:t>   konopí</a:t>
            </a:r>
          </a:p>
          <a:p>
            <a:r>
              <a:rPr lang="cs-CZ" dirty="0">
                <a:hlinkClick r:id="rId10"/>
              </a:rPr>
              <a:t>http://</a:t>
            </a:r>
            <a:r>
              <a:rPr lang="cs-CZ" dirty="0" smtClean="0">
                <a:hlinkClick r:id="rId10"/>
              </a:rPr>
              <a:t>www.netstate.com/states/symb/flowers/images/red_clover2.jpg</a:t>
            </a:r>
            <a:r>
              <a:rPr lang="cs-CZ" dirty="0" smtClean="0"/>
              <a:t>    </a:t>
            </a:r>
            <a:r>
              <a:rPr lang="cs-CZ" dirty="0" smtClean="0"/>
              <a:t>jetel</a:t>
            </a:r>
          </a:p>
          <a:p>
            <a:r>
              <a:rPr lang="cs-CZ" dirty="0" smtClean="0">
                <a:hlinkClick r:id="rId11"/>
              </a:rPr>
              <a:t>http://static.</a:t>
            </a:r>
            <a:r>
              <a:rPr lang="cs-CZ" dirty="0" err="1" smtClean="0">
                <a:hlinkClick r:id="rId11"/>
              </a:rPr>
              <a:t>ddmcdn.com</a:t>
            </a:r>
            <a:r>
              <a:rPr lang="cs-CZ" dirty="0" smtClean="0">
                <a:hlinkClick r:id="rId11"/>
              </a:rPr>
              <a:t>/</a:t>
            </a:r>
            <a:r>
              <a:rPr lang="cs-CZ" dirty="0" err="1" smtClean="0">
                <a:hlinkClick r:id="rId11"/>
              </a:rPr>
              <a:t>gif</a:t>
            </a:r>
            <a:r>
              <a:rPr lang="cs-CZ" dirty="0" smtClean="0">
                <a:hlinkClick r:id="rId11"/>
              </a:rPr>
              <a:t>/</a:t>
            </a:r>
            <a:r>
              <a:rPr lang="cs-CZ" dirty="0" err="1" smtClean="0">
                <a:hlinkClick r:id="rId11"/>
              </a:rPr>
              <a:t>alfalfa</a:t>
            </a:r>
            <a:r>
              <a:rPr lang="cs-CZ" dirty="0" smtClean="0">
                <a:hlinkClick r:id="rId11"/>
              </a:rPr>
              <a:t>-</a:t>
            </a:r>
            <a:r>
              <a:rPr lang="cs-CZ" dirty="0" err="1" smtClean="0">
                <a:hlinkClick r:id="rId11"/>
              </a:rPr>
              <a:t>herbal</a:t>
            </a:r>
            <a:r>
              <a:rPr lang="cs-CZ" dirty="0" smtClean="0">
                <a:hlinkClick r:id="rId11"/>
              </a:rPr>
              <a:t>-</a:t>
            </a:r>
            <a:r>
              <a:rPr lang="cs-CZ" dirty="0" err="1" smtClean="0">
                <a:hlinkClick r:id="rId11"/>
              </a:rPr>
              <a:t>remedies</a:t>
            </a:r>
            <a:r>
              <a:rPr lang="cs-CZ" dirty="0" smtClean="0">
                <a:hlinkClick r:id="rId11"/>
              </a:rPr>
              <a:t>-1.jpg</a:t>
            </a:r>
            <a:r>
              <a:rPr lang="cs-CZ" dirty="0" smtClean="0"/>
              <a:t>  vojtěška</a:t>
            </a:r>
          </a:p>
          <a:p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Snímek č.9 :  </a:t>
            </a:r>
            <a:r>
              <a:rPr lang="cs-CZ" dirty="0" smtClean="0">
                <a:hlinkClick r:id="rId12"/>
              </a:rPr>
              <a:t>http://images.wikia.com/recipes/images/0/0b/Grape_leaf.jpg</a:t>
            </a:r>
            <a:r>
              <a:rPr lang="cs-CZ" dirty="0" smtClean="0"/>
              <a:t>   list</a:t>
            </a:r>
          </a:p>
          <a:p>
            <a:r>
              <a:rPr lang="cs-CZ" dirty="0" err="1" smtClean="0"/>
              <a:t>sken</a:t>
            </a:r>
            <a:r>
              <a:rPr lang="cs-CZ" dirty="0" smtClean="0"/>
              <a:t> obrázku z učebnice Přírodověda pro 4.ročník, str.20</a:t>
            </a:r>
          </a:p>
          <a:p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Snímek č.10 :  </a:t>
            </a:r>
            <a:r>
              <a:rPr lang="cs-CZ" dirty="0" smtClean="0">
                <a:hlinkClick r:id="rId13"/>
              </a:rPr>
              <a:t>http://upload.wikimedia.org/wikipedia/commons/thumb/c/c8/Bluete-Schema.png/220px-Bluete-Schema.png</a:t>
            </a:r>
            <a:r>
              <a:rPr lang="cs-CZ" dirty="0" smtClean="0"/>
              <a:t>  květ</a:t>
            </a:r>
          </a:p>
          <a:p>
            <a:r>
              <a:rPr lang="cs-CZ" dirty="0" smtClean="0">
                <a:hlinkClick r:id="rId14"/>
              </a:rPr>
              <a:t>http://t3.gstatic.com/</a:t>
            </a:r>
            <a:r>
              <a:rPr lang="cs-CZ" dirty="0" err="1" smtClean="0">
                <a:hlinkClick r:id="rId14"/>
              </a:rPr>
              <a:t>images</a:t>
            </a:r>
            <a:r>
              <a:rPr lang="cs-CZ" dirty="0" smtClean="0">
                <a:hlinkClick r:id="rId14"/>
              </a:rPr>
              <a:t>?q=</a:t>
            </a:r>
            <a:r>
              <a:rPr lang="cs-CZ" dirty="0" err="1" smtClean="0">
                <a:hlinkClick r:id="rId14"/>
              </a:rPr>
              <a:t>tbn</a:t>
            </a:r>
            <a:r>
              <a:rPr lang="cs-CZ" dirty="0" smtClean="0">
                <a:hlinkClick r:id="rId14"/>
              </a:rPr>
              <a:t>:ANd9GcRhpEPSOtCBHEY7c6xd-skXrI9hK3Hc6H9JATf9eQPm2czSOjsidQ</a:t>
            </a:r>
            <a:r>
              <a:rPr lang="cs-CZ" dirty="0" smtClean="0"/>
              <a:t>   květenství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781076016"/>
      </p:ext>
    </p:extLst>
  </p:cSld>
  <p:clrMapOvr>
    <a:masterClrMapping/>
  </p:clrMapOvr>
  <p:transition spd="slow">
    <p:pull dir="ru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23528" y="404664"/>
            <a:ext cx="69127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cs-CZ" dirty="0" smtClean="0"/>
          </a:p>
          <a:p>
            <a:endParaRPr lang="cs-CZ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395536" y="116632"/>
            <a:ext cx="8280920" cy="64633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Snímek č.11 :  </a:t>
            </a:r>
            <a:r>
              <a:rPr lang="cs-CZ" dirty="0" smtClean="0">
                <a:hlinkClick r:id="rId2"/>
              </a:rPr>
              <a:t>http://t2.gstatic.com/</a:t>
            </a:r>
            <a:r>
              <a:rPr lang="cs-CZ" dirty="0" err="1" smtClean="0">
                <a:hlinkClick r:id="rId2"/>
              </a:rPr>
              <a:t>images</a:t>
            </a:r>
            <a:r>
              <a:rPr lang="cs-CZ" dirty="0" smtClean="0">
                <a:hlinkClick r:id="rId2"/>
              </a:rPr>
              <a:t>?q=</a:t>
            </a:r>
            <a:r>
              <a:rPr lang="cs-CZ" dirty="0" err="1" smtClean="0">
                <a:hlinkClick r:id="rId2"/>
              </a:rPr>
              <a:t>tbn</a:t>
            </a:r>
            <a:r>
              <a:rPr lang="cs-CZ" dirty="0" smtClean="0">
                <a:hlinkClick r:id="rId2"/>
              </a:rPr>
              <a:t>:ANd9GcTcwZl5p1V3VgthGYKd1O5OV8WCUEh2ks-MUKANMc4Kxxp__</a:t>
            </a:r>
            <a:r>
              <a:rPr lang="cs-CZ" dirty="0" err="1" smtClean="0">
                <a:hlinkClick r:id="rId2"/>
              </a:rPr>
              <a:t>TdG</a:t>
            </a:r>
            <a:r>
              <a:rPr lang="cs-CZ" dirty="0" smtClean="0"/>
              <a:t>   makovice</a:t>
            </a:r>
          </a:p>
          <a:p>
            <a:r>
              <a:rPr lang="cs-CZ" dirty="0" smtClean="0">
                <a:hlinkClick r:id="rId3"/>
              </a:rPr>
              <a:t>http://www.</a:t>
            </a:r>
            <a:r>
              <a:rPr lang="cs-CZ" dirty="0" err="1" smtClean="0">
                <a:hlinkClick r:id="rId3"/>
              </a:rPr>
              <a:t>gamepark.cz</a:t>
            </a:r>
            <a:r>
              <a:rPr lang="cs-CZ" dirty="0" smtClean="0">
                <a:hlinkClick r:id="rId3"/>
              </a:rPr>
              <a:t>/</a:t>
            </a:r>
            <a:r>
              <a:rPr lang="cs-CZ" dirty="0" err="1" smtClean="0">
                <a:hlinkClick r:id="rId3"/>
              </a:rPr>
              <a:t>pictures</a:t>
            </a:r>
            <a:r>
              <a:rPr lang="cs-CZ" dirty="0" smtClean="0">
                <a:hlinkClick r:id="rId3"/>
              </a:rPr>
              <a:t>/00/10/22/102228.JPG</a:t>
            </a:r>
            <a:r>
              <a:rPr lang="cs-CZ" dirty="0" smtClean="0"/>
              <a:t>  obilka</a:t>
            </a:r>
          </a:p>
          <a:p>
            <a:r>
              <a:rPr lang="cs-CZ" dirty="0" smtClean="0">
                <a:hlinkClick r:id="rId4"/>
              </a:rPr>
              <a:t>http://t3.gstatic.com/</a:t>
            </a:r>
            <a:r>
              <a:rPr lang="cs-CZ" dirty="0" err="1" smtClean="0">
                <a:hlinkClick r:id="rId4"/>
              </a:rPr>
              <a:t>images</a:t>
            </a:r>
            <a:r>
              <a:rPr lang="cs-CZ" dirty="0" smtClean="0">
                <a:hlinkClick r:id="rId4"/>
              </a:rPr>
              <a:t>?q=</a:t>
            </a:r>
            <a:r>
              <a:rPr lang="cs-CZ" dirty="0" err="1" smtClean="0">
                <a:hlinkClick r:id="rId4"/>
              </a:rPr>
              <a:t>tbn</a:t>
            </a:r>
            <a:r>
              <a:rPr lang="cs-CZ" dirty="0" smtClean="0">
                <a:hlinkClick r:id="rId4"/>
              </a:rPr>
              <a:t>:ANd9GcQenXXlpo3g9uS7P4gMrDxZMYDEEqzmxDrsSP4S9saj-h_</a:t>
            </a:r>
            <a:r>
              <a:rPr lang="cs-CZ" dirty="0" err="1" smtClean="0">
                <a:hlinkClick r:id="rId4"/>
              </a:rPr>
              <a:t>AkpVsMQ</a:t>
            </a:r>
            <a:r>
              <a:rPr lang="cs-CZ" dirty="0" smtClean="0"/>
              <a:t>   lusk</a:t>
            </a:r>
          </a:p>
          <a:p>
            <a:r>
              <a:rPr lang="cs-CZ" dirty="0" smtClean="0">
                <a:hlinkClick r:id="rId5"/>
              </a:rPr>
              <a:t>http://to-</a:t>
            </a:r>
            <a:r>
              <a:rPr lang="cs-CZ" dirty="0" err="1" smtClean="0">
                <a:hlinkClick r:id="rId5"/>
              </a:rPr>
              <a:t>orisek.wbs.cz</a:t>
            </a:r>
            <a:r>
              <a:rPr lang="cs-CZ" dirty="0" smtClean="0">
                <a:hlinkClick r:id="rId5"/>
              </a:rPr>
              <a:t>/</a:t>
            </a:r>
            <a:r>
              <a:rPr lang="cs-CZ" dirty="0" err="1" smtClean="0">
                <a:hlinkClick r:id="rId5"/>
              </a:rPr>
              <a:t>sablona</a:t>
            </a:r>
            <a:r>
              <a:rPr lang="cs-CZ" dirty="0" smtClean="0">
                <a:hlinkClick r:id="rId5"/>
              </a:rPr>
              <a:t>/logo_</a:t>
            </a:r>
            <a:r>
              <a:rPr lang="cs-CZ" dirty="0" err="1" smtClean="0">
                <a:hlinkClick r:id="rId5"/>
              </a:rPr>
              <a:t>ORISEK.jpg</a:t>
            </a:r>
            <a:r>
              <a:rPr lang="cs-CZ" dirty="0" smtClean="0"/>
              <a:t>   oříšek</a:t>
            </a:r>
          </a:p>
          <a:p>
            <a:r>
              <a:rPr lang="cs-CZ" dirty="0" smtClean="0">
                <a:hlinkClick r:id="rId6"/>
              </a:rPr>
              <a:t>http://leccos.</a:t>
            </a:r>
            <a:r>
              <a:rPr lang="cs-CZ" dirty="0" err="1" smtClean="0">
                <a:hlinkClick r:id="rId6"/>
              </a:rPr>
              <a:t>com</a:t>
            </a:r>
            <a:r>
              <a:rPr lang="cs-CZ" dirty="0" smtClean="0">
                <a:hlinkClick r:id="rId6"/>
              </a:rPr>
              <a:t>/</a:t>
            </a:r>
            <a:r>
              <a:rPr lang="cs-CZ" dirty="0" err="1" smtClean="0">
                <a:hlinkClick r:id="rId6"/>
              </a:rPr>
              <a:t>pics</a:t>
            </a:r>
            <a:r>
              <a:rPr lang="cs-CZ" dirty="0" smtClean="0">
                <a:hlinkClick r:id="rId6"/>
              </a:rPr>
              <a:t>/pic/malvice.</a:t>
            </a:r>
            <a:r>
              <a:rPr lang="cs-CZ" dirty="0" err="1" smtClean="0">
                <a:hlinkClick r:id="rId6"/>
              </a:rPr>
              <a:t>jpg</a:t>
            </a:r>
            <a:r>
              <a:rPr lang="cs-CZ" dirty="0" smtClean="0"/>
              <a:t>   malvice</a:t>
            </a:r>
          </a:p>
          <a:p>
            <a:r>
              <a:rPr lang="cs-CZ" dirty="0" smtClean="0">
                <a:hlinkClick r:id="rId7"/>
              </a:rPr>
              <a:t>http://www.</a:t>
            </a:r>
            <a:r>
              <a:rPr lang="cs-CZ" dirty="0" err="1" smtClean="0">
                <a:hlinkClick r:id="rId7"/>
              </a:rPr>
              <a:t>ovocenaseaexoticke.wz.cz</a:t>
            </a:r>
            <a:r>
              <a:rPr lang="cs-CZ" dirty="0" smtClean="0">
                <a:hlinkClick r:id="rId7"/>
              </a:rPr>
              <a:t>/</a:t>
            </a:r>
            <a:r>
              <a:rPr lang="cs-CZ" dirty="0" err="1" smtClean="0">
                <a:hlinkClick r:id="rId7"/>
              </a:rPr>
              <a:t>svestky.jpg</a:t>
            </a:r>
            <a:r>
              <a:rPr lang="cs-CZ" dirty="0" smtClean="0"/>
              <a:t>   peckovice</a:t>
            </a:r>
          </a:p>
          <a:p>
            <a:r>
              <a:rPr lang="cs-CZ" dirty="0" smtClean="0">
                <a:hlinkClick r:id="rId8"/>
              </a:rPr>
              <a:t>http://media-cache5.pinterest.com/</a:t>
            </a:r>
            <a:r>
              <a:rPr lang="cs-CZ" dirty="0" err="1" smtClean="0">
                <a:hlinkClick r:id="rId8"/>
              </a:rPr>
              <a:t>avatars</a:t>
            </a:r>
            <a:r>
              <a:rPr lang="cs-CZ" dirty="0" smtClean="0">
                <a:hlinkClick r:id="rId8"/>
              </a:rPr>
              <a:t>/rosebaxter68_1330484431_600.jpg</a:t>
            </a:r>
            <a:r>
              <a:rPr lang="cs-CZ" dirty="0" smtClean="0"/>
              <a:t>   bobule</a:t>
            </a:r>
          </a:p>
          <a:p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Snímek č.12 :  </a:t>
            </a:r>
            <a:r>
              <a:rPr lang="cs-CZ" dirty="0" smtClean="0"/>
              <a:t>obrázky ze snímku č.4</a:t>
            </a:r>
          </a:p>
          <a:p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Snímek č.13 :  </a:t>
            </a:r>
            <a:r>
              <a:rPr lang="cs-CZ" dirty="0" smtClean="0"/>
              <a:t>obrázky ze snímku č.7</a:t>
            </a:r>
          </a:p>
          <a:p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Snímek č.14 :  </a:t>
            </a:r>
            <a:r>
              <a:rPr lang="cs-CZ" dirty="0" smtClean="0">
                <a:hlinkClick r:id="rId9"/>
              </a:rPr>
              <a:t>http://casti-rostlin.atlasweb.cz/jedlist.jpg</a:t>
            </a:r>
            <a:r>
              <a:rPr lang="cs-CZ" dirty="0" smtClean="0"/>
              <a:t>   </a:t>
            </a:r>
            <a:r>
              <a:rPr lang="cs-CZ" dirty="0" err="1" smtClean="0"/>
              <a:t>jednod.list</a:t>
            </a:r>
            <a:endParaRPr lang="cs-CZ" dirty="0" smtClean="0"/>
          </a:p>
          <a:p>
            <a:r>
              <a:rPr lang="cs-CZ" dirty="0" smtClean="0">
                <a:hlinkClick r:id="rId10"/>
              </a:rPr>
              <a:t>http://casti-rostlin.atlasweb.cz/slozlist.jpg</a:t>
            </a:r>
            <a:r>
              <a:rPr lang="cs-CZ" dirty="0" smtClean="0"/>
              <a:t>   složený list</a:t>
            </a:r>
          </a:p>
          <a:p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Snímek č.15 :  </a:t>
            </a:r>
            <a:r>
              <a:rPr lang="cs-CZ" dirty="0" smtClean="0"/>
              <a:t>obrázek ze snímku č. 10</a:t>
            </a:r>
          </a:p>
          <a:p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Snímek č.16 :  </a:t>
            </a:r>
            <a:r>
              <a:rPr lang="cs-CZ" dirty="0" smtClean="0"/>
              <a:t>sedmikráska ze snímku č.7</a:t>
            </a:r>
            <a:br>
              <a:rPr lang="cs-CZ" dirty="0" smtClean="0"/>
            </a:br>
            <a:r>
              <a:rPr lang="cs-CZ" dirty="0" smtClean="0">
                <a:hlinkClick r:id="rId11"/>
              </a:rPr>
              <a:t>http://upload.wikimedia.org/wikipedia/commons/thumb/b/b2/Taraxacum_officinale_-_K%C3%B6hler%E2%80%93s_Medizinal-Pflanzen-135.jpg/258px-Taraxacum_officinale_-_K%C3%B6hler%E2%80%93s_Medizinal-Pflanzen-135.jpg</a:t>
            </a:r>
            <a:r>
              <a:rPr lang="cs-CZ" dirty="0" smtClean="0"/>
              <a:t>            pampeliška</a:t>
            </a:r>
          </a:p>
          <a:p>
            <a:r>
              <a:rPr lang="cs-CZ" dirty="0" smtClean="0">
                <a:hlinkClick r:id="rId12"/>
              </a:rPr>
              <a:t>http://www.</a:t>
            </a:r>
            <a:r>
              <a:rPr lang="cs-CZ" dirty="0" err="1" smtClean="0">
                <a:hlinkClick r:id="rId12"/>
              </a:rPr>
              <a:t>profimedia.cz</a:t>
            </a:r>
            <a:r>
              <a:rPr lang="cs-CZ" dirty="0" smtClean="0">
                <a:hlinkClick r:id="rId12"/>
              </a:rPr>
              <a:t>/fotografie/prvosenka-</a:t>
            </a:r>
            <a:r>
              <a:rPr lang="cs-CZ" dirty="0" err="1" smtClean="0">
                <a:hlinkClick r:id="rId12"/>
              </a:rPr>
              <a:t>jarni</a:t>
            </a:r>
            <a:r>
              <a:rPr lang="cs-CZ" dirty="0" smtClean="0">
                <a:hlinkClick r:id="rId12"/>
              </a:rPr>
              <a:t>-</a:t>
            </a:r>
            <a:r>
              <a:rPr lang="cs-CZ" dirty="0" err="1" smtClean="0">
                <a:hlinkClick r:id="rId12"/>
              </a:rPr>
              <a:t>petrklic</a:t>
            </a:r>
            <a:r>
              <a:rPr lang="cs-CZ" dirty="0" smtClean="0">
                <a:hlinkClick r:id="rId12"/>
              </a:rPr>
              <a:t>-</a:t>
            </a:r>
            <a:r>
              <a:rPr lang="cs-CZ" dirty="0" err="1" smtClean="0">
                <a:hlinkClick r:id="rId12"/>
              </a:rPr>
              <a:t>primula</a:t>
            </a:r>
            <a:r>
              <a:rPr lang="cs-CZ" dirty="0" smtClean="0">
                <a:hlinkClick r:id="rId12"/>
              </a:rPr>
              <a:t>-</a:t>
            </a:r>
            <a:r>
              <a:rPr lang="cs-CZ" dirty="0" err="1" smtClean="0">
                <a:hlinkClick r:id="rId12"/>
              </a:rPr>
              <a:t>veris</a:t>
            </a:r>
            <a:r>
              <a:rPr lang="cs-CZ" dirty="0" smtClean="0">
                <a:hlinkClick r:id="rId12"/>
              </a:rPr>
              <a:t>/</a:t>
            </a:r>
            <a:r>
              <a:rPr lang="cs-CZ" dirty="0" err="1" smtClean="0">
                <a:hlinkClick r:id="rId12"/>
              </a:rPr>
              <a:t>profimedia</a:t>
            </a:r>
            <a:r>
              <a:rPr lang="cs-CZ" dirty="0" smtClean="0">
                <a:hlinkClick r:id="rId12"/>
              </a:rPr>
              <a:t>-0012549069.jpg</a:t>
            </a:r>
            <a:r>
              <a:rPr lang="cs-CZ" dirty="0" smtClean="0"/>
              <a:t>  petrklíč </a:t>
            </a:r>
            <a:endParaRPr lang="cs-CZ" dirty="0"/>
          </a:p>
        </p:txBody>
      </p:sp>
    </p:spTree>
  </p:cSld>
  <p:clrMapOvr>
    <a:masterClrMapping/>
  </p:clrMapOvr>
  <p:transition spd="slow">
    <p:pull dir="ru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883</TotalTime>
  <Words>1010</Words>
  <Application>Microsoft Office PowerPoint</Application>
  <PresentationFormat>Předvádění na obrazovce (4:3)</PresentationFormat>
  <Paragraphs>150</Paragraphs>
  <Slides>20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20</vt:i4>
      </vt:variant>
    </vt:vector>
  </HeadingPairs>
  <TitlesOfParts>
    <vt:vector size="21" baseType="lpstr">
      <vt:lpstr>Motiv systému Office</vt:lpstr>
      <vt:lpstr>VY_32_INOVACE_09_Přírodověda_ 4.ročník_ 03_Stavba bylin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>ZŠ Hazlov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VY_32_INOVACE_09_Přírodověda_ 4.ročník_ 01_Stavba rostlin</dc:title>
  <dc:creator>Hana Martínková</dc:creator>
  <cp:lastModifiedBy>Hana Martínková</cp:lastModifiedBy>
  <cp:revision>96</cp:revision>
  <dcterms:created xsi:type="dcterms:W3CDTF">2012-05-29T09:54:45Z</dcterms:created>
  <dcterms:modified xsi:type="dcterms:W3CDTF">2012-10-25T10:19:06Z</dcterms:modified>
</cp:coreProperties>
</file>