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2" r:id="rId6"/>
    <p:sldId id="263" r:id="rId7"/>
    <p:sldId id="265" r:id="rId8"/>
    <p:sldId id="266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NÁZEV:VY_52_INOVACE_19: Fyzika 6.ročník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Benešov, 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Leon Hahn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b="0" dirty="0" smtClean="0"/>
            <a:t>TÉMA: jednotky hmotnosti</a:t>
          </a:r>
          <a:endParaRPr lang="cs-CZ" sz="2000" b="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PROJEKTU:CZ.1.07/1.4.00/21.1262</a:t>
          </a:r>
          <a:endParaRPr lang="cs-CZ" sz="2000" dirty="0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EE4CE5A3-CE2A-4454-A835-43916F4CE57A}" type="presOf" srcId="{D1D4F407-5343-4D3F-B5B9-D407B03CAEB4}" destId="{D005CE8C-CC26-4C3E-AC11-E15060ECD759}" srcOrd="0" destOrd="0" presId="urn:microsoft.com/office/officeart/2005/8/layout/target3"/>
    <dgm:cxn modelId="{884884D4-BB6D-4C3A-9FB1-77B1AE73E527}" type="presOf" srcId="{B651F6E3-6281-48DB-9319-2AEAFDAE7572}" destId="{619D679B-A015-4ECF-8348-D1034C574F40}" srcOrd="0" destOrd="0" presId="urn:microsoft.com/office/officeart/2005/8/layout/target3"/>
    <dgm:cxn modelId="{A5DE65E1-8A77-4359-B51B-97145359BD54}" type="presOf" srcId="{D1D4F407-5343-4D3F-B5B9-D407B03CAEB4}" destId="{AED2198E-93D5-4001-81B4-73124B309672}" srcOrd="1" destOrd="0" presId="urn:microsoft.com/office/officeart/2005/8/layout/target3"/>
    <dgm:cxn modelId="{93E4FC01-DE95-454D-86C8-AA46FEE05437}" type="presOf" srcId="{D1B46980-6531-4606-95E6-44980827E919}" destId="{2BE915AB-18AA-4053-B92C-3BFC9ED204BB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808515BF-6C05-4E2F-B62D-00F68D18CA04}" type="presOf" srcId="{D8197B8C-B260-4A16-BDF4-0947B075E274}" destId="{5A5FFA88-C948-4069-8E93-59FA12366E83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C2FE7331-C170-409E-BD50-03E1B9EE721B}" type="presOf" srcId="{B651F6E3-6281-48DB-9319-2AEAFDAE7572}" destId="{6BB5E863-4638-4E1D-BFDE-399D028AC4ED}" srcOrd="1" destOrd="0" presId="urn:microsoft.com/office/officeart/2005/8/layout/target3"/>
    <dgm:cxn modelId="{943521D5-6EC7-446E-B7EA-48D86A9B099D}" type="presOf" srcId="{D8197B8C-B260-4A16-BDF4-0947B075E274}" destId="{25B08C86-7E15-44DC-BE7F-FFB55DD49D12}" srcOrd="0" destOrd="0" presId="urn:microsoft.com/office/officeart/2005/8/layout/target3"/>
    <dgm:cxn modelId="{89D63564-9326-4AAD-9CA8-6B087E4A15DB}" type="presOf" srcId="{4C35D32F-0EAB-4CD7-82EE-45574DC2A586}" destId="{8BEBB6EC-1DAA-4CAC-8A25-BC0FCBD5DBD5}" srcOrd="0" destOrd="0" presId="urn:microsoft.com/office/officeart/2005/8/layout/target3"/>
    <dgm:cxn modelId="{60FFFF0A-F395-4440-A6FC-2C271A5BF8BD}" type="presOf" srcId="{757F3AB3-0718-4624-B441-E567A8F0AB56}" destId="{333A1088-737F-45CB-B68E-254E46348037}" srcOrd="0" destOrd="0" presId="urn:microsoft.com/office/officeart/2005/8/layout/target3"/>
    <dgm:cxn modelId="{8F2735A5-5685-49A8-BF62-5D2F7E5B0B63}" type="presOf" srcId="{D1B46980-6531-4606-95E6-44980827E919}" destId="{6140AFEC-043D-4C43-A2F9-D0F5331DF3A3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5E0804E8-DD2E-46D0-A363-42A847766D5F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6DD6F1F0-C8A7-425F-9D0E-5D81F1318DBD}" type="presParOf" srcId="{333A1088-737F-45CB-B68E-254E46348037}" destId="{F5ABB229-8D3B-4694-996A-96F23CF14429}" srcOrd="0" destOrd="0" presId="urn:microsoft.com/office/officeart/2005/8/layout/target3"/>
    <dgm:cxn modelId="{38B6A549-21AB-4D26-9B03-98F67609678B}" type="presParOf" srcId="{333A1088-737F-45CB-B68E-254E46348037}" destId="{F41139FD-01EE-4571-8B17-4FB00FC51163}" srcOrd="1" destOrd="0" presId="urn:microsoft.com/office/officeart/2005/8/layout/target3"/>
    <dgm:cxn modelId="{ED7EA419-53D8-454B-9939-83BD280E0C43}" type="presParOf" srcId="{333A1088-737F-45CB-B68E-254E46348037}" destId="{D005CE8C-CC26-4C3E-AC11-E15060ECD759}" srcOrd="2" destOrd="0" presId="urn:microsoft.com/office/officeart/2005/8/layout/target3"/>
    <dgm:cxn modelId="{9483811C-B576-4C72-9773-4C4D3BEC9FD2}" type="presParOf" srcId="{333A1088-737F-45CB-B68E-254E46348037}" destId="{2C702D82-9B77-49B7-9568-BB8EB47C3372}" srcOrd="3" destOrd="0" presId="urn:microsoft.com/office/officeart/2005/8/layout/target3"/>
    <dgm:cxn modelId="{EFAFB540-227C-49F7-ADA2-5181A9AA97CC}" type="presParOf" srcId="{333A1088-737F-45CB-B68E-254E46348037}" destId="{A52A0455-90FF-4808-ABD0-F02540D31D5A}" srcOrd="4" destOrd="0" presId="urn:microsoft.com/office/officeart/2005/8/layout/target3"/>
    <dgm:cxn modelId="{D8E03039-0B3F-418B-BD48-6EFF4FC3E2CC}" type="presParOf" srcId="{333A1088-737F-45CB-B68E-254E46348037}" destId="{6140AFEC-043D-4C43-A2F9-D0F5331DF3A3}" srcOrd="5" destOrd="0" presId="urn:microsoft.com/office/officeart/2005/8/layout/target3"/>
    <dgm:cxn modelId="{BCF271C6-485B-49A0-8319-A6CC5D591578}" type="presParOf" srcId="{333A1088-737F-45CB-B68E-254E46348037}" destId="{9358AC05-5D7D-4327-9F80-1AD486AEA664}" srcOrd="6" destOrd="0" presId="urn:microsoft.com/office/officeart/2005/8/layout/target3"/>
    <dgm:cxn modelId="{ACA3F85D-B579-43DA-AEED-452A7C8F19A6}" type="presParOf" srcId="{333A1088-737F-45CB-B68E-254E46348037}" destId="{313FC574-E1CD-4FB4-B054-0B805CE0447D}" srcOrd="7" destOrd="0" presId="urn:microsoft.com/office/officeart/2005/8/layout/target3"/>
    <dgm:cxn modelId="{0C1B4660-E1FE-4A08-8F6A-98BABBD7D3DD}" type="presParOf" srcId="{333A1088-737F-45CB-B68E-254E46348037}" destId="{619D679B-A015-4ECF-8348-D1034C574F40}" srcOrd="8" destOrd="0" presId="urn:microsoft.com/office/officeart/2005/8/layout/target3"/>
    <dgm:cxn modelId="{12E4C5E8-42A3-46AE-9EB2-3E35B5C1AE2F}" type="presParOf" srcId="{333A1088-737F-45CB-B68E-254E46348037}" destId="{322283A8-4A27-4CDA-BAE3-F381106A9174}" srcOrd="9" destOrd="0" presId="urn:microsoft.com/office/officeart/2005/8/layout/target3"/>
    <dgm:cxn modelId="{EC536398-4374-4086-8BAE-B77E28EA5196}" type="presParOf" srcId="{333A1088-737F-45CB-B68E-254E46348037}" destId="{FFC9F71D-1B4F-4AD9-A4A6-86ADEFC8AF5C}" srcOrd="10" destOrd="0" presId="urn:microsoft.com/office/officeart/2005/8/layout/target3"/>
    <dgm:cxn modelId="{531B7C13-06F2-48A8-AAB7-53172BE18FA1}" type="presParOf" srcId="{333A1088-737F-45CB-B68E-254E46348037}" destId="{25B08C86-7E15-44DC-BE7F-FFB55DD49D12}" srcOrd="11" destOrd="0" presId="urn:microsoft.com/office/officeart/2005/8/layout/target3"/>
    <dgm:cxn modelId="{6C4F9EFD-50B7-4712-B08C-086823CB6F55}" type="presParOf" srcId="{333A1088-737F-45CB-B68E-254E46348037}" destId="{76644BE8-9D7C-4C09-B250-3D10AF48CBB7}" srcOrd="12" destOrd="0" presId="urn:microsoft.com/office/officeart/2005/8/layout/target3"/>
    <dgm:cxn modelId="{F5FE8589-B8FD-4412-8264-ED484C8E9D1C}" type="presParOf" srcId="{333A1088-737F-45CB-B68E-254E46348037}" destId="{EE85B701-7295-41C0-BA7A-34D3756A2AE6}" srcOrd="13" destOrd="0" presId="urn:microsoft.com/office/officeart/2005/8/layout/target3"/>
    <dgm:cxn modelId="{45A071E0-84B8-4CCA-B05E-B9C7B07363D0}" type="presParOf" srcId="{333A1088-737F-45CB-B68E-254E46348037}" destId="{8BEBB6EC-1DAA-4CAC-8A25-BC0FCBD5DBD5}" srcOrd="14" destOrd="0" presId="urn:microsoft.com/office/officeart/2005/8/layout/target3"/>
    <dgm:cxn modelId="{47089342-82CB-48C4-A4C7-9E84BDA579F4}" type="presParOf" srcId="{333A1088-737F-45CB-B68E-254E46348037}" destId="{AED2198E-93D5-4001-81B4-73124B309672}" srcOrd="15" destOrd="0" presId="urn:microsoft.com/office/officeart/2005/8/layout/target3"/>
    <dgm:cxn modelId="{DC506B38-12AB-494B-A635-EC9184D9AECC}" type="presParOf" srcId="{333A1088-737F-45CB-B68E-254E46348037}" destId="{2BE915AB-18AA-4053-B92C-3BFC9ED204BB}" srcOrd="16" destOrd="0" presId="urn:microsoft.com/office/officeart/2005/8/layout/target3"/>
    <dgm:cxn modelId="{9F879BE7-2C3A-416F-86E5-421909602A59}" type="presParOf" srcId="{333A1088-737F-45CB-B68E-254E46348037}" destId="{6BB5E863-4638-4E1D-BFDE-399D028AC4ED}" srcOrd="17" destOrd="0" presId="urn:microsoft.com/office/officeart/2005/8/layout/target3"/>
    <dgm:cxn modelId="{D433B847-FBE4-4E5A-8A87-8286F3F6238C}" type="presParOf" srcId="{333A1088-737F-45CB-B68E-254E46348037}" destId="{5A5FFA88-C948-4069-8E93-59FA12366E83}" srcOrd="18" destOrd="0" presId="urn:microsoft.com/office/officeart/2005/8/layout/target3"/>
    <dgm:cxn modelId="{9281C158-8481-498B-8673-2AB106636C09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Benešov, příspěvková organizace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Leon Hahn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NÁZEV:VY_52_INOVACE_19: Fyzika 6.ročník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0" kern="1200" dirty="0" smtClean="0"/>
            <a:t>TÉMA: jednotky hmotnosti</a:t>
          </a:r>
          <a:endParaRPr lang="cs-CZ" sz="2000" b="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8D092-C1CE-4B61-8259-0B046D248DD0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B542A-0130-43E6-9893-6A592C4B71A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40500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8D092-C1CE-4B61-8259-0B046D248DD0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B542A-0130-43E6-9893-6A592C4B71A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12199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8D092-C1CE-4B61-8259-0B046D248DD0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B542A-0130-43E6-9893-6A592C4B71A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82857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8D092-C1CE-4B61-8259-0B046D248DD0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B542A-0130-43E6-9893-6A592C4B71A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44642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8D092-C1CE-4B61-8259-0B046D248DD0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B542A-0130-43E6-9893-6A592C4B71A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85169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8D092-C1CE-4B61-8259-0B046D248DD0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B542A-0130-43E6-9893-6A592C4B71A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250315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8D092-C1CE-4B61-8259-0B046D248DD0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B542A-0130-43E6-9893-6A592C4B71A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44512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8D092-C1CE-4B61-8259-0B046D248DD0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B542A-0130-43E6-9893-6A592C4B71A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46869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8D092-C1CE-4B61-8259-0B046D248DD0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B542A-0130-43E6-9893-6A592C4B71A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38604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8D092-C1CE-4B61-8259-0B046D248DD0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B542A-0130-43E6-9893-6A592C4B71A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81799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8D092-C1CE-4B61-8259-0B046D248DD0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B542A-0130-43E6-9893-6A592C4B71A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52040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58D092-C1CE-4B61-8259-0B046D248DD0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EB542A-0130-43E6-9893-6A592C4B71A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77948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198190410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4825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slouží při opakování a procvičení jednotek hmotnosti a jejich převody</a:t>
            </a:r>
          </a:p>
          <a:p>
            <a:r>
              <a:rPr lang="cs-CZ" dirty="0" smtClean="0"/>
              <a:t>Obsahuje interaktivní vstupy</a:t>
            </a:r>
          </a:p>
          <a:p>
            <a:r>
              <a:rPr lang="cs-CZ" dirty="0" smtClean="0"/>
              <a:t>Žáci  pracují do cvičných sešitů a poté postupně doplňují údaje na tabuli pomocí vhodného softwaru nebo fixem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33216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Hmotnost- co už víme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112568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Značka hmotnosti …. m</a:t>
            </a:r>
          </a:p>
          <a:p>
            <a:r>
              <a:rPr lang="cs-CZ" dirty="0" smtClean="0"/>
              <a:t>Hlavní jednotka…. kilogram (kg)</a:t>
            </a:r>
          </a:p>
          <a:p>
            <a:pPr marL="0" indent="0">
              <a:buNone/>
            </a:pPr>
            <a:endParaRPr lang="cs-CZ" sz="1200" dirty="0" smtClean="0"/>
          </a:p>
          <a:p>
            <a:r>
              <a:rPr lang="cs-CZ" u="sng" dirty="0" smtClean="0"/>
              <a:t>Další jednotky:</a:t>
            </a:r>
          </a:p>
          <a:p>
            <a:pPr marL="0" indent="0">
              <a:buNone/>
            </a:pPr>
            <a:endParaRPr lang="cs-CZ" sz="1200" u="sng" dirty="0" smtClean="0"/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Gram</a:t>
            </a:r>
            <a:r>
              <a:rPr lang="cs-CZ" dirty="0" smtClean="0"/>
              <a:t>   g   1g = 0,001kg ( 1 kg = 1000g )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92D050"/>
                </a:solidFill>
              </a:rPr>
              <a:t>Dekagram</a:t>
            </a:r>
            <a:r>
              <a:rPr lang="cs-CZ" dirty="0" smtClean="0"/>
              <a:t>   dag   1dag = 10g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Miligram</a:t>
            </a:r>
            <a:r>
              <a:rPr lang="cs-CZ" dirty="0" smtClean="0"/>
              <a:t>   mg   1mg = 0,001g ( 1g = 1000mg )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C00000"/>
                </a:solidFill>
              </a:rPr>
              <a:t>Tuna</a:t>
            </a:r>
            <a:r>
              <a:rPr lang="cs-CZ" dirty="0" smtClean="0"/>
              <a:t>   t   1t = 1000kg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Metrický cent</a:t>
            </a:r>
            <a:r>
              <a:rPr lang="cs-CZ" dirty="0" smtClean="0"/>
              <a:t>   q   1q = 100kg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37503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Doplňte vynechané údaje: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5 kg = 5000……..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0,7 t = ……..kg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…….mg = 9 g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35 dag = …..g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0,992….. = 992 000g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2 q = ……..kg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……g = 0,227 kg</a:t>
            </a:r>
          </a:p>
          <a:p>
            <a:pPr marL="0" indent="0">
              <a:buNone/>
            </a:pPr>
            <a:endParaRPr lang="cs-CZ" dirty="0" smtClean="0"/>
          </a:p>
        </p:txBody>
      </p:sp>
      <p:pic>
        <p:nvPicPr>
          <p:cNvPr id="4" name="Picture 2" descr="C:\Users\08CC\AppData\Local\Microsoft\Windows\Temporary Internet Files\Content.IE5\AM1I8PN9\MM900354391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348880"/>
            <a:ext cx="3558877" cy="2387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6563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5 kg = 5000 </a:t>
            </a:r>
            <a:r>
              <a:rPr lang="cs-CZ" dirty="0" smtClean="0">
                <a:solidFill>
                  <a:srgbClr val="FF0000"/>
                </a:solidFill>
              </a:rPr>
              <a:t>g</a:t>
            </a:r>
            <a:endParaRPr lang="cs-CZ" dirty="0" smtClean="0"/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0,7 t = </a:t>
            </a:r>
            <a:r>
              <a:rPr lang="cs-CZ" dirty="0" smtClean="0">
                <a:solidFill>
                  <a:srgbClr val="FF0000"/>
                </a:solidFill>
              </a:rPr>
              <a:t>700 </a:t>
            </a:r>
            <a:r>
              <a:rPr lang="cs-CZ" dirty="0" smtClean="0"/>
              <a:t>kg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/>
              <a:t>c</a:t>
            </a:r>
            <a:r>
              <a:rPr lang="cs-CZ" dirty="0" smtClean="0"/>
              <a:t>) </a:t>
            </a:r>
            <a:r>
              <a:rPr lang="cs-CZ" dirty="0" smtClean="0">
                <a:solidFill>
                  <a:srgbClr val="FF0000"/>
                </a:solidFill>
              </a:rPr>
              <a:t>9000</a:t>
            </a:r>
            <a:r>
              <a:rPr lang="cs-CZ" dirty="0" smtClean="0"/>
              <a:t>mg = 9 g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35 dag = </a:t>
            </a:r>
            <a:r>
              <a:rPr lang="cs-CZ" dirty="0" smtClean="0">
                <a:solidFill>
                  <a:srgbClr val="FF0000"/>
                </a:solidFill>
              </a:rPr>
              <a:t>350</a:t>
            </a:r>
            <a:r>
              <a:rPr lang="cs-CZ" dirty="0" smtClean="0"/>
              <a:t>g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0,992 </a:t>
            </a:r>
            <a:r>
              <a:rPr lang="cs-CZ" dirty="0" smtClean="0">
                <a:solidFill>
                  <a:srgbClr val="FF0000"/>
                </a:solidFill>
              </a:rPr>
              <a:t>t</a:t>
            </a:r>
            <a:r>
              <a:rPr lang="cs-CZ" dirty="0" smtClean="0"/>
              <a:t> = 992 000g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2 q = </a:t>
            </a:r>
            <a:r>
              <a:rPr lang="cs-CZ" dirty="0" smtClean="0">
                <a:solidFill>
                  <a:srgbClr val="FF0000"/>
                </a:solidFill>
              </a:rPr>
              <a:t>200</a:t>
            </a:r>
            <a:r>
              <a:rPr lang="cs-CZ" dirty="0" smtClean="0"/>
              <a:t> kg</a:t>
            </a:r>
          </a:p>
          <a:p>
            <a:pPr marL="0" indent="0">
              <a:buNone/>
            </a:pPr>
            <a:r>
              <a:rPr lang="cs-CZ" dirty="0"/>
              <a:t>g</a:t>
            </a:r>
            <a:r>
              <a:rPr lang="cs-CZ" dirty="0" smtClean="0"/>
              <a:t>) </a:t>
            </a:r>
            <a:r>
              <a:rPr lang="cs-CZ" dirty="0" smtClean="0">
                <a:solidFill>
                  <a:srgbClr val="FF0000"/>
                </a:solidFill>
              </a:rPr>
              <a:t>227</a:t>
            </a:r>
            <a:r>
              <a:rPr lang="cs-CZ" dirty="0" smtClean="0"/>
              <a:t> g = 0,227 kg</a:t>
            </a:r>
          </a:p>
          <a:p>
            <a:pPr marL="0" indent="0">
              <a:buNone/>
            </a:pPr>
            <a:endParaRPr lang="cs-CZ" dirty="0" smtClean="0"/>
          </a:p>
        </p:txBody>
      </p:sp>
      <p:pic>
        <p:nvPicPr>
          <p:cNvPr id="1026" name="Picture 2" descr="C:\Users\08CC\AppData\Local\Microsoft\Windows\Temporary Internet Files\Content.IE5\AM1I8PN9\MM900354391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348880"/>
            <a:ext cx="3558877" cy="2387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3372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Seřaďte jednotky od největší po nejmenší: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887 g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0, 222 t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21 kg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62,11 g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40 dag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6t 420 kg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222 kg</a:t>
            </a:r>
            <a:endParaRPr lang="cs-CZ" dirty="0"/>
          </a:p>
        </p:txBody>
      </p:sp>
      <p:pic>
        <p:nvPicPr>
          <p:cNvPr id="3074" name="Picture 2" descr="C:\Users\08CC\AppData\Local\Microsoft\Windows\Temporary Internet Files\Content.IE5\AM1I8PN9\MP90043079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2132856"/>
            <a:ext cx="4716016" cy="3518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1768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Řešení 2. úkolu: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11256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sz="4000" dirty="0"/>
              <a:t>f</a:t>
            </a:r>
            <a:endParaRPr lang="cs-CZ" sz="4000" dirty="0" smtClean="0"/>
          </a:p>
          <a:p>
            <a:pPr marL="0" indent="0">
              <a:buNone/>
            </a:pPr>
            <a:r>
              <a:rPr lang="cs-CZ" sz="4000" dirty="0"/>
              <a:t>b</a:t>
            </a:r>
            <a:r>
              <a:rPr lang="cs-CZ" sz="4000" dirty="0" smtClean="0"/>
              <a:t>, g</a:t>
            </a:r>
          </a:p>
          <a:p>
            <a:pPr marL="0" indent="0">
              <a:buNone/>
            </a:pPr>
            <a:r>
              <a:rPr lang="cs-CZ" sz="4000" dirty="0"/>
              <a:t>c</a:t>
            </a:r>
            <a:endParaRPr lang="cs-CZ" sz="4000" dirty="0" smtClean="0"/>
          </a:p>
          <a:p>
            <a:pPr marL="0" indent="0">
              <a:buNone/>
            </a:pPr>
            <a:r>
              <a:rPr lang="cs-CZ" sz="4000" dirty="0"/>
              <a:t>a</a:t>
            </a:r>
            <a:endParaRPr lang="cs-CZ" sz="4000" dirty="0" smtClean="0"/>
          </a:p>
          <a:p>
            <a:pPr marL="0" indent="0">
              <a:buNone/>
            </a:pPr>
            <a:r>
              <a:rPr lang="cs-CZ" sz="4000" dirty="0"/>
              <a:t>e</a:t>
            </a:r>
            <a:endParaRPr lang="cs-CZ" sz="4000" dirty="0" smtClean="0"/>
          </a:p>
          <a:p>
            <a:pPr marL="0" indent="0">
              <a:buNone/>
            </a:pPr>
            <a:r>
              <a:rPr lang="cs-CZ" sz="4000" dirty="0"/>
              <a:t>d</a:t>
            </a:r>
            <a:endParaRPr lang="cs-CZ" sz="4000" dirty="0" smtClean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2050" name="Picture 2" descr="C:\Users\08CC\AppData\Local\Microsoft\Windows\Temporary Internet Files\Content.IE5\S7687CZ2\MM900296992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1457752"/>
            <a:ext cx="3240360" cy="4780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8384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byl vytvořen autorem 27.3. 2012</a:t>
            </a:r>
          </a:p>
          <a:p>
            <a:r>
              <a:rPr lang="cs-CZ" dirty="0" smtClean="0"/>
              <a:t>Obrázky: otevřená galerie Microsoft Office 27.3. 2012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35038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</TotalTime>
  <Words>246</Words>
  <Application>Microsoft Office PowerPoint</Application>
  <PresentationFormat>Předvádění na obrazovce (4:3)</PresentationFormat>
  <Paragraphs>55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Anotace:</vt:lpstr>
      <vt:lpstr>Hmotnost- co už víme</vt:lpstr>
      <vt:lpstr>Doplňte vynechané údaje:</vt:lpstr>
      <vt:lpstr>Řešení:</vt:lpstr>
      <vt:lpstr>Seřaďte jednotky od největší po nejmenší:</vt:lpstr>
      <vt:lpstr>Řešení 2. úkolu:</vt:lpstr>
      <vt:lpstr>Citace: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08CC</dc:creator>
  <cp:lastModifiedBy>08CC</cp:lastModifiedBy>
  <cp:revision>6</cp:revision>
  <dcterms:created xsi:type="dcterms:W3CDTF">2012-03-27T19:11:49Z</dcterms:created>
  <dcterms:modified xsi:type="dcterms:W3CDTF">2012-03-27T21:12:12Z</dcterms:modified>
</cp:coreProperties>
</file>