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7" r:id="rId3"/>
    <p:sldId id="256" r:id="rId4"/>
    <p:sldId id="259" r:id="rId5"/>
    <p:sldId id="262" r:id="rId6"/>
    <p:sldId id="260" r:id="rId7"/>
    <p:sldId id="261" r:id="rId8"/>
    <p:sldId id="25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79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VY_32_INOVACE_08_02_06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06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6.6.2012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8.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Procenta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</a:t>
            </a:r>
            <a:r>
              <a:rPr lang="cs-CZ" b="1" dirty="0">
                <a:solidFill>
                  <a:srgbClr val="000000"/>
                </a:solidFill>
                <a:latin typeface="Book Antiqua" pitchFamily="18" charset="0"/>
              </a:rPr>
              <a:t>úlohy – 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základy finanční matematiky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val="1163227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Procvičení schopnost využití znalostí procent a jejich aplikace v praktických slovních úlohách 	týkajících se každodenních finančních otázek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Výpočet úroků, splátek a dalších finančních výpočtů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Způsob využití:	</a:t>
            </a: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znalosti postupů z kapitoly procenta na řešení slovních úloh z finanční 	matematiky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procento, úrok, úvěr, finanční matematika, slovní úlohy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209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27203"/>
          </a:xfrm>
        </p:spPr>
        <p:txBody>
          <a:bodyPr>
            <a:normAutofit fontScale="90000"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Finanční matematika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Základní pojmy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Bookman Old Style" pitchFamily="18" charset="0"/>
              </a:rPr>
              <a:t>Procento	1% = </a:t>
            </a:r>
            <a:r>
              <a:rPr lang="cs-CZ" dirty="0" err="1" smtClean="0">
                <a:latin typeface="Bookman Old Style" pitchFamily="18" charset="0"/>
              </a:rPr>
              <a:t>1</a:t>
            </a:r>
            <a:r>
              <a:rPr lang="cs-CZ" dirty="0" smtClean="0">
                <a:latin typeface="Bookman Old Style" pitchFamily="18" charset="0"/>
              </a:rPr>
              <a:t>/100 celku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Úrok = 	poplatek za půjčení peněz, 			počítá se z půjčené částky v %		úročí se za určité období 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Úvěr, půjčka = částka, kterou si věřitel půjčí od banky nebo jiné osoby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Hypotéka…půjčka sloužící </a:t>
            </a:r>
            <a:r>
              <a:rPr lang="cs-CZ" smtClean="0">
                <a:latin typeface="Bookman Old Style" pitchFamily="18" charset="0"/>
              </a:rPr>
              <a:t>k pořízení bytu nebo domu</a:t>
            </a:r>
            <a:endParaRPr lang="cs-CZ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aveuse" pitchFamily="2" charset="-18"/>
              </a:rPr>
              <a:t>Další důležité zkratky:</a:t>
            </a:r>
            <a:endParaRPr lang="cs-CZ" b="1" dirty="0"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buNone/>
            </a:pPr>
            <a:endParaRPr lang="cs-CZ" sz="2800" dirty="0" smtClean="0">
              <a:solidFill>
                <a:prstClr val="black"/>
              </a:solidFill>
              <a:latin typeface="Bookman Old Style" pitchFamily="18" charset="0"/>
            </a:endParaRPr>
          </a:p>
          <a:p>
            <a:pPr marL="0" lvl="1" indent="-514350" algn="just">
              <a:buNone/>
            </a:pPr>
            <a:r>
              <a:rPr lang="cs-CZ" sz="2400" dirty="0" smtClean="0">
                <a:latin typeface="Bookman Old Style" pitchFamily="18" charset="0"/>
              </a:rPr>
              <a:t>	V životě se jistě setkáte s nejrůznějšími nabídkami 	„výhodných“ půjček. Je důležité znát alespoň tyto 	pojmy:</a:t>
            </a:r>
          </a:p>
          <a:p>
            <a:pPr marL="914400" lvl="1" indent="-514350">
              <a:buNone/>
            </a:pPr>
            <a:endParaRPr lang="cs-CZ" sz="2400" dirty="0">
              <a:latin typeface="Bookman Old Style" pitchFamily="18" charset="0"/>
            </a:endParaRPr>
          </a:p>
          <a:p>
            <a:pPr marL="914400" lvl="1" indent="-514350">
              <a:buNone/>
            </a:pPr>
            <a:r>
              <a:rPr lang="cs-CZ" sz="2400" b="1" dirty="0" err="1" smtClean="0">
                <a:latin typeface="Bookman Old Style" pitchFamily="18" charset="0"/>
              </a:rPr>
              <a:t>p.a</a:t>
            </a:r>
            <a:r>
              <a:rPr lang="cs-CZ" sz="2400" b="1" dirty="0" smtClean="0">
                <a:latin typeface="Bookman Old Style" pitchFamily="18" charset="0"/>
              </a:rPr>
              <a:t>. 	per </a:t>
            </a:r>
            <a:r>
              <a:rPr lang="cs-CZ" sz="2400" b="1" dirty="0" err="1" smtClean="0">
                <a:latin typeface="Bookman Old Style" pitchFamily="18" charset="0"/>
              </a:rPr>
              <a:t>annum</a:t>
            </a:r>
            <a:r>
              <a:rPr lang="cs-CZ" sz="2400" b="1" dirty="0" smtClean="0">
                <a:latin typeface="Bookman Old Style" pitchFamily="18" charset="0"/>
              </a:rPr>
              <a:t>		</a:t>
            </a:r>
            <a:r>
              <a:rPr lang="cs-CZ" sz="2400" dirty="0" smtClean="0">
                <a:latin typeface="Bookman Old Style" pitchFamily="18" charset="0"/>
              </a:rPr>
              <a:t>úrok za 1 rok</a:t>
            </a:r>
          </a:p>
          <a:p>
            <a:pPr marL="914400" lvl="1" indent="-514350">
              <a:buNone/>
            </a:pPr>
            <a:endParaRPr lang="cs-CZ" sz="2400" b="1" dirty="0">
              <a:latin typeface="Bookman Old Style" pitchFamily="18" charset="0"/>
            </a:endParaRPr>
          </a:p>
          <a:p>
            <a:pPr marL="914400" lvl="1" indent="-514350">
              <a:buNone/>
            </a:pPr>
            <a:r>
              <a:rPr lang="cs-CZ" sz="2400" b="1" dirty="0" err="1" smtClean="0">
                <a:latin typeface="Bookman Old Style" pitchFamily="18" charset="0"/>
              </a:rPr>
              <a:t>p.m</a:t>
            </a:r>
            <a:r>
              <a:rPr lang="cs-CZ" sz="2400" b="1" dirty="0" smtClean="0">
                <a:latin typeface="Bookman Old Style" pitchFamily="18" charset="0"/>
              </a:rPr>
              <a:t>.	per </a:t>
            </a:r>
            <a:r>
              <a:rPr lang="cs-CZ" sz="2400" b="1" dirty="0" err="1" smtClean="0">
                <a:latin typeface="Bookman Old Style" pitchFamily="18" charset="0"/>
              </a:rPr>
              <a:t>mensem</a:t>
            </a:r>
            <a:r>
              <a:rPr lang="cs-CZ" sz="2400" b="1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latin typeface="Bookman Old Style" pitchFamily="18" charset="0"/>
              </a:rPr>
              <a:t>úrok za 1 měsíc</a:t>
            </a:r>
          </a:p>
          <a:p>
            <a:pPr marL="914400" lvl="1" indent="-514350">
              <a:buNone/>
            </a:pPr>
            <a:endParaRPr lang="cs-CZ" sz="2400" b="1" dirty="0">
              <a:latin typeface="Bookman Old Style" pitchFamily="18" charset="0"/>
            </a:endParaRPr>
          </a:p>
          <a:p>
            <a:pPr marL="914400" lvl="1" indent="-514350">
              <a:buNone/>
            </a:pPr>
            <a:r>
              <a:rPr lang="cs-CZ" sz="2400" b="1" dirty="0" err="1" smtClean="0">
                <a:latin typeface="Bookman Old Style" pitchFamily="18" charset="0"/>
              </a:rPr>
              <a:t>r.p.s.n</a:t>
            </a:r>
            <a:r>
              <a:rPr lang="cs-CZ" sz="2400" b="1" dirty="0" smtClean="0">
                <a:latin typeface="Bookman Old Style" pitchFamily="18" charset="0"/>
              </a:rPr>
              <a:t>.	roční procentní sazba nákladů	</a:t>
            </a:r>
            <a:r>
              <a:rPr lang="cs-CZ" sz="2400" dirty="0" smtClean="0">
                <a:latin typeface="Bookman Old Style" pitchFamily="18" charset="0"/>
              </a:rPr>
              <a:t>v % započítaný nejen úrok, ale i veškeré poplatky (zřízení úvěru, vedení účtu, výpisy…)</a:t>
            </a:r>
            <a:endParaRPr lang="cs-CZ" sz="2400" b="1" dirty="0" smtClean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14300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Pan Novák si uložil v bance 10.000 Kč na úrok 4,7 %. Kolik za rok může vybrat, jestliže vedení účtu stojí 50 Kč měsíčně?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000240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1.	Spočítáme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 výši úroku. V těchto příkladech 	je výhodnější užívat vzorce č = z ∙ p.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	č = 10.000</a:t>
            </a:r>
            <a:r>
              <a:rPr lang="cs-CZ" sz="3200" dirty="0">
                <a:latin typeface="Calisto MT" pitchFamily="18" charset="0"/>
              </a:rPr>
              <a:t> </a:t>
            </a:r>
            <a:r>
              <a:rPr lang="cs-CZ" sz="3200" dirty="0" smtClean="0">
                <a:latin typeface="Calisto MT" pitchFamily="18" charset="0"/>
              </a:rPr>
              <a:t>∙ 0,047 = 470 Kč.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2.	Spočítáme poplatky za vedení účtu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	x = 12</a:t>
            </a:r>
            <a:r>
              <a:rPr lang="cs-CZ" sz="3200" dirty="0">
                <a:latin typeface="Calisto MT" pitchFamily="18" charset="0"/>
              </a:rPr>
              <a:t> </a:t>
            </a:r>
            <a:r>
              <a:rPr lang="cs-CZ" sz="3200" dirty="0" smtClean="0">
                <a:latin typeface="Calisto MT" pitchFamily="18" charset="0"/>
              </a:rPr>
              <a:t>∙ 50 = 600 Kč.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3. Vypočítáme „zisk“ pana Nováka: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	x = +470-600=-130Kč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4.Odpověď: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	Pan Novák si za rok může vybrat 9.870 Kč.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lang="cs-CZ" sz="3200" dirty="0">
                <a:latin typeface="Bookman Old Style" pitchFamily="18" charset="0"/>
              </a:rPr>
              <a:t>	</a:t>
            </a:r>
            <a:r>
              <a:rPr lang="cs-CZ" sz="3200" dirty="0" smtClean="0">
                <a:latin typeface="Bookman Old Style" pitchFamily="18" charset="0"/>
              </a:rPr>
              <a:t>	(</a:t>
            </a:r>
            <a:r>
              <a:rPr lang="cs-CZ" sz="3200" dirty="0" err="1" smtClean="0">
                <a:latin typeface="Bookman Old Style" pitchFamily="18" charset="0"/>
              </a:rPr>
              <a:t>Raděj</a:t>
            </a:r>
            <a:r>
              <a:rPr lang="cs-CZ" sz="3200" dirty="0" smtClean="0">
                <a:latin typeface="Bookman Old Style" pitchFamily="18" charset="0"/>
              </a:rPr>
              <a:t> bych chtěl mít banku</a:t>
            </a:r>
            <a:r>
              <a:rPr lang="cs-CZ" sz="3200" dirty="0" smtClean="0">
                <a:latin typeface="Bookman Old Style" pitchFamily="18" charset="0"/>
                <a:sym typeface="Wingdings" pitchFamily="2" charset="2"/>
              </a:rPr>
              <a:t>)</a:t>
            </a:r>
            <a:r>
              <a:rPr lang="cs-CZ" sz="3200" dirty="0" smtClean="0">
                <a:latin typeface="Bookman Old Style" pitchFamily="18" charset="0"/>
              </a:rPr>
              <a:t> 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00013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Vypočítej </a:t>
            </a:r>
            <a:r>
              <a:rPr lang="cs-CZ" sz="3400" b="1" dirty="0" err="1" smtClean="0">
                <a:latin typeface="Bookman Old Style" pitchFamily="18" charset="0"/>
              </a:rPr>
              <a:t>rpsn</a:t>
            </a:r>
            <a:r>
              <a:rPr lang="cs-CZ" sz="2600" dirty="0" smtClean="0">
                <a:latin typeface="Bookman Old Style" pitchFamily="18" charset="0"/>
              </a:rPr>
              <a:t>, když si pan Smetana koupil klavír v hodnotě 12.000 Kč na splátky. Při nákupu zaplatil 1000Kč a pak 12 splátek po 1000. Za každý měsíc musel zaplatit ještě za vedení účtu 29 Kč.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000240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714620"/>
            <a:ext cx="8463884" cy="392909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</a:t>
            </a:r>
            <a:r>
              <a:rPr lang="cs-CZ" sz="2600" dirty="0" smtClean="0">
                <a:latin typeface="Bookman Old Style" pitchFamily="18" charset="0"/>
              </a:rPr>
              <a:t>Co je základ? . . Cena klavíru!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6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tedy 100% je 12.000Kč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2.	Kolik opravdu zaplatil?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Při nákupu					1.000 Kč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Za 12 měsíců (tedy 1 rok)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12 krát splátku 1.000Kč = 12.000 Kč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u="sng" dirty="0" smtClean="0">
                <a:latin typeface="Bookman Old Style" pitchFamily="18" charset="0"/>
              </a:rPr>
              <a:t>		12 krát vedení účtu  12∙29 = 348 Kč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</a:rPr>
              <a:t>	</a:t>
            </a:r>
            <a:r>
              <a:rPr kumimoji="0" lang="cs-CZ" sz="26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</a:rPr>
              <a:t>	Celkem				   	13.348 Kč</a:t>
            </a:r>
          </a:p>
          <a:p>
            <a:pPr marL="514350" lvl="0" indent="-514350">
              <a:spcBef>
                <a:spcPct val="20000"/>
              </a:spcBef>
              <a:buAutoNum type="arabicPeriod" startAt="3"/>
            </a:pPr>
            <a:r>
              <a:rPr lang="cs-CZ" sz="2600" dirty="0" smtClean="0">
                <a:latin typeface="Bookman Old Style" pitchFamily="18" charset="0"/>
              </a:rPr>
              <a:t>Přeplatil tedy hodnotu o 1.348 Kč</a:t>
            </a:r>
          </a:p>
          <a:p>
            <a:pPr marL="514350" lvl="0" indent="-514350">
              <a:spcBef>
                <a:spcPct val="20000"/>
              </a:spcBef>
              <a:buAutoNum type="arabicPeriod" startAt="3"/>
            </a:pPr>
            <a:r>
              <a:rPr kumimoji="0" lang="cs-CZ" sz="26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</a:rPr>
              <a:t>Kolik % je 1.378 z 12.000?</a:t>
            </a:r>
          </a:p>
          <a:p>
            <a:pPr lvl="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x = 1348∙100:12.000 = 11,233%</a:t>
            </a:r>
          </a:p>
          <a:p>
            <a:pPr marL="514350" lvl="0" indent="-514350">
              <a:spcBef>
                <a:spcPct val="20000"/>
              </a:spcBef>
              <a:buAutoNum type="arabicPeriod" startAt="5"/>
            </a:pPr>
            <a:r>
              <a:rPr kumimoji="0" lang="cs-CZ" sz="2600" b="0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</a:rPr>
              <a:t>Odpověď:</a:t>
            </a:r>
          </a:p>
          <a:p>
            <a:pPr lvl="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4600" b="1" dirty="0" smtClean="0">
                <a:latin typeface="Bookman Old Style" pitchFamily="18" charset="0"/>
              </a:rPr>
              <a:t>Hodnota </a:t>
            </a:r>
            <a:r>
              <a:rPr lang="cs-CZ" sz="4600" b="1" dirty="0" err="1" smtClean="0">
                <a:latin typeface="Bookman Old Style" pitchFamily="18" charset="0"/>
              </a:rPr>
              <a:t>rpsn</a:t>
            </a:r>
            <a:r>
              <a:rPr lang="cs-CZ" sz="4600" b="1" dirty="0" smtClean="0">
                <a:latin typeface="Bookman Old Style" pitchFamily="18" charset="0"/>
              </a:rPr>
              <a:t> je 11,23%.</a:t>
            </a:r>
            <a:endParaRPr kumimoji="0" lang="cs-CZ" sz="4600" b="1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endParaRPr kumimoji="0" lang="cs-CZ" sz="2600" b="0" i="0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Příklady k řešení: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Kolik vydělá paní Bohatá, jestliže si uloží na roční termínovaný vklad částku 500.000 Kč. Roční úrok je 6,8 %. Státu musí odevzdat 15% daň ze úroku.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Jak dlouho bude pan Nedočkavý splácet 30.000 </a:t>
            </a:r>
            <a:r>
              <a:rPr lang="cs-CZ" dirty="0" err="1" smtClean="0">
                <a:latin typeface="Bookman Old Style" pitchFamily="18" charset="0"/>
              </a:rPr>
              <a:t>kč</a:t>
            </a:r>
            <a:r>
              <a:rPr lang="cs-CZ" dirty="0" smtClean="0">
                <a:latin typeface="Bookman Old Style" pitchFamily="18" charset="0"/>
              </a:rPr>
              <a:t>, které si půjčil na motocykl? Bude splácet každého 15. v měsíci částku 2.000 Kč. Každého posledního v měsíci se přičte 1,4% úrok ze zůstatku na účtu.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Paní Zoufalá si půjčila od banky na nový kotel 15.000 Kč. Dva roky splácela 800 Kč měsíčně. O kolik částku přeplatila a kolik je celkový úrok.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Kdybych si v roce 2012 uložil na roční úrok 5 % částku 2.000 Kč. Kolik budu mít na účtu v roce 2050</a:t>
            </a:r>
            <a:r>
              <a:rPr lang="cs-CZ" dirty="0" smtClean="0">
                <a:latin typeface="Bookman Old Style" pitchFamily="18" charset="0"/>
              </a:rPr>
              <a:t>? Nepočítejme poplatky za vedení účtu.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>
              <a:latin typeface="Bookman Old Style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Bookman Old Style" pitchFamily="18" charset="0"/>
              </a:rPr>
              <a:t>Pozn. 	K výpočtům můžou žáci používat kalkulátor.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Řešení: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1700" dirty="0" smtClean="0">
                <a:latin typeface="Bookman Old Style" pitchFamily="18" charset="0"/>
              </a:rPr>
              <a:t>Kolik vydělá paní Bohatá, jestliže si uloží na roční termínovaný vklad částku 500.000 Kč. Roční úrok je 6,8 %. Státu musí odevzdat 15% daň ze úroku. </a:t>
            </a:r>
            <a:r>
              <a:rPr lang="cs-CZ" sz="2800" b="1" dirty="0" smtClean="0">
                <a:latin typeface="Bookman Old Style" pitchFamily="18" charset="0"/>
              </a:rPr>
              <a:t>28.900 Kč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700" dirty="0" smtClean="0">
                <a:latin typeface="Bookman Old Style" pitchFamily="18" charset="0"/>
              </a:rPr>
              <a:t>Jak dlouho bude pan Nedočkavý splácet 30.000 </a:t>
            </a:r>
            <a:r>
              <a:rPr lang="cs-CZ" sz="1700" dirty="0" err="1" smtClean="0">
                <a:latin typeface="Bookman Old Style" pitchFamily="18" charset="0"/>
              </a:rPr>
              <a:t>kč</a:t>
            </a:r>
            <a:r>
              <a:rPr lang="cs-CZ" sz="1700" dirty="0" smtClean="0">
                <a:latin typeface="Bookman Old Style" pitchFamily="18" charset="0"/>
              </a:rPr>
              <a:t>, které si půjčil na motocykl? Bude splácet každého 15. v měsíci částku 2.000 Kč. Každého posledního v měsíci se přičte 1,4% úrok ze zůstatku na účtu.	</a:t>
            </a:r>
            <a:r>
              <a:rPr lang="cs-CZ" sz="2800" b="1" dirty="0" smtClean="0">
                <a:latin typeface="Bookman Old Style" pitchFamily="18" charset="0"/>
              </a:rPr>
              <a:t>Zaplatil 17 krát 2000 a doplatek 1474,60	</a:t>
            </a:r>
            <a:r>
              <a:rPr lang="cs-CZ" sz="2800" b="1" dirty="0" smtClean="0">
                <a:latin typeface="Bookman Old Style" pitchFamily="18" charset="0"/>
              </a:rPr>
              <a:t>částku </a:t>
            </a:r>
            <a:r>
              <a:rPr lang="cs-CZ" sz="2800" b="1" dirty="0" smtClean="0">
                <a:latin typeface="Bookman Old Style" pitchFamily="18" charset="0"/>
              </a:rPr>
              <a:t>přeplatil o 5474,60 </a:t>
            </a:r>
            <a:r>
              <a:rPr lang="cs-CZ" sz="2800" b="1" dirty="0" err="1" smtClean="0">
                <a:latin typeface="Bookman Old Style" pitchFamily="18" charset="0"/>
              </a:rPr>
              <a:t>kč</a:t>
            </a:r>
            <a:endParaRPr lang="cs-CZ" sz="2800" b="1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>
                <a:latin typeface="Bookman Old Style" pitchFamily="18" charset="0"/>
              </a:rPr>
              <a:t>Paní Zoufalá si půjčila od banky na nový kotel 15.000 Kč. Dva roky splácela 800 Kč </a:t>
            </a:r>
            <a:r>
              <a:rPr lang="cs-CZ" sz="1800" dirty="0" smtClean="0">
                <a:latin typeface="Bookman Old Style" pitchFamily="18" charset="0"/>
              </a:rPr>
              <a:t>měsíčn00ě</a:t>
            </a:r>
            <a:r>
              <a:rPr lang="cs-CZ" sz="1800" dirty="0" smtClean="0">
                <a:latin typeface="Bookman Old Style" pitchFamily="18" charset="0"/>
              </a:rPr>
              <a:t>. O kolik částku přeplatila a kolik je celkový úrok</a:t>
            </a:r>
            <a:r>
              <a:rPr lang="cs-CZ" sz="1800" dirty="0" smtClean="0">
                <a:latin typeface="Bookman Old Style" pitchFamily="18" charset="0"/>
              </a:rPr>
              <a:t>.</a:t>
            </a:r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b="1" dirty="0" smtClean="0">
                <a:latin typeface="Bookman Old Style" pitchFamily="18" charset="0"/>
              </a:rPr>
              <a:t>Zaplatila 24-krát 800 Kč = 19.200 . . . . O 4.200 Kč = 28 %</a:t>
            </a:r>
            <a:r>
              <a:rPr lang="cs-CZ" sz="1800" dirty="0" smtClean="0">
                <a:latin typeface="Bookman Old Style" pitchFamily="18" charset="0"/>
              </a:rPr>
              <a:t>		</a:t>
            </a:r>
            <a:endParaRPr lang="cs-CZ" sz="1800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1500" dirty="0" smtClean="0">
                <a:latin typeface="Bookman Old Style" pitchFamily="18" charset="0"/>
              </a:rPr>
              <a:t>Kdybych si v roce 2012 uložil na roční úrok 5 % částku 2.000 Kč. Kolik budu mít na účtu v roce 2050</a:t>
            </a:r>
            <a:r>
              <a:rPr lang="cs-CZ" sz="1500" dirty="0" smtClean="0">
                <a:latin typeface="Bookman Old Style" pitchFamily="18" charset="0"/>
              </a:rPr>
              <a:t>?	</a:t>
            </a:r>
            <a:r>
              <a:rPr lang="cs-CZ" sz="2400" b="1" dirty="0" smtClean="0">
                <a:latin typeface="Bookman Old Style" pitchFamily="18" charset="0"/>
              </a:rPr>
              <a:t>x = 2 000 ∙ 1,05 </a:t>
            </a:r>
            <a:r>
              <a:rPr lang="cs-CZ" sz="2400" b="1" baseline="30000" dirty="0" smtClean="0">
                <a:latin typeface="Bookman Old Style" pitchFamily="18" charset="0"/>
              </a:rPr>
              <a:t>28 </a:t>
            </a:r>
            <a:r>
              <a:rPr lang="cs-CZ" sz="2400" b="1" dirty="0" smtClean="0">
                <a:latin typeface="Bookman Old Style" pitchFamily="18" charset="0"/>
              </a:rPr>
              <a:t>= 2 000 ∙ 3,92 = 7 848 Kč</a:t>
            </a:r>
            <a:endParaRPr lang="cs-CZ" sz="1500" dirty="0" smtClean="0">
              <a:latin typeface="Bookman Old Style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>
              <a:latin typeface="Bookman Old Style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Bookman Old Style" pitchFamily="18" charset="0"/>
              </a:rPr>
              <a:t>Pozn. 	K výpočtům můžou žáci používat kalkulátor.</a:t>
            </a:r>
          </a:p>
        </p:txBody>
      </p:sp>
    </p:spTree>
    <p:extLst>
      <p:ext uri="{BB962C8B-B14F-4D97-AF65-F5344CB8AC3E}">
        <p14:creationId xmlns:p14="http://schemas.microsoft.com/office/powerpoint/2010/main" val="37982912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645</TotalTime>
  <Words>266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Prezentace aplikace PowerPoint</vt:lpstr>
      <vt:lpstr>Finanční matematika</vt:lpstr>
      <vt:lpstr>Základní pojmy</vt:lpstr>
      <vt:lpstr>Další důležité zkratky:</vt:lpstr>
      <vt:lpstr>Vzorový příklad č.1</vt:lpstr>
      <vt:lpstr>Vzorový příklad č.2</vt:lpstr>
      <vt:lpstr>Příklady k řešení: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klimes</cp:lastModifiedBy>
  <cp:revision>30</cp:revision>
  <dcterms:created xsi:type="dcterms:W3CDTF">2012-06-11T15:25:58Z</dcterms:created>
  <dcterms:modified xsi:type="dcterms:W3CDTF">2012-06-22T11:38:41Z</dcterms:modified>
</cp:coreProperties>
</file>