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63" r:id="rId2"/>
    <p:sldId id="264" r:id="rId3"/>
    <p:sldId id="256" r:id="rId4"/>
    <p:sldId id="259" r:id="rId5"/>
    <p:sldId id="265" r:id="rId6"/>
    <p:sldId id="266" r:id="rId7"/>
    <p:sldId id="257" r:id="rId8"/>
    <p:sldId id="267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91" autoAdjust="0"/>
    <p:restoredTop sz="94706" autoAdjust="0"/>
  </p:normalViewPr>
  <p:slideViewPr>
    <p:cSldViewPr>
      <p:cViewPr>
        <p:scale>
          <a:sx n="118" d="100"/>
          <a:sy n="118" d="100"/>
        </p:scale>
        <p:origin x="-1422" y="-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5E6B4-0BF7-45C8-A87F-4CB7BE37744C}" type="datetimeFigureOut">
              <a:rPr lang="cs-CZ" smtClean="0"/>
              <a:pPr/>
              <a:t>22.6.2012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BBDFE-046D-4BCF-AE7B-DECB10B20E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5E6B4-0BF7-45C8-A87F-4CB7BE37744C}" type="datetimeFigureOut">
              <a:rPr lang="cs-CZ" smtClean="0"/>
              <a:pPr/>
              <a:t>22.6.2012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BBDFE-046D-4BCF-AE7B-DECB10B20E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5E6B4-0BF7-45C8-A87F-4CB7BE37744C}" type="datetimeFigureOut">
              <a:rPr lang="cs-CZ" smtClean="0"/>
              <a:pPr/>
              <a:t>22.6.2012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BBDFE-046D-4BCF-AE7B-DECB10B20E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5E6B4-0BF7-45C8-A87F-4CB7BE37744C}" type="datetimeFigureOut">
              <a:rPr lang="cs-CZ" smtClean="0"/>
              <a:pPr/>
              <a:t>22.6.2012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BBDFE-046D-4BCF-AE7B-DECB10B20E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5E6B4-0BF7-45C8-A87F-4CB7BE37744C}" type="datetimeFigureOut">
              <a:rPr lang="cs-CZ" smtClean="0"/>
              <a:pPr/>
              <a:t>22.6.2012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BBDFE-046D-4BCF-AE7B-DECB10B20E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5E6B4-0BF7-45C8-A87F-4CB7BE37744C}" type="datetimeFigureOut">
              <a:rPr lang="cs-CZ" smtClean="0"/>
              <a:pPr/>
              <a:t>22.6.2012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BBDFE-046D-4BCF-AE7B-DECB10B20E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5E6B4-0BF7-45C8-A87F-4CB7BE37744C}" type="datetimeFigureOut">
              <a:rPr lang="cs-CZ" smtClean="0"/>
              <a:pPr/>
              <a:t>22.6.2012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BBDFE-046D-4BCF-AE7B-DECB10B20E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5E6B4-0BF7-45C8-A87F-4CB7BE37744C}" type="datetimeFigureOut">
              <a:rPr lang="cs-CZ" smtClean="0"/>
              <a:pPr/>
              <a:t>22.6.2012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BBDFE-046D-4BCF-AE7B-DECB10B20E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5E6B4-0BF7-45C8-A87F-4CB7BE37744C}" type="datetimeFigureOut">
              <a:rPr lang="cs-CZ" smtClean="0"/>
              <a:pPr/>
              <a:t>22.6.2012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BBDFE-046D-4BCF-AE7B-DECB10B20E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5E6B4-0BF7-45C8-A87F-4CB7BE37744C}" type="datetimeFigureOut">
              <a:rPr lang="cs-CZ" smtClean="0"/>
              <a:pPr/>
              <a:t>22.6.2012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BBDFE-046D-4BCF-AE7B-DECB10B20E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5E6B4-0BF7-45C8-A87F-4CB7BE37744C}" type="datetimeFigureOut">
              <a:rPr lang="cs-CZ" smtClean="0"/>
              <a:pPr/>
              <a:t>22.6.2012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BBDFE-046D-4BCF-AE7B-DECB10B20E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91000">
              <a:srgbClr val="FFF200"/>
            </a:gs>
            <a:gs pos="45000">
              <a:srgbClr val="FF7A00"/>
            </a:gs>
            <a:gs pos="70000">
              <a:srgbClr val="FF0300"/>
            </a:gs>
            <a:gs pos="100000">
              <a:srgbClr val="4D0808"/>
            </a:gs>
          </a:gsLst>
          <a:path path="rect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15E6B4-0BF7-45C8-A87F-4CB7BE37744C}" type="datetimeFigureOut">
              <a:rPr lang="cs-CZ" smtClean="0"/>
              <a:pPr/>
              <a:t>22.6.2012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1FBBDFE-046D-4BCF-AE7B-DECB10B20E9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5"/>
          <p:cNvGrpSpPr/>
          <p:nvPr/>
        </p:nvGrpSpPr>
        <p:grpSpPr>
          <a:xfrm>
            <a:off x="1177428" y="404664"/>
            <a:ext cx="7150556" cy="2433944"/>
            <a:chOff x="1108710" y="260648"/>
            <a:chExt cx="7150556" cy="2433944"/>
          </a:xfrm>
        </p:grpSpPr>
        <p:sp>
          <p:nvSpPr>
            <p:cNvPr id="7" name="TextovéPole 6"/>
            <p:cNvSpPr txBox="1"/>
            <p:nvPr/>
          </p:nvSpPr>
          <p:spPr>
            <a:xfrm>
              <a:off x="1977390" y="2306531"/>
              <a:ext cx="5230336" cy="388061"/>
            </a:xfrm>
            <a:prstGeom prst="rect">
              <a:avLst/>
            </a:prstGeom>
            <a:noFill/>
          </p:spPr>
          <p:txBody>
            <a:bodyPr vert="horz" wrap="square" lIns="79507" tIns="39754" rIns="79507" bIns="39754" rtlCol="0">
              <a:spAutoFit/>
            </a:bodyPr>
            <a:lstStyle/>
            <a:p>
              <a:r>
                <a:rPr lang="cs-CZ" sz="2000" dirty="0">
                  <a:solidFill>
                    <a:schemeClr val="bg1"/>
                  </a:solidFill>
                  <a:latin typeface="Book Antiqua" pitchFamily="18" charset="0"/>
                </a:rPr>
                <a:t>CZ.1.07/1.4.00/21.2634 "Učíme se moderně"</a:t>
              </a:r>
            </a:p>
          </p:txBody>
        </p:sp>
        <p:grpSp>
          <p:nvGrpSpPr>
            <p:cNvPr id="8" name="Skupina 7"/>
            <p:cNvGrpSpPr/>
            <p:nvPr/>
          </p:nvGrpSpPr>
          <p:grpSpPr>
            <a:xfrm>
              <a:off x="1108710" y="260648"/>
              <a:ext cx="7150556" cy="1899164"/>
              <a:chOff x="1097280" y="86346"/>
              <a:chExt cx="7150556" cy="1899164"/>
            </a:xfrm>
          </p:grpSpPr>
          <p:sp>
            <p:nvSpPr>
              <p:cNvPr id="9" name="TextovéPole 8"/>
              <p:cNvSpPr txBox="1"/>
              <p:nvPr/>
            </p:nvSpPr>
            <p:spPr>
              <a:xfrm>
                <a:off x="1431625" y="86346"/>
                <a:ext cx="6280750" cy="541949"/>
              </a:xfrm>
              <a:prstGeom prst="rect">
                <a:avLst/>
              </a:prstGeom>
              <a:noFill/>
            </p:spPr>
            <p:txBody>
              <a:bodyPr vert="horz" wrap="square" lIns="79507" tIns="39754" rIns="79507" bIns="39754" rtlCol="0">
                <a:spAutoFit/>
              </a:bodyPr>
              <a:lstStyle/>
              <a:p>
                <a:r>
                  <a:rPr lang="cs-CZ" sz="2000" dirty="0">
                    <a:solidFill>
                      <a:srgbClr val="FFFFFF"/>
                    </a:solidFill>
                    <a:latin typeface="Book Antiqua" pitchFamily="18" charset="0"/>
                  </a:rPr>
                  <a:t>Digitální učební </a:t>
                </a:r>
                <a:r>
                  <a:rPr lang="cs-CZ" sz="2000" dirty="0" smtClean="0">
                    <a:solidFill>
                      <a:srgbClr val="FFFFFF"/>
                    </a:solidFill>
                    <a:latin typeface="Book Antiqua" pitchFamily="18" charset="0"/>
                  </a:rPr>
                  <a:t>materiál </a:t>
                </a:r>
                <a:r>
                  <a:rPr lang="cs-CZ" sz="2000" dirty="0">
                    <a:solidFill>
                      <a:srgbClr val="FFFFFF"/>
                    </a:solidFill>
                    <a:latin typeface="Book Antiqua" pitchFamily="18" charset="0"/>
                  </a:rPr>
                  <a:t>zpracovaný v rámci projektu</a:t>
                </a:r>
              </a:p>
              <a:p>
                <a:endParaRPr lang="cs-CZ" sz="1000" dirty="0">
                  <a:solidFill>
                    <a:srgbClr val="FFFFFF"/>
                  </a:solidFill>
                  <a:latin typeface="Arial - 16"/>
                </a:endParaRPr>
              </a:p>
            </p:txBody>
          </p:sp>
          <p:grpSp>
            <p:nvGrpSpPr>
              <p:cNvPr id="10" name="Skupina 9"/>
              <p:cNvGrpSpPr/>
              <p:nvPr/>
            </p:nvGrpSpPr>
            <p:grpSpPr>
              <a:xfrm>
                <a:off x="1097280" y="689366"/>
                <a:ext cx="7150556" cy="1296144"/>
                <a:chOff x="1165860" y="692696"/>
                <a:chExt cx="7150556" cy="1296144"/>
              </a:xfrm>
            </p:grpSpPr>
            <p:sp>
              <p:nvSpPr>
                <p:cNvPr id="11" name="Obdélník 10"/>
                <p:cNvSpPr/>
                <p:nvPr/>
              </p:nvSpPr>
              <p:spPr>
                <a:xfrm>
                  <a:off x="1165860" y="692696"/>
                  <a:ext cx="7150556" cy="1296144"/>
                </a:xfrm>
                <a:prstGeom prst="rect">
                  <a:avLst/>
                </a:prstGeom>
                <a:solidFill>
                  <a:schemeClr val="bg1"/>
                </a:solidFill>
                <a:ln w="76200">
                  <a:solidFill>
                    <a:srgbClr val="C0000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pic>
              <p:nvPicPr>
                <p:cNvPr id="12" name="Obrázek 11"/>
                <p:cNvPicPr>
                  <a:picLocks/>
                </p:cNvPicPr>
                <p:nvPr/>
              </p:nvPicPr>
              <p:blipFill>
                <a:blip r:embed="rId2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1268730" y="840842"/>
                  <a:ext cx="6853657" cy="999852"/>
                </a:xfrm>
                <a:prstGeom prst="rect">
                  <a:avLst/>
                </a:prstGeom>
                <a:solidFill>
                  <a:scrgbClr r="0" g="0" b="0">
                    <a:alpha val="0"/>
                  </a:scrgbClr>
                </a:solidFill>
              </p:spPr>
            </p:pic>
          </p:grpSp>
        </p:grpSp>
      </p:grpSp>
      <p:sp>
        <p:nvSpPr>
          <p:cNvPr id="13" name="Obdélník 12"/>
          <p:cNvSpPr/>
          <p:nvPr/>
        </p:nvSpPr>
        <p:spPr>
          <a:xfrm>
            <a:off x="539552" y="2838608"/>
            <a:ext cx="835292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solidFill>
                  <a:srgbClr val="000000"/>
                </a:solidFill>
                <a:latin typeface="Book Antiqua" pitchFamily="18" charset="0"/>
              </a:rPr>
              <a:t>Šablona</a:t>
            </a:r>
            <a:r>
              <a:rPr lang="cs-CZ" dirty="0" smtClean="0">
                <a:solidFill>
                  <a:srgbClr val="000000"/>
                </a:solidFill>
                <a:latin typeface="Book Antiqua" pitchFamily="18" charset="0"/>
              </a:rPr>
              <a:t>:		III/2 </a:t>
            </a:r>
            <a:r>
              <a:rPr lang="cs-CZ" dirty="0">
                <a:solidFill>
                  <a:srgbClr val="000000"/>
                </a:solidFill>
                <a:latin typeface="Book Antiqua" pitchFamily="18" charset="0"/>
              </a:rPr>
              <a:t>Inovace a zkvalitnění výuky prostřednictvím ICT (DUM</a:t>
            </a:r>
            <a:r>
              <a:rPr lang="cs-CZ" dirty="0" smtClean="0">
                <a:solidFill>
                  <a:srgbClr val="000000"/>
                </a:solidFill>
                <a:latin typeface="Book Antiqua" pitchFamily="18" charset="0"/>
              </a:rPr>
              <a:t>)</a:t>
            </a:r>
          </a:p>
          <a:p>
            <a:r>
              <a:rPr lang="cs-CZ" dirty="0">
                <a:solidFill>
                  <a:srgbClr val="000000"/>
                </a:solidFill>
                <a:latin typeface="Book Antiqua" pitchFamily="18" charset="0"/>
              </a:rPr>
              <a:t>Sada</a:t>
            </a:r>
            <a:r>
              <a:rPr lang="cs-CZ" dirty="0" smtClean="0">
                <a:solidFill>
                  <a:srgbClr val="000000"/>
                </a:solidFill>
                <a:latin typeface="Book Antiqua" pitchFamily="18" charset="0"/>
              </a:rPr>
              <a:t>:		</a:t>
            </a:r>
            <a:r>
              <a:rPr lang="cs-CZ" b="1" dirty="0" smtClean="0">
                <a:latin typeface="Book Antiqua" pitchFamily="18" charset="0"/>
              </a:rPr>
              <a:t>VY_32_INOVACE_08_02_07</a:t>
            </a:r>
            <a:endParaRPr lang="cs-CZ" dirty="0">
              <a:solidFill>
                <a:srgbClr val="000000"/>
              </a:solidFill>
              <a:latin typeface="Book Antiqua" pitchFamily="18" charset="0"/>
            </a:endParaRPr>
          </a:p>
          <a:p>
            <a:r>
              <a:rPr lang="cs-CZ" dirty="0">
                <a:solidFill>
                  <a:srgbClr val="000000"/>
                </a:solidFill>
                <a:latin typeface="Book Antiqua" pitchFamily="18" charset="0"/>
              </a:rPr>
              <a:t>DUM</a:t>
            </a:r>
            <a:r>
              <a:rPr lang="cs-CZ" dirty="0" smtClean="0">
                <a:solidFill>
                  <a:srgbClr val="000000"/>
                </a:solidFill>
                <a:latin typeface="Book Antiqua" pitchFamily="18" charset="0"/>
              </a:rPr>
              <a:t>:		07</a:t>
            </a:r>
            <a:endParaRPr lang="cs-CZ" dirty="0">
              <a:solidFill>
                <a:srgbClr val="000000"/>
              </a:solidFill>
              <a:latin typeface="Book Antiqua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39552" y="3861049"/>
            <a:ext cx="8604448" cy="2450164"/>
          </a:xfrm>
          <a:prstGeom prst="rect">
            <a:avLst/>
          </a:prstGeom>
          <a:noFill/>
        </p:spPr>
        <p:txBody>
          <a:bodyPr vert="horz" wrap="square" lIns="79507" tIns="39754" rIns="79507" bIns="39754" rtlCol="0">
            <a:spAutoFit/>
          </a:bodyPr>
          <a:lstStyle/>
          <a:p>
            <a:r>
              <a:rPr lang="cs-CZ" dirty="0" smtClean="0">
                <a:latin typeface="Book Antiqua" pitchFamily="18" charset="0"/>
              </a:rPr>
              <a:t>Datum </a:t>
            </a:r>
            <a:r>
              <a:rPr lang="cs-CZ" dirty="0">
                <a:latin typeface="Book Antiqua" pitchFamily="18" charset="0"/>
              </a:rPr>
              <a:t>ověření ve výuce:</a:t>
            </a:r>
            <a:r>
              <a:rPr lang="cs-CZ" b="1" dirty="0">
                <a:latin typeface="Book Antiqua" pitchFamily="18" charset="0"/>
              </a:rPr>
              <a:t>	</a:t>
            </a:r>
            <a:r>
              <a:rPr lang="cs-CZ" b="1" dirty="0" smtClean="0">
                <a:latin typeface="Book Antiqua" pitchFamily="18" charset="0"/>
              </a:rPr>
              <a:t>22.2.2012</a:t>
            </a:r>
            <a:endParaRPr lang="cs-CZ" dirty="0">
              <a:latin typeface="Book Antiqua" pitchFamily="18" charset="0"/>
            </a:endParaRPr>
          </a:p>
          <a:p>
            <a:r>
              <a:rPr lang="cs-CZ" dirty="0">
                <a:latin typeface="Book Antiqua" pitchFamily="18" charset="0"/>
              </a:rPr>
              <a:t>Ročník:</a:t>
            </a:r>
            <a:r>
              <a:rPr lang="cs-CZ" b="1" dirty="0">
                <a:latin typeface="Book Antiqua" pitchFamily="18" charset="0"/>
              </a:rPr>
              <a:t>		</a:t>
            </a:r>
            <a:r>
              <a:rPr lang="cs-CZ" b="1" dirty="0" smtClean="0">
                <a:latin typeface="Book Antiqua" pitchFamily="18" charset="0"/>
              </a:rPr>
              <a:t>	9.</a:t>
            </a:r>
            <a:r>
              <a:rPr lang="cs-CZ" b="1" dirty="0">
                <a:latin typeface="Book Antiqua" pitchFamily="18" charset="0"/>
              </a:rPr>
              <a:t>					</a:t>
            </a:r>
            <a:endParaRPr lang="cs-CZ" dirty="0">
              <a:latin typeface="Book Antiqua" pitchFamily="18" charset="0"/>
            </a:endParaRPr>
          </a:p>
          <a:p>
            <a:r>
              <a:rPr lang="cs-CZ" dirty="0">
                <a:latin typeface="Book Antiqua" pitchFamily="18" charset="0"/>
              </a:rPr>
              <a:t>Jméno autora: 		</a:t>
            </a:r>
            <a:r>
              <a:rPr lang="cs-CZ" dirty="0" smtClean="0">
                <a:latin typeface="Book Antiqua" pitchFamily="18" charset="0"/>
              </a:rPr>
              <a:t>Jan </a:t>
            </a:r>
            <a:r>
              <a:rPr lang="cs-CZ" dirty="0">
                <a:latin typeface="Book Antiqua" pitchFamily="18" charset="0"/>
              </a:rPr>
              <a:t>Klimeš</a:t>
            </a:r>
          </a:p>
          <a:p>
            <a:r>
              <a:rPr lang="cs-CZ" dirty="0">
                <a:latin typeface="Book Antiqua" pitchFamily="18" charset="0"/>
              </a:rPr>
              <a:t>Vzdělávací oblast:	</a:t>
            </a:r>
            <a:r>
              <a:rPr lang="cs-CZ" dirty="0" smtClean="0">
                <a:latin typeface="Book Antiqua" pitchFamily="18" charset="0"/>
              </a:rPr>
              <a:t>Matematika </a:t>
            </a:r>
            <a:r>
              <a:rPr lang="cs-CZ" dirty="0">
                <a:latin typeface="Book Antiqua" pitchFamily="18" charset="0"/>
              </a:rPr>
              <a:t>a její aplikace </a:t>
            </a:r>
          </a:p>
          <a:p>
            <a:r>
              <a:rPr lang="cs-CZ" dirty="0">
                <a:latin typeface="Book Antiqua" pitchFamily="18" charset="0"/>
              </a:rPr>
              <a:t>Tematická oblast:		</a:t>
            </a:r>
            <a:r>
              <a:rPr lang="cs-CZ" dirty="0" smtClean="0">
                <a:solidFill>
                  <a:srgbClr val="000000"/>
                </a:solidFill>
                <a:latin typeface="Book Antiqua" pitchFamily="18" charset="0"/>
              </a:rPr>
              <a:t>Řešení slovních úloh</a:t>
            </a:r>
            <a:endParaRPr lang="cs-CZ" dirty="0">
              <a:solidFill>
                <a:srgbClr val="000000"/>
              </a:solidFill>
              <a:latin typeface="Book Antiqua" pitchFamily="18" charset="0"/>
            </a:endParaRPr>
          </a:p>
          <a:p>
            <a:r>
              <a:rPr lang="cs-CZ" dirty="0" smtClean="0">
                <a:latin typeface="Book Antiqua" pitchFamily="18" charset="0"/>
              </a:rPr>
              <a:t>Vzdělávací </a:t>
            </a:r>
            <a:r>
              <a:rPr lang="cs-CZ" dirty="0">
                <a:latin typeface="Book Antiqua" pitchFamily="18" charset="0"/>
              </a:rPr>
              <a:t>obor:		Matematika</a:t>
            </a:r>
            <a:r>
              <a:rPr lang="cs-CZ" b="1" dirty="0">
                <a:latin typeface="Book Antiqua" pitchFamily="18" charset="0"/>
              </a:rPr>
              <a:t>		</a:t>
            </a:r>
            <a:endParaRPr lang="cs-CZ" dirty="0">
              <a:latin typeface="Book Antiqua" pitchFamily="18" charset="0"/>
            </a:endParaRPr>
          </a:p>
          <a:p>
            <a:r>
              <a:rPr lang="cs-CZ" dirty="0">
                <a:latin typeface="Book Antiqua" pitchFamily="18" charset="0"/>
              </a:rPr>
              <a:t>Téma:		</a:t>
            </a:r>
            <a:r>
              <a:rPr lang="cs-CZ" dirty="0" smtClean="0">
                <a:latin typeface="Book Antiqua" pitchFamily="18" charset="0"/>
              </a:rPr>
              <a:t>	</a:t>
            </a:r>
            <a:r>
              <a:rPr lang="cs-CZ" b="1" dirty="0" smtClean="0">
                <a:solidFill>
                  <a:srgbClr val="000000"/>
                </a:solidFill>
                <a:latin typeface="Book Antiqua" pitchFamily="18" charset="0"/>
              </a:rPr>
              <a:t>Slovní úlohy o pohyby - jednoduché</a:t>
            </a:r>
            <a:endParaRPr lang="cs-CZ" b="1" dirty="0">
              <a:solidFill>
                <a:srgbClr val="000000"/>
              </a:solidFill>
              <a:latin typeface="Book Antiqua" pitchFamily="18" charset="0"/>
            </a:endParaRPr>
          </a:p>
          <a:p>
            <a:r>
              <a:rPr lang="cs-CZ" dirty="0">
                <a:latin typeface="Book Antiqua" pitchFamily="18" charset="0"/>
              </a:rPr>
              <a:t>		</a:t>
            </a:r>
            <a:endParaRPr lang="cs-CZ" dirty="0">
              <a:solidFill>
                <a:srgbClr val="000000"/>
              </a:solidFill>
              <a:latin typeface="Book Antiqua" pitchFamily="18" charset="0"/>
            </a:endParaRPr>
          </a:p>
          <a:p>
            <a:r>
              <a:rPr lang="cs-CZ" sz="1000" dirty="0" smtClean="0">
                <a:solidFill>
                  <a:srgbClr val="000000"/>
                </a:solidFill>
                <a:latin typeface="Arial - 16"/>
              </a:rPr>
              <a:t>	</a:t>
            </a:r>
            <a:endParaRPr lang="cs-CZ" sz="1000" dirty="0">
              <a:solidFill>
                <a:srgbClr val="000000"/>
              </a:solidFill>
              <a:latin typeface="Arial - 16"/>
            </a:endParaRPr>
          </a:p>
        </p:txBody>
      </p:sp>
    </p:spTree>
    <p:extLst>
      <p:ext uri="{BB962C8B-B14F-4D97-AF65-F5344CB8AC3E}">
        <p14:creationId xmlns:p14="http://schemas.microsoft.com/office/powerpoint/2010/main" val="377310375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5298" y="1268760"/>
            <a:ext cx="9073008" cy="42473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b="1" dirty="0" smtClean="0">
                <a:latin typeface="Book Antiqua" pitchFamily="18" charset="0"/>
              </a:rPr>
              <a:t>Podrobnější </a:t>
            </a:r>
            <a:r>
              <a:rPr lang="cs-CZ" sz="1400" b="1" dirty="0">
                <a:latin typeface="Book Antiqua" pitchFamily="18" charset="0"/>
              </a:rPr>
              <a:t>popis, co je cílem a obsahem</a:t>
            </a:r>
            <a:r>
              <a:rPr lang="cs-CZ" sz="1400" b="1" dirty="0" smtClean="0">
                <a:latin typeface="Book Antiqua" pitchFamily="18" charset="0"/>
              </a:rPr>
              <a:t>:</a:t>
            </a:r>
          </a:p>
          <a:p>
            <a:r>
              <a:rPr lang="cs-CZ" sz="1400" dirty="0" smtClean="0">
                <a:latin typeface="Book Antiqua" pitchFamily="18" charset="0"/>
              </a:rPr>
              <a:t>	Aplikace základního vzorce pro rovnoměrný přímočarý pohyb v jednoduchých slovních úlohách</a:t>
            </a:r>
          </a:p>
          <a:p>
            <a:endParaRPr lang="cs-CZ" sz="1400" dirty="0">
              <a:latin typeface="Book Antiqua" pitchFamily="18" charset="0"/>
            </a:endParaRPr>
          </a:p>
          <a:p>
            <a:r>
              <a:rPr lang="cs-CZ" sz="1400" b="1" dirty="0" smtClean="0">
                <a:latin typeface="Book Antiqua" pitchFamily="18" charset="0"/>
              </a:rPr>
              <a:t>Konkrétně</a:t>
            </a:r>
            <a:r>
              <a:rPr lang="cs-CZ" sz="1400" b="1" dirty="0">
                <a:latin typeface="Book Antiqua" pitchFamily="18" charset="0"/>
              </a:rPr>
              <a:t>:	</a:t>
            </a:r>
            <a:endParaRPr lang="cs-CZ" sz="1400" dirty="0" smtClean="0">
              <a:latin typeface="Book Antiqua" pitchFamily="18" charset="0"/>
            </a:endParaRPr>
          </a:p>
          <a:p>
            <a:r>
              <a:rPr lang="cs-CZ" sz="1400" b="1" dirty="0">
                <a:latin typeface="Book Antiqua" pitchFamily="18" charset="0"/>
              </a:rPr>
              <a:t>	</a:t>
            </a:r>
            <a:r>
              <a:rPr lang="cs-CZ" sz="1400" dirty="0" smtClean="0">
                <a:latin typeface="Book Antiqua" pitchFamily="18" charset="0"/>
              </a:rPr>
              <a:t>Výpočet dráhy, rychlosti nebo času </a:t>
            </a:r>
          </a:p>
          <a:p>
            <a:r>
              <a:rPr lang="cs-CZ" sz="1400" b="1" dirty="0" smtClean="0">
                <a:latin typeface="Book Antiqua" pitchFamily="18" charset="0"/>
              </a:rPr>
              <a:t>Způsob </a:t>
            </a:r>
            <a:r>
              <a:rPr lang="cs-CZ" sz="1400" b="1" dirty="0">
                <a:latin typeface="Book Antiqua" pitchFamily="18" charset="0"/>
              </a:rPr>
              <a:t>využití:	</a:t>
            </a:r>
            <a:endParaRPr lang="cs-CZ" sz="1400" b="1" dirty="0" smtClean="0">
              <a:latin typeface="Book Antiqua" pitchFamily="18" charset="0"/>
            </a:endParaRPr>
          </a:p>
          <a:p>
            <a:r>
              <a:rPr lang="cs-CZ" sz="1400" b="1" dirty="0">
                <a:latin typeface="Book Antiqua" pitchFamily="18" charset="0"/>
              </a:rPr>
              <a:t>	</a:t>
            </a:r>
            <a:r>
              <a:rPr lang="cs-CZ" sz="1400" dirty="0" smtClean="0">
                <a:latin typeface="Book Antiqua" pitchFamily="18" charset="0"/>
              </a:rPr>
              <a:t>Vyučující předvede základní postupy řešení na typických úlohách.</a:t>
            </a:r>
          </a:p>
          <a:p>
            <a:r>
              <a:rPr lang="cs-CZ" sz="1400" dirty="0">
                <a:latin typeface="Book Antiqua" pitchFamily="18" charset="0"/>
              </a:rPr>
              <a:t>	</a:t>
            </a:r>
            <a:r>
              <a:rPr lang="cs-CZ" sz="1400" dirty="0" smtClean="0">
                <a:latin typeface="Book Antiqua" pitchFamily="18" charset="0"/>
              </a:rPr>
              <a:t>Poté </a:t>
            </a:r>
            <a:r>
              <a:rPr lang="cs-CZ" sz="1400" b="1" dirty="0" smtClean="0">
                <a:latin typeface="Book Antiqua" pitchFamily="18" charset="0"/>
              </a:rPr>
              <a:t>ž</a:t>
            </a:r>
            <a:r>
              <a:rPr lang="cs-CZ" sz="1400" dirty="0" smtClean="0">
                <a:latin typeface="Book Antiqua" pitchFamily="18" charset="0"/>
              </a:rPr>
              <a:t>áci </a:t>
            </a:r>
            <a:r>
              <a:rPr lang="cs-CZ" sz="1400" dirty="0">
                <a:latin typeface="Book Antiqua" pitchFamily="18" charset="0"/>
              </a:rPr>
              <a:t>obdrží zadání </a:t>
            </a:r>
            <a:r>
              <a:rPr lang="cs-CZ" sz="1400" dirty="0" smtClean="0">
                <a:latin typeface="Book Antiqua" pitchFamily="18" charset="0"/>
              </a:rPr>
              <a:t>dalších podobných příkladů a společně nebo samostatně je řeší.</a:t>
            </a:r>
          </a:p>
          <a:p>
            <a:r>
              <a:rPr lang="cs-CZ" sz="1400" dirty="0" smtClean="0">
                <a:latin typeface="Book Antiqua" pitchFamily="18" charset="0"/>
              </a:rPr>
              <a:t>	Správné </a:t>
            </a:r>
            <a:r>
              <a:rPr lang="cs-CZ" sz="1400" dirty="0">
                <a:latin typeface="Book Antiqua" pitchFamily="18" charset="0"/>
              </a:rPr>
              <a:t>řešení lze </a:t>
            </a:r>
            <a:r>
              <a:rPr lang="cs-CZ" sz="1400" dirty="0" smtClean="0">
                <a:latin typeface="Book Antiqua" pitchFamily="18" charset="0"/>
              </a:rPr>
              <a:t>poté vysvětlit </a:t>
            </a:r>
            <a:r>
              <a:rPr lang="cs-CZ" sz="1400" dirty="0">
                <a:latin typeface="Book Antiqua" pitchFamily="18" charset="0"/>
              </a:rPr>
              <a:t>za využití interaktivní </a:t>
            </a:r>
            <a:r>
              <a:rPr lang="cs-CZ" sz="1400" dirty="0" smtClean="0">
                <a:latin typeface="Book Antiqua" pitchFamily="18" charset="0"/>
              </a:rPr>
              <a:t>tabule nebo projektoru.</a:t>
            </a:r>
          </a:p>
          <a:p>
            <a:endParaRPr lang="cs-CZ" sz="1400" dirty="0" smtClean="0">
              <a:latin typeface="Book Antiqua" pitchFamily="18" charset="0"/>
            </a:endParaRPr>
          </a:p>
          <a:p>
            <a:r>
              <a:rPr lang="cs-CZ" sz="1400" b="1" dirty="0" smtClean="0">
                <a:latin typeface="Book Antiqua" pitchFamily="18" charset="0"/>
              </a:rPr>
              <a:t>Čas:</a:t>
            </a:r>
            <a:r>
              <a:rPr lang="cs-CZ" sz="1400" dirty="0" smtClean="0">
                <a:latin typeface="Book Antiqua" pitchFamily="18" charset="0"/>
              </a:rPr>
              <a:t>	Vyučovací hodina (lze upravit dle vyspělosti žáků)</a:t>
            </a:r>
            <a:endParaRPr lang="cs-CZ" sz="1400" dirty="0">
              <a:latin typeface="Book Antiqua" pitchFamily="18" charset="0"/>
            </a:endParaRPr>
          </a:p>
          <a:p>
            <a:endParaRPr lang="cs-CZ" sz="1400" b="1" dirty="0" smtClean="0">
              <a:latin typeface="Book Antiqua" pitchFamily="18" charset="0"/>
            </a:endParaRPr>
          </a:p>
          <a:p>
            <a:r>
              <a:rPr lang="cs-CZ" sz="1400" b="1" dirty="0" smtClean="0">
                <a:latin typeface="Book Antiqua" pitchFamily="18" charset="0"/>
              </a:rPr>
              <a:t>Očekávané </a:t>
            </a:r>
            <a:r>
              <a:rPr lang="cs-CZ" sz="1400" b="1" dirty="0">
                <a:latin typeface="Book Antiqua" pitchFamily="18" charset="0"/>
              </a:rPr>
              <a:t>výstupy:</a:t>
            </a:r>
            <a:endParaRPr lang="cs-CZ" sz="1400" dirty="0">
              <a:latin typeface="Book Antiqua" pitchFamily="18" charset="0"/>
            </a:endParaRPr>
          </a:p>
          <a:p>
            <a:r>
              <a:rPr lang="cs-CZ" sz="1400" dirty="0" smtClean="0">
                <a:latin typeface="Book Antiqua" pitchFamily="18" charset="0"/>
              </a:rPr>
              <a:t>	Žáci jsou schopni aplikovat </a:t>
            </a:r>
            <a:r>
              <a:rPr lang="cs-CZ" sz="1400" dirty="0">
                <a:latin typeface="Book Antiqua" pitchFamily="18" charset="0"/>
              </a:rPr>
              <a:t>znalost pojmu </a:t>
            </a:r>
            <a:r>
              <a:rPr lang="cs-CZ" sz="1400" dirty="0" smtClean="0">
                <a:latin typeface="Book Antiqua" pitchFamily="18" charset="0"/>
              </a:rPr>
              <a:t>měřítko mapy při řešení slovních úloh a v praxi</a:t>
            </a:r>
          </a:p>
          <a:p>
            <a:endParaRPr lang="cs-CZ" sz="1400" dirty="0">
              <a:latin typeface="Book Antiqua" pitchFamily="18" charset="0"/>
            </a:endParaRPr>
          </a:p>
          <a:p>
            <a:r>
              <a:rPr lang="cs-CZ" sz="1400" b="1" dirty="0">
                <a:latin typeface="Book Antiqua" pitchFamily="18" charset="0"/>
              </a:rPr>
              <a:t>Druh výukového zdroje:</a:t>
            </a:r>
            <a:endParaRPr lang="cs-CZ" sz="1400" dirty="0">
              <a:latin typeface="Book Antiqua" pitchFamily="18" charset="0"/>
            </a:endParaRPr>
          </a:p>
          <a:p>
            <a:r>
              <a:rPr lang="cs-CZ" sz="1400" dirty="0" smtClean="0">
                <a:latin typeface="Book Antiqua" pitchFamily="18" charset="0"/>
              </a:rPr>
              <a:t>	Výukový </a:t>
            </a:r>
            <a:r>
              <a:rPr lang="cs-CZ" sz="1400" dirty="0">
                <a:latin typeface="Book Antiqua" pitchFamily="18" charset="0"/>
              </a:rPr>
              <a:t>software a interaktivní tabule</a:t>
            </a:r>
          </a:p>
          <a:p>
            <a:r>
              <a:rPr lang="cs-CZ" sz="1400" b="1" dirty="0">
                <a:latin typeface="Book Antiqua" pitchFamily="18" charset="0"/>
              </a:rPr>
              <a:t>Klíčová slova:</a:t>
            </a:r>
            <a:endParaRPr lang="cs-CZ" sz="1400" dirty="0">
              <a:latin typeface="Book Antiqua" pitchFamily="18" charset="0"/>
            </a:endParaRPr>
          </a:p>
          <a:p>
            <a:r>
              <a:rPr lang="cs-CZ" dirty="0" smtClean="0">
                <a:latin typeface="Book Antiqua" pitchFamily="18" charset="0"/>
              </a:rPr>
              <a:t>	pohyb, rychlost, dráha, čas, slovní úlohy</a:t>
            </a:r>
            <a:endParaRPr lang="cs-CZ" dirty="0">
              <a:latin typeface="Book Antiqua" pitchFamily="18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275856" y="404664"/>
            <a:ext cx="259228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b="1" dirty="0">
                <a:latin typeface="Book Antiqua" pitchFamily="18" charset="0"/>
              </a:rPr>
              <a:t>ANOTACE</a:t>
            </a:r>
            <a:r>
              <a:rPr lang="cs-CZ" b="1" dirty="0"/>
              <a:t>	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48409" y="6021288"/>
            <a:ext cx="886678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>
                <a:latin typeface="Book Antiqua" pitchFamily="18" charset="0"/>
              </a:rPr>
              <a:t>Škola:	</a:t>
            </a:r>
            <a:endParaRPr lang="cs-CZ" dirty="0">
              <a:latin typeface="Book Antiqua" pitchFamily="18" charset="0"/>
            </a:endParaRPr>
          </a:p>
          <a:p>
            <a:r>
              <a:rPr lang="cs-CZ" b="1" dirty="0">
                <a:latin typeface="Book Antiqua" pitchFamily="18" charset="0"/>
              </a:rPr>
              <a:t>Základní škola Brno, Tuháčkova 25, příspěvková organizace </a:t>
            </a:r>
            <a:endParaRPr lang="cs-CZ" dirty="0">
              <a:latin typeface="Book Antiqu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0976038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7200" b="1" dirty="0" smtClean="0">
                <a:latin typeface="Bookman Old Style" pitchFamily="18" charset="0"/>
              </a:rPr>
              <a:t>Pohyb 1</a:t>
            </a:r>
            <a:endParaRPr lang="cs-CZ" sz="7200" b="1" dirty="0">
              <a:latin typeface="Bookman Old Style" pitchFamily="18" charset="0"/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  <a:latin typeface="Bookman Old Style" pitchFamily="18" charset="0"/>
              </a:rPr>
              <a:t>Jednoduché slovní úlohy</a:t>
            </a:r>
          </a:p>
          <a:p>
            <a:r>
              <a:rPr lang="cs-CZ" sz="1600" dirty="0" smtClean="0">
                <a:solidFill>
                  <a:schemeClr val="tx1"/>
                </a:solidFill>
                <a:latin typeface="Bookman Old Style" pitchFamily="18" charset="0"/>
              </a:rPr>
              <a:t>Vzorové řešení + příklady k řešení</a:t>
            </a:r>
            <a:endParaRPr lang="cs-CZ" sz="1600" dirty="0">
              <a:solidFill>
                <a:schemeClr val="tx1"/>
              </a:solidFill>
              <a:latin typeface="Bookman Old Style" pitchFamily="18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Bookman Old Style" pitchFamily="18" charset="0"/>
              </a:rPr>
              <a:t>Základní pojmy</a:t>
            </a:r>
            <a:endParaRPr lang="cs-CZ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>
                <a:latin typeface="Bookman Old Style" pitchFamily="18" charset="0"/>
              </a:rPr>
              <a:t>Rychlost pohybu . . . .  . v</a:t>
            </a:r>
          </a:p>
          <a:p>
            <a:pPr marL="0" indent="0">
              <a:buNone/>
            </a:pPr>
            <a:r>
              <a:rPr lang="cs-CZ" dirty="0">
                <a:latin typeface="Bookman Old Style" pitchFamily="18" charset="0"/>
              </a:rPr>
              <a:t>	</a:t>
            </a:r>
            <a:r>
              <a:rPr lang="cs-CZ" dirty="0" smtClean="0">
                <a:latin typeface="Bookman Old Style" pitchFamily="18" charset="0"/>
              </a:rPr>
              <a:t>jednotky . . . . m/s; km/h</a:t>
            </a:r>
          </a:p>
          <a:p>
            <a:r>
              <a:rPr lang="cs-CZ" dirty="0" smtClean="0">
                <a:latin typeface="Bookman Old Style" pitchFamily="18" charset="0"/>
              </a:rPr>
              <a:t>Čas (doba pohybu) . . . . t</a:t>
            </a:r>
          </a:p>
          <a:p>
            <a:pPr marL="0" indent="0">
              <a:buNone/>
            </a:pPr>
            <a:r>
              <a:rPr lang="cs-CZ" dirty="0">
                <a:latin typeface="Bookman Old Style" pitchFamily="18" charset="0"/>
              </a:rPr>
              <a:t>	</a:t>
            </a:r>
            <a:r>
              <a:rPr lang="cs-CZ" dirty="0" smtClean="0">
                <a:latin typeface="Bookman Old Style" pitchFamily="18" charset="0"/>
              </a:rPr>
              <a:t>jednotky . . . . h; min; s</a:t>
            </a:r>
          </a:p>
          <a:p>
            <a:r>
              <a:rPr lang="cs-CZ" dirty="0" smtClean="0">
                <a:latin typeface="Bookman Old Style" pitchFamily="18" charset="0"/>
              </a:rPr>
              <a:t>Dráha (vzdálenost) . . . . s</a:t>
            </a:r>
          </a:p>
          <a:p>
            <a:pPr marL="0" indent="0">
              <a:buNone/>
            </a:pPr>
            <a:r>
              <a:rPr lang="cs-CZ" dirty="0" smtClean="0">
                <a:latin typeface="Bookman Old Style" pitchFamily="18" charset="0"/>
              </a:rPr>
              <a:t>	jednotky . . . . m; km</a:t>
            </a:r>
          </a:p>
          <a:p>
            <a:pPr marL="0" indent="0">
              <a:buNone/>
            </a:pPr>
            <a:endParaRPr lang="cs-CZ" dirty="0" smtClean="0">
              <a:latin typeface="Bookman Old Style" pitchFamily="18" charset="0"/>
            </a:endParaRPr>
          </a:p>
          <a:p>
            <a:r>
              <a:rPr lang="cs-CZ" dirty="0" smtClean="0">
                <a:latin typeface="Bookman Old Style" pitchFamily="18" charset="0"/>
              </a:rPr>
              <a:t>Základní vztah:</a:t>
            </a:r>
          </a:p>
          <a:p>
            <a:pPr>
              <a:buNone/>
            </a:pPr>
            <a:r>
              <a:rPr lang="cs-CZ" dirty="0" smtClean="0">
                <a:latin typeface="Bookman Old Style" pitchFamily="18" charset="0"/>
              </a:rPr>
              <a:t>	</a:t>
            </a:r>
          </a:p>
          <a:p>
            <a:pPr algn="ctr">
              <a:buNone/>
            </a:pPr>
            <a:r>
              <a:rPr lang="cs-CZ" sz="6400" b="1" dirty="0" smtClean="0">
                <a:latin typeface="Bookman Old Style" pitchFamily="18" charset="0"/>
              </a:rPr>
              <a:t>s = v ∙ t</a:t>
            </a:r>
            <a:endParaRPr lang="cs-CZ" sz="6400" b="1" dirty="0" smtClean="0">
              <a:latin typeface="Baveuse" pitchFamily="2" charset="-18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131840" y="5013176"/>
            <a:ext cx="2880320" cy="864096"/>
          </a:xfrm>
          <a:prstGeom prst="rect">
            <a:avLst/>
          </a:prstGeom>
          <a:noFill/>
          <a:ln w="76200">
            <a:solidFill>
              <a:srgbClr val="C00000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08"/>
          </a:xfrm>
        </p:spPr>
        <p:txBody>
          <a:bodyPr>
            <a:normAutofit/>
          </a:bodyPr>
          <a:lstStyle/>
          <a:p>
            <a:r>
              <a:rPr lang="cs-CZ" b="1" dirty="0" smtClean="0">
                <a:latin typeface="Bookman Old Style" pitchFamily="18" charset="0"/>
              </a:rPr>
              <a:t>Vzorový příklad č.1</a:t>
            </a:r>
            <a:endParaRPr lang="cs-CZ" b="1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1000108"/>
            <a:ext cx="8229600" cy="142876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>
                <a:latin typeface="Calisto MT" pitchFamily="18" charset="0"/>
              </a:rPr>
              <a:t>	</a:t>
            </a:r>
            <a:r>
              <a:rPr lang="cs-CZ" sz="2600" dirty="0" smtClean="0">
                <a:latin typeface="Bookman Old Style" pitchFamily="18" charset="0"/>
              </a:rPr>
              <a:t>Jakou rychlost v km/h vyvine cyklista na </a:t>
            </a:r>
            <a:r>
              <a:rPr lang="cs-CZ" sz="2600" dirty="0" err="1" smtClean="0">
                <a:latin typeface="Bookman Old Style" pitchFamily="18" charset="0"/>
              </a:rPr>
              <a:t>Tour</a:t>
            </a:r>
            <a:r>
              <a:rPr lang="cs-CZ" sz="2600" dirty="0" smtClean="0">
                <a:latin typeface="Bookman Old Style" pitchFamily="18" charset="0"/>
              </a:rPr>
              <a:t> de France, jestliže etapu dlouhou 190 km ujede za 4 h a 25 minut?</a:t>
            </a:r>
          </a:p>
          <a:p>
            <a:pPr>
              <a:buNone/>
            </a:pPr>
            <a:endParaRPr lang="cs-CZ" sz="2600" dirty="0">
              <a:latin typeface="Bookman Old Style" pitchFamily="18" charset="0"/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500034" y="2285992"/>
            <a:ext cx="8229600" cy="79690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ookman Old Style" pitchFamily="18" charset="0"/>
                <a:ea typeface="+mj-ea"/>
                <a:cs typeface="+mj-cs"/>
              </a:rPr>
              <a:t>Řešení</a:t>
            </a: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285720" y="2928934"/>
            <a:ext cx="8858280" cy="3714776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sto MT" pitchFamily="18" charset="0"/>
                <a:ea typeface="+mn-ea"/>
                <a:cs typeface="+mn-cs"/>
              </a:rPr>
              <a:t>	s = v . t	….v = s : t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3200" dirty="0" smtClean="0">
                <a:latin typeface="Calisto MT" pitchFamily="18" charset="0"/>
              </a:rPr>
              <a:t>	s  = 180,2 km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sto MT" pitchFamily="18" charset="0"/>
                <a:ea typeface="+mn-ea"/>
                <a:cs typeface="+mn-cs"/>
              </a:rPr>
              <a:t>	t = 4h a 15 min = 255 min = 255/60 h = 4,25 h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lang="cs-CZ" sz="3200" dirty="0" smtClean="0">
              <a:latin typeface="Calisto MT" pitchFamily="18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sto MT" pitchFamily="18" charset="0"/>
                <a:ea typeface="+mn-ea"/>
                <a:cs typeface="+mn-cs"/>
              </a:rPr>
              <a:t>	 v = 180,2 : 4,25 = 42,4 km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3200" dirty="0">
                <a:latin typeface="Bookman Old Style" pitchFamily="18" charset="0"/>
              </a:rPr>
              <a:t>	</a:t>
            </a:r>
            <a:r>
              <a:rPr lang="cs-CZ" sz="3200" dirty="0" smtClean="0">
                <a:latin typeface="Bookman Old Style" pitchFamily="18" charset="0"/>
              </a:rPr>
              <a:t>Cyklista jede průměrnou rychlostí 42,4 km/h.</a:t>
            </a:r>
            <a:endParaRPr kumimoji="0" lang="cs-CZ" sz="2600" b="0" i="0" u="none" strike="noStrike" kern="1200" cap="none" spc="0" normalizeH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Bookman Old Style" pitchFamily="18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85019765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08"/>
          </a:xfrm>
        </p:spPr>
        <p:txBody>
          <a:bodyPr>
            <a:normAutofit/>
          </a:bodyPr>
          <a:lstStyle/>
          <a:p>
            <a:r>
              <a:rPr lang="cs-CZ" b="1" dirty="0" smtClean="0">
                <a:latin typeface="Bookman Old Style" pitchFamily="18" charset="0"/>
              </a:rPr>
              <a:t>Vzorový příklad č.2</a:t>
            </a:r>
            <a:endParaRPr lang="cs-CZ" b="1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1000108"/>
            <a:ext cx="8229600" cy="142876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>
                <a:latin typeface="Calisto MT" pitchFamily="18" charset="0"/>
              </a:rPr>
              <a:t>	</a:t>
            </a:r>
            <a:r>
              <a:rPr lang="cs-CZ" sz="2000" dirty="0" smtClean="0">
                <a:latin typeface="Bookman Old Style" pitchFamily="18" charset="0"/>
              </a:rPr>
              <a:t>Jak dlouho bude trvat cesta na chalupu Jirkovi na kole, jestliže pojede průměrnou rychlostí 18 km/h? S tatínkem </a:t>
            </a:r>
            <a:r>
              <a:rPr lang="cs-CZ" sz="2000" dirty="0" err="1" smtClean="0">
                <a:latin typeface="Bookman Old Style" pitchFamily="18" charset="0"/>
              </a:rPr>
              <a:t>jeji</a:t>
            </a:r>
            <a:r>
              <a:rPr lang="cs-CZ" sz="2000" dirty="0" smtClean="0">
                <a:latin typeface="Bookman Old Style" pitchFamily="18" charset="0"/>
              </a:rPr>
              <a:t> v autě průměrnou rychlostí 60 km/h 45 minut.</a:t>
            </a:r>
            <a:endParaRPr lang="cs-CZ" sz="2600" dirty="0" smtClean="0">
              <a:latin typeface="Bookman Old Style" pitchFamily="18" charset="0"/>
            </a:endParaRPr>
          </a:p>
          <a:p>
            <a:pPr>
              <a:buNone/>
            </a:pPr>
            <a:endParaRPr lang="cs-CZ" sz="2600" dirty="0">
              <a:latin typeface="Bookman Old Style" pitchFamily="18" charset="0"/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500034" y="2285992"/>
            <a:ext cx="8229600" cy="79690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ookman Old Style" pitchFamily="18" charset="0"/>
                <a:ea typeface="+mj-ea"/>
                <a:cs typeface="+mj-cs"/>
              </a:rPr>
              <a:t>Řešení</a:t>
            </a: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428596" y="2928934"/>
            <a:ext cx="8229600" cy="371477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sto MT" pitchFamily="18" charset="0"/>
                <a:ea typeface="+mn-ea"/>
                <a:cs typeface="+mn-cs"/>
              </a:rPr>
              <a:t>	</a:t>
            </a:r>
            <a:endParaRPr kumimoji="0" lang="cs-CZ" sz="2600" b="0" i="0" u="none" strike="noStrike" kern="1200" cap="none" spc="0" normalizeH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Bookman Old Style" pitchFamily="18" charset="0"/>
              <a:ea typeface="+mn-ea"/>
              <a:cs typeface="+mn-cs"/>
            </a:endParaRPr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428596" y="3094431"/>
            <a:ext cx="8229600" cy="36469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Arial" pitchFamily="34" charset="0"/>
              <a:buNone/>
            </a:pPr>
            <a:r>
              <a:rPr lang="cs-CZ" dirty="0" smtClean="0">
                <a:latin typeface="Calisto MT" pitchFamily="18" charset="0"/>
              </a:rPr>
              <a:t>	</a:t>
            </a:r>
            <a:r>
              <a:rPr lang="cs-CZ" sz="2000" dirty="0" smtClean="0">
                <a:latin typeface="Bookman Old Style" pitchFamily="18" charset="0"/>
              </a:rPr>
              <a:t>Cesta autem:	v = 60 km/h</a:t>
            </a:r>
          </a:p>
          <a:p>
            <a:pPr>
              <a:buFont typeface="Arial" pitchFamily="34" charset="0"/>
              <a:buNone/>
            </a:pPr>
            <a:r>
              <a:rPr lang="cs-CZ" sz="2000" dirty="0">
                <a:latin typeface="Bookman Old Style" pitchFamily="18" charset="0"/>
              </a:rPr>
              <a:t>	</a:t>
            </a:r>
            <a:r>
              <a:rPr lang="cs-CZ" sz="2000" dirty="0" smtClean="0">
                <a:latin typeface="Bookman Old Style" pitchFamily="18" charset="0"/>
              </a:rPr>
              <a:t>			t = 45 min = 45 : 60 h = 0,75 h</a:t>
            </a:r>
          </a:p>
          <a:p>
            <a:pPr>
              <a:buFont typeface="Arial" pitchFamily="34" charset="0"/>
              <a:buNone/>
            </a:pPr>
            <a:r>
              <a:rPr lang="cs-CZ" sz="2000" dirty="0">
                <a:latin typeface="Bookman Old Style" pitchFamily="18" charset="0"/>
              </a:rPr>
              <a:t>	</a:t>
            </a:r>
            <a:r>
              <a:rPr lang="cs-CZ" sz="2000" dirty="0" smtClean="0">
                <a:latin typeface="Bookman Old Style" pitchFamily="18" charset="0"/>
              </a:rPr>
              <a:t>			s = v ∙ t</a:t>
            </a:r>
          </a:p>
          <a:p>
            <a:pPr>
              <a:buFont typeface="Arial" pitchFamily="34" charset="0"/>
              <a:buNone/>
            </a:pPr>
            <a:r>
              <a:rPr lang="cs-CZ" sz="2000" dirty="0">
                <a:latin typeface="Bookman Old Style" pitchFamily="18" charset="0"/>
              </a:rPr>
              <a:t>	</a:t>
            </a:r>
            <a:r>
              <a:rPr lang="cs-CZ" sz="2000" dirty="0" smtClean="0">
                <a:latin typeface="Bookman Old Style" pitchFamily="18" charset="0"/>
              </a:rPr>
              <a:t>			</a:t>
            </a:r>
            <a:r>
              <a:rPr lang="cs-CZ" sz="2000" b="1" dirty="0" smtClean="0">
                <a:latin typeface="Bookman Old Style" pitchFamily="18" charset="0"/>
              </a:rPr>
              <a:t>s = 0,75 ∙ 60 = 45 km</a:t>
            </a:r>
            <a:endParaRPr lang="cs-CZ" sz="2600" b="1" dirty="0" smtClean="0">
              <a:latin typeface="Bookman Old Style" pitchFamily="18" charset="0"/>
            </a:endParaRPr>
          </a:p>
          <a:p>
            <a:pPr>
              <a:buFont typeface="Arial" pitchFamily="34" charset="0"/>
              <a:buNone/>
            </a:pPr>
            <a:r>
              <a:rPr lang="cs-CZ" sz="2600" dirty="0" smtClean="0">
                <a:latin typeface="Bookman Old Style" pitchFamily="18" charset="0"/>
              </a:rPr>
              <a:t>	</a:t>
            </a:r>
            <a:r>
              <a:rPr lang="cs-CZ" sz="2000" dirty="0" smtClean="0">
                <a:latin typeface="Bookman Old Style" pitchFamily="18" charset="0"/>
              </a:rPr>
              <a:t>Cesta na kole:	s = 45 km</a:t>
            </a:r>
          </a:p>
          <a:p>
            <a:pPr>
              <a:buFont typeface="Arial" pitchFamily="34" charset="0"/>
              <a:buNone/>
            </a:pPr>
            <a:r>
              <a:rPr lang="cs-CZ" sz="2000" dirty="0">
                <a:latin typeface="Bookman Old Style" pitchFamily="18" charset="0"/>
              </a:rPr>
              <a:t>	</a:t>
            </a:r>
            <a:r>
              <a:rPr lang="cs-CZ" sz="2000" dirty="0" smtClean="0">
                <a:latin typeface="Bookman Old Style" pitchFamily="18" charset="0"/>
              </a:rPr>
              <a:t>			v = 15 km/h</a:t>
            </a:r>
          </a:p>
          <a:p>
            <a:pPr>
              <a:buFont typeface="Arial" pitchFamily="34" charset="0"/>
              <a:buNone/>
            </a:pPr>
            <a:r>
              <a:rPr lang="cs-CZ" sz="2000" dirty="0">
                <a:latin typeface="Bookman Old Style" pitchFamily="18" charset="0"/>
              </a:rPr>
              <a:t>	</a:t>
            </a:r>
            <a:r>
              <a:rPr lang="cs-CZ" sz="2000" dirty="0" smtClean="0">
                <a:latin typeface="Bookman Old Style" pitchFamily="18" charset="0"/>
              </a:rPr>
              <a:t>			t = s : v</a:t>
            </a:r>
          </a:p>
          <a:p>
            <a:pPr>
              <a:buFont typeface="Arial" pitchFamily="34" charset="0"/>
              <a:buNone/>
            </a:pPr>
            <a:r>
              <a:rPr lang="cs-CZ" sz="2000" dirty="0">
                <a:latin typeface="Bookman Old Style" pitchFamily="18" charset="0"/>
              </a:rPr>
              <a:t>	</a:t>
            </a:r>
            <a:r>
              <a:rPr lang="cs-CZ" sz="2000" dirty="0" smtClean="0">
                <a:latin typeface="Bookman Old Style" pitchFamily="18" charset="0"/>
              </a:rPr>
              <a:t>			</a:t>
            </a:r>
            <a:r>
              <a:rPr lang="cs-CZ" sz="2000" b="1" dirty="0" smtClean="0">
                <a:latin typeface="Bookman Old Style" pitchFamily="18" charset="0"/>
              </a:rPr>
              <a:t>t = 45 : 15 = 3 h</a:t>
            </a:r>
          </a:p>
          <a:p>
            <a:pPr>
              <a:buFont typeface="Arial" pitchFamily="34" charset="0"/>
              <a:buNone/>
            </a:pPr>
            <a:r>
              <a:rPr lang="cs-CZ" sz="2000" b="1" dirty="0" smtClean="0">
                <a:latin typeface="Bookman Old Style" pitchFamily="18" charset="0"/>
              </a:rPr>
              <a:t>Odpověď:	</a:t>
            </a:r>
            <a:r>
              <a:rPr lang="cs-CZ" sz="2000" dirty="0" smtClean="0">
                <a:latin typeface="Bookman Old Style" pitchFamily="18" charset="0"/>
              </a:rPr>
              <a:t>Jirkovi bude cesta na chalupu trvat 3 hodiny.</a:t>
            </a:r>
            <a:endParaRPr lang="cs-CZ" sz="2000" b="1" dirty="0"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774325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Bookman Old Style" pitchFamily="18" charset="0"/>
              </a:rPr>
              <a:t>Příklady k řešení</a:t>
            </a:r>
            <a:endParaRPr lang="cs-CZ" b="1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Bookman Old Style" pitchFamily="18" charset="0"/>
              </a:rPr>
              <a:t>Jakou rychlostí v km/h běží sprinteři, kteří uběhnou 100 m za 10 sekund?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Bookman Old Style" pitchFamily="18" charset="0"/>
              </a:rPr>
              <a:t>Jakou rychlostí jel motocyklista, který 200 km z Prahy do Brna urazil za hodinu a 20 minut?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Bookman Old Style" pitchFamily="18" charset="0"/>
              </a:rPr>
              <a:t>Které auto se pohybovalo rychleji? Mercedes ujel za 2 a půl hodiny 300 km a trabant ujel za 40 minut 90km.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Bookman Old Style" pitchFamily="18" charset="0"/>
              </a:rPr>
              <a:t>Jak daleko dojel cyklista? Jel 3 a čtvrt hodiny průměrnou rychlostí 24 km/h.</a:t>
            </a:r>
            <a:endParaRPr lang="cs-CZ" dirty="0">
              <a:latin typeface="Bookman Old Style" pitchFamily="18" charset="0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Bookman Old Style" pitchFamily="18" charset="0"/>
              </a:rPr>
              <a:t>Řešení:</a:t>
            </a:r>
            <a:endParaRPr lang="cs-CZ" b="1" dirty="0">
              <a:latin typeface="Bookman Old Style" pitchFamily="18" charset="0"/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/>
              </a:bodyPr>
              <a:lstStyle/>
              <a:p>
                <a:pPr marL="514350" indent="-514350">
                  <a:buFont typeface="+mj-lt"/>
                  <a:buAutoNum type="arabicPeriod"/>
                </a:pPr>
                <a:r>
                  <a:rPr lang="cs-CZ" sz="1900" b="1" dirty="0" smtClean="0">
                    <a:latin typeface="Bookman Old Style" pitchFamily="18" charset="0"/>
                  </a:rPr>
                  <a:t>Za </a:t>
                </a:r>
                <a:r>
                  <a:rPr lang="cs-CZ" sz="1900" b="1" dirty="0" smtClean="0">
                    <a:latin typeface="Bookman Old Style" pitchFamily="18" charset="0"/>
                  </a:rPr>
                  <a:t>10 s 100 m → za 1 min 600 m → za 1 hod 36 000 m →v = 36 </a:t>
                </a:r>
                <a:r>
                  <a:rPr lang="cs-CZ" sz="1900" b="1" dirty="0" smtClean="0">
                    <a:latin typeface="Bookman Old Style" pitchFamily="18" charset="0"/>
                  </a:rPr>
                  <a:t>km/h</a:t>
                </a:r>
              </a:p>
              <a:p>
                <a:pPr marL="514350" indent="-514350">
                  <a:buFont typeface="+mj-lt"/>
                  <a:buAutoNum type="arabicPeriod"/>
                </a:pPr>
                <a:r>
                  <a:rPr lang="cs-CZ" sz="1900" b="1" dirty="0" smtClean="0">
                    <a:latin typeface="Bookman Old Style" pitchFamily="18" charset="0"/>
                  </a:rPr>
                  <a:t>v = s:t = 200 :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1900" b="1" i="1" dirty="0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1900" b="1" i="1" dirty="0" smtClean="0">
                            <a:latin typeface="Cambria Math"/>
                          </a:rPr>
                          <m:t>𝟒</m:t>
                        </m:r>
                      </m:num>
                      <m:den>
                        <m:r>
                          <a:rPr lang="cs-CZ" sz="1900" b="1" i="1" dirty="0" smtClean="0">
                            <a:latin typeface="Cambria Math"/>
                          </a:rPr>
                          <m:t>𝟑</m:t>
                        </m:r>
                      </m:den>
                    </m:f>
                  </m:oMath>
                </a14:m>
                <a:r>
                  <a:rPr lang="cs-CZ" sz="1900" b="1" dirty="0" smtClean="0">
                    <a:latin typeface="Bookman Old Style" pitchFamily="18" charset="0"/>
                  </a:rPr>
                  <a:t> h = 150 km/h</a:t>
                </a:r>
              </a:p>
              <a:p>
                <a:pPr marL="514350" indent="-514350">
                  <a:buFont typeface="+mj-lt"/>
                  <a:buAutoNum type="arabicPeriod"/>
                </a:pPr>
                <a:r>
                  <a:rPr lang="cs-CZ" sz="1900" b="1" dirty="0" smtClean="0">
                    <a:latin typeface="Bookman Old Style" pitchFamily="18" charset="0"/>
                  </a:rPr>
                  <a:t>Řešení:</a:t>
                </a:r>
              </a:p>
              <a:p>
                <a:pPr marL="914400" lvl="1" indent="-514350">
                  <a:buFont typeface="+mj-lt"/>
                  <a:buAutoNum type="arabicPeriod"/>
                </a:pPr>
                <a:r>
                  <a:rPr lang="cs-CZ" sz="1500" b="1" dirty="0" smtClean="0">
                    <a:latin typeface="Bookman Old Style" pitchFamily="18" charset="0"/>
                  </a:rPr>
                  <a:t>Mercedes . . . v = 300:2,5 = 120 km/h</a:t>
                </a:r>
              </a:p>
              <a:p>
                <a:pPr marL="914400" lvl="1" indent="-514350">
                  <a:buFont typeface="+mj-lt"/>
                  <a:buAutoNum type="arabicPeriod"/>
                </a:pPr>
                <a:r>
                  <a:rPr lang="cs-CZ" sz="1500" b="1" dirty="0" smtClean="0">
                    <a:latin typeface="Bookman Old Style" pitchFamily="18" charset="0"/>
                  </a:rPr>
                  <a:t>Trabant . . . . v = 90 :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1500" b="1" i="1" dirty="0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1500" b="1" i="1" dirty="0" smtClean="0">
                            <a:latin typeface="Cambria Math"/>
                          </a:rPr>
                          <m:t>𝟐</m:t>
                        </m:r>
                      </m:num>
                      <m:den>
                        <m:r>
                          <a:rPr lang="cs-CZ" sz="1500" b="1" i="1" dirty="0" smtClean="0">
                            <a:latin typeface="Cambria Math"/>
                          </a:rPr>
                          <m:t>𝟑</m:t>
                        </m:r>
                      </m:den>
                    </m:f>
                  </m:oMath>
                </a14:m>
                <a:r>
                  <a:rPr lang="cs-CZ" sz="1500" b="1" dirty="0" smtClean="0">
                    <a:latin typeface="Bookman Old Style" pitchFamily="18" charset="0"/>
                  </a:rPr>
                  <a:t> = 135 km/h</a:t>
                </a:r>
              </a:p>
              <a:p>
                <a:pPr marL="400050" lvl="1" indent="0">
                  <a:buNone/>
                </a:pPr>
                <a:r>
                  <a:rPr lang="cs-CZ" sz="1500" b="1" dirty="0" smtClean="0">
                    <a:latin typeface="Bookman Old Style" pitchFamily="18" charset="0"/>
                  </a:rPr>
                  <a:t>				</a:t>
                </a:r>
                <a:endParaRPr lang="cs-CZ" sz="1500" b="1" dirty="0" smtClean="0">
                  <a:latin typeface="Bookman Old Style" pitchFamily="18" charset="0"/>
                </a:endParaRPr>
              </a:p>
              <a:p>
                <a:pPr marL="514350" indent="-514350">
                  <a:buFont typeface="+mj-lt"/>
                  <a:buAutoNum type="arabicPeriod"/>
                </a:pPr>
                <a:r>
                  <a:rPr lang="cs-CZ" sz="1800" b="1" dirty="0" smtClean="0">
                    <a:latin typeface="Bookman Old Style" pitchFamily="18" charset="0"/>
                  </a:rPr>
                  <a:t>s = 24 ∙ 3,25 = 78 km</a:t>
                </a:r>
                <a:endParaRPr lang="cs-CZ" sz="1800" b="1" dirty="0" smtClean="0">
                  <a:latin typeface="Bookman Old Style" pitchFamily="18" charset="0"/>
                </a:endParaRPr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593" t="-80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596263992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265</TotalTime>
  <Words>205</Words>
  <Application>Microsoft Office PowerPoint</Application>
  <PresentationFormat>Předvádění na obrazovce (4:3)</PresentationFormat>
  <Paragraphs>85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Prezentace aplikace PowerPoint</vt:lpstr>
      <vt:lpstr>Prezentace aplikace PowerPoint</vt:lpstr>
      <vt:lpstr>Pohyb 1</vt:lpstr>
      <vt:lpstr>Základní pojmy</vt:lpstr>
      <vt:lpstr>Vzorový příklad č.1</vt:lpstr>
      <vt:lpstr>Vzorový příklad č.2</vt:lpstr>
      <vt:lpstr>Příklady k řešení</vt:lpstr>
      <vt:lpstr>Řešení: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Computer</dc:creator>
  <cp:lastModifiedBy>klimes</cp:lastModifiedBy>
  <cp:revision>22</cp:revision>
  <dcterms:created xsi:type="dcterms:W3CDTF">2012-06-11T15:25:58Z</dcterms:created>
  <dcterms:modified xsi:type="dcterms:W3CDTF">2012-06-22T11:51:44Z</dcterms:modified>
</cp:coreProperties>
</file>