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NÁZEV:VY_32_INOVACE_12:Hudební </a:t>
          </a:r>
          <a:r>
            <a:rPr lang="cs-CZ" sz="2000" dirty="0" smtClean="0"/>
            <a:t>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20. století  ve vážné hudbě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9A8A0E-8BDD-4F5A-ADFF-1B736789D7EA}" type="presOf" srcId="{4C35D32F-0EAB-4CD7-82EE-45574DC2A586}" destId="{890E4F0B-2866-4A3F-A3C7-2A14B1797930}" srcOrd="1" destOrd="0" presId="urn:microsoft.com/office/officeart/2005/8/layout/target3"/>
    <dgm:cxn modelId="{88ACEC11-07B4-4082-B94A-C0E0DD450B5D}" type="presOf" srcId="{4C35D32F-0EAB-4CD7-82EE-45574DC2A586}" destId="{8BEBB6EC-1DAA-4CAC-8A25-BC0FCBD5DBD5}" srcOrd="0" destOrd="0" presId="urn:microsoft.com/office/officeart/2005/8/layout/target3"/>
    <dgm:cxn modelId="{0894A267-2BE0-4CFC-BACF-502A9ED04775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7232C3A-36F2-458F-BF1C-31C095B0A40E}" type="presOf" srcId="{D1B46980-6531-4606-95E6-44980827E919}" destId="{6140AFEC-043D-4C43-A2F9-D0F5331DF3A3}" srcOrd="0" destOrd="0" presId="urn:microsoft.com/office/officeart/2005/8/layout/target3"/>
    <dgm:cxn modelId="{810B486F-18B3-41AA-8171-E980E067D6C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749CF39-1C24-4488-9B85-BAAC074FAA21}" type="presOf" srcId="{D1D4F407-5343-4D3F-B5B9-D407B03CAEB4}" destId="{D005CE8C-CC26-4C3E-AC11-E15060ECD759}" srcOrd="0" destOrd="0" presId="urn:microsoft.com/office/officeart/2005/8/layout/target3"/>
    <dgm:cxn modelId="{6A6E09BE-66C0-420A-967B-34804BAF36A4}" type="presOf" srcId="{D8197B8C-B260-4A16-BDF4-0947B075E274}" destId="{25B08C86-7E15-44DC-BE7F-FFB55DD49D12}" srcOrd="0" destOrd="0" presId="urn:microsoft.com/office/officeart/2005/8/layout/target3"/>
    <dgm:cxn modelId="{B3C97BFF-F59E-4236-9D56-F665A4F7C5C6}" type="presOf" srcId="{D1D4F407-5343-4D3F-B5B9-D407B03CAEB4}" destId="{AED2198E-93D5-4001-81B4-73124B309672}" srcOrd="1" destOrd="0" presId="urn:microsoft.com/office/officeart/2005/8/layout/target3"/>
    <dgm:cxn modelId="{C6F220C3-89C3-4D75-AE9C-F6D45AA0C521}" type="presOf" srcId="{B651F6E3-6281-48DB-9319-2AEAFDAE7572}" destId="{619D679B-A015-4ECF-8348-D1034C574F40}" srcOrd="0" destOrd="0" presId="urn:microsoft.com/office/officeart/2005/8/layout/target3"/>
    <dgm:cxn modelId="{C14EF0A0-0E90-455D-BDED-34708964C3CC}" type="presOf" srcId="{D1B46980-6531-4606-95E6-44980827E919}" destId="{2BE915AB-18AA-4053-B92C-3BFC9ED204BB}" srcOrd="1" destOrd="0" presId="urn:microsoft.com/office/officeart/2005/8/layout/target3"/>
    <dgm:cxn modelId="{F5CD92B6-5FAF-4EFD-9B52-9FC57CC3D3F0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9CB4DB-3EFC-4B37-A731-E045C7A3B913}" type="presParOf" srcId="{333A1088-737F-45CB-B68E-254E46348037}" destId="{F5ABB229-8D3B-4694-996A-96F23CF14429}" srcOrd="0" destOrd="0" presId="urn:microsoft.com/office/officeart/2005/8/layout/target3"/>
    <dgm:cxn modelId="{577FD4EF-2D3B-43BC-AFDB-094E491C23D7}" type="presParOf" srcId="{333A1088-737F-45CB-B68E-254E46348037}" destId="{F41139FD-01EE-4571-8B17-4FB00FC51163}" srcOrd="1" destOrd="0" presId="urn:microsoft.com/office/officeart/2005/8/layout/target3"/>
    <dgm:cxn modelId="{8E2F288C-D41D-422D-93B5-F07B73A26C28}" type="presParOf" srcId="{333A1088-737F-45CB-B68E-254E46348037}" destId="{D005CE8C-CC26-4C3E-AC11-E15060ECD759}" srcOrd="2" destOrd="0" presId="urn:microsoft.com/office/officeart/2005/8/layout/target3"/>
    <dgm:cxn modelId="{286B7978-05D4-49B5-9B63-FD16BFDF48F5}" type="presParOf" srcId="{333A1088-737F-45CB-B68E-254E46348037}" destId="{2C702D82-9B77-49B7-9568-BB8EB47C3372}" srcOrd="3" destOrd="0" presId="urn:microsoft.com/office/officeart/2005/8/layout/target3"/>
    <dgm:cxn modelId="{64F41BA7-005B-42AB-90E8-45DDF4EF678C}" type="presParOf" srcId="{333A1088-737F-45CB-B68E-254E46348037}" destId="{A52A0455-90FF-4808-ABD0-F02540D31D5A}" srcOrd="4" destOrd="0" presId="urn:microsoft.com/office/officeart/2005/8/layout/target3"/>
    <dgm:cxn modelId="{00FE03A3-5548-459E-9C74-742CC9563506}" type="presParOf" srcId="{333A1088-737F-45CB-B68E-254E46348037}" destId="{6140AFEC-043D-4C43-A2F9-D0F5331DF3A3}" srcOrd="5" destOrd="0" presId="urn:microsoft.com/office/officeart/2005/8/layout/target3"/>
    <dgm:cxn modelId="{BC6F1E4C-7E45-451C-AD2E-6EB94D66B441}" type="presParOf" srcId="{333A1088-737F-45CB-B68E-254E46348037}" destId="{9358AC05-5D7D-4327-9F80-1AD486AEA664}" srcOrd="6" destOrd="0" presId="urn:microsoft.com/office/officeart/2005/8/layout/target3"/>
    <dgm:cxn modelId="{4E61DE42-65C4-4AEC-B233-2DBCF2997200}" type="presParOf" srcId="{333A1088-737F-45CB-B68E-254E46348037}" destId="{313FC574-E1CD-4FB4-B054-0B805CE0447D}" srcOrd="7" destOrd="0" presId="urn:microsoft.com/office/officeart/2005/8/layout/target3"/>
    <dgm:cxn modelId="{43A90573-B594-4120-AD10-D05790FC4823}" type="presParOf" srcId="{333A1088-737F-45CB-B68E-254E46348037}" destId="{619D679B-A015-4ECF-8348-D1034C574F40}" srcOrd="8" destOrd="0" presId="urn:microsoft.com/office/officeart/2005/8/layout/target3"/>
    <dgm:cxn modelId="{B965413C-2F21-4257-A965-82A776BA1935}" type="presParOf" srcId="{333A1088-737F-45CB-B68E-254E46348037}" destId="{322283A8-4A27-4CDA-BAE3-F381106A9174}" srcOrd="9" destOrd="0" presId="urn:microsoft.com/office/officeart/2005/8/layout/target3"/>
    <dgm:cxn modelId="{57EBD8ED-2591-4757-A634-7F85C4D42DE0}" type="presParOf" srcId="{333A1088-737F-45CB-B68E-254E46348037}" destId="{FFC9F71D-1B4F-4AD9-A4A6-86ADEFC8AF5C}" srcOrd="10" destOrd="0" presId="urn:microsoft.com/office/officeart/2005/8/layout/target3"/>
    <dgm:cxn modelId="{DE33BAE3-185C-4013-ACAA-B872EAE7E782}" type="presParOf" srcId="{333A1088-737F-45CB-B68E-254E46348037}" destId="{25B08C86-7E15-44DC-BE7F-FFB55DD49D12}" srcOrd="11" destOrd="0" presId="urn:microsoft.com/office/officeart/2005/8/layout/target3"/>
    <dgm:cxn modelId="{A6F7B107-2B0C-40A7-B543-66B7842F5028}" type="presParOf" srcId="{333A1088-737F-45CB-B68E-254E46348037}" destId="{76644BE8-9D7C-4C09-B250-3D10AF48CBB7}" srcOrd="12" destOrd="0" presId="urn:microsoft.com/office/officeart/2005/8/layout/target3"/>
    <dgm:cxn modelId="{FAAC598E-FDDC-4097-AA7E-6076301EF7DE}" type="presParOf" srcId="{333A1088-737F-45CB-B68E-254E46348037}" destId="{EE85B701-7295-41C0-BA7A-34D3756A2AE6}" srcOrd="13" destOrd="0" presId="urn:microsoft.com/office/officeart/2005/8/layout/target3"/>
    <dgm:cxn modelId="{65F29785-4977-46FB-98C3-AA62FCB91135}" type="presParOf" srcId="{333A1088-737F-45CB-B68E-254E46348037}" destId="{8BEBB6EC-1DAA-4CAC-8A25-BC0FCBD5DBD5}" srcOrd="14" destOrd="0" presId="urn:microsoft.com/office/officeart/2005/8/layout/target3"/>
    <dgm:cxn modelId="{01FB14FB-BFC5-449E-AF61-429B643967DE}" type="presParOf" srcId="{333A1088-737F-45CB-B68E-254E46348037}" destId="{AED2198E-93D5-4001-81B4-73124B309672}" srcOrd="15" destOrd="0" presId="urn:microsoft.com/office/officeart/2005/8/layout/target3"/>
    <dgm:cxn modelId="{23E82A04-2D6E-4C5B-8D2E-E917E4ECF5B3}" type="presParOf" srcId="{333A1088-737F-45CB-B68E-254E46348037}" destId="{2BE915AB-18AA-4053-B92C-3BFC9ED204BB}" srcOrd="16" destOrd="0" presId="urn:microsoft.com/office/officeart/2005/8/layout/target3"/>
    <dgm:cxn modelId="{19BA789A-4824-4D6C-BFD8-1CDF65F646A2}" type="presParOf" srcId="{333A1088-737F-45CB-B68E-254E46348037}" destId="{6BB5E863-4638-4E1D-BFDE-399D028AC4ED}" srcOrd="17" destOrd="0" presId="urn:microsoft.com/office/officeart/2005/8/layout/target3"/>
    <dgm:cxn modelId="{B2C88E7E-5096-46E0-9C91-44365D379559}" type="presParOf" srcId="{333A1088-737F-45CB-B68E-254E46348037}" destId="{5A5FFA88-C948-4069-8E93-59FA12366E83}" srcOrd="18" destOrd="0" presId="urn:microsoft.com/office/officeart/2005/8/layout/target3"/>
    <dgm:cxn modelId="{CC6D37D3-708D-4B9F-AC90-008C61DBF97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NÁZEV:VY_32_INOVACE_12:Hudební </a:t>
          </a:r>
          <a:r>
            <a:rPr lang="cs-CZ" sz="2000" kern="1200" dirty="0" smtClean="0"/>
            <a:t>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20. století  ve vážné hudbě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74DEE0-0790-45C1-85BD-90550287EC6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53F5F6-C0D5-4C06-9952-04CB1D60A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306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Video 1: Leoš Janáček, </a:t>
            </a:r>
            <a:r>
              <a:rPr lang="cs-CZ" dirty="0" err="1" smtClean="0"/>
              <a:t>Sinfonietta</a:t>
            </a:r>
            <a:r>
              <a:rPr lang="cs-CZ" dirty="0" smtClean="0"/>
              <a:t>- </a:t>
            </a:r>
            <a:r>
              <a:rPr lang="cs-CZ" dirty="0" err="1" smtClean="0"/>
              <a:t>You</a:t>
            </a:r>
            <a:r>
              <a:rPr lang="cs-CZ" dirty="0" smtClean="0"/>
              <a:t> Tube. In: </a:t>
            </a:r>
            <a:r>
              <a:rPr lang="cs-CZ" i="1" dirty="0" smtClean="0"/>
              <a:t>Www.youtube.com</a:t>
            </a:r>
            <a:r>
              <a:rPr lang="cs-CZ" dirty="0" smtClean="0"/>
              <a:t> [online]. 3.9. 2008 [cit. 2012-04-24]. Dostupné z: http://www.youtube.com/watch?v=jVN5STjc4ng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Video 2: Leoš Janáček- Po zarostlém chodníčku. In: </a:t>
            </a:r>
            <a:r>
              <a:rPr lang="cs-CZ" i="1" dirty="0" smtClean="0"/>
              <a:t>Www.youtube.com</a:t>
            </a:r>
            <a:r>
              <a:rPr lang="cs-CZ" dirty="0" smtClean="0"/>
              <a:t> [online]. 5.3. 2010 [cit. 2012-04-24]. Dostupné z: http://www.youtube.com/watch?v=ieIwRyebUc0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53F5F6-C0D5-4C06-9952-04CB1D60A9E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668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Video 3: Bohuslav Martinů- Otvírání studánek. In: </a:t>
            </a:r>
            <a:r>
              <a:rPr lang="cs-CZ" i="1" dirty="0" smtClean="0"/>
              <a:t>Www.youtube.com</a:t>
            </a:r>
            <a:r>
              <a:rPr lang="cs-CZ" dirty="0" smtClean="0"/>
              <a:t> [online]. 18.11. 2010 [cit. 2012-04-24]. Dostupné z: http://www.youtube.com/watch?v=YYaYqztlhyU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53F5F6-C0D5-4C06-9952-04CB1D60A9E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538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584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591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986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848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804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084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356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581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846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98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268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703E8-3D59-4F90-85EF-94EB493D355F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D06FE-7DE8-4326-8B1A-2E3BDD90F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09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://www.youtube.com/v/ieIwRyebUc0?version=3&amp;hl=cs_CZ&amp;rel=0" TargetMode="External"/><Relationship Id="rId1" Type="http://schemas.openxmlformats.org/officeDocument/2006/relationships/video" Target="http://www.youtube.com/v/jVN5STjc4ng?version=3&amp;hl=cs_CZ&amp;rel=0" TargetMode="External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YYaYqztlhyU?version=3&amp;hl=cs_CZ&amp;rel=0" TargetMode="Externa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12825772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134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seznamuje žáky s vývojem české vážné hudby ve 20. století</a:t>
            </a:r>
          </a:p>
          <a:p>
            <a:r>
              <a:rPr lang="cs-CZ" dirty="0" smtClean="0"/>
              <a:t>Obsahuje interaktivní vstupy</a:t>
            </a:r>
          </a:p>
          <a:p>
            <a:r>
              <a:rPr lang="cs-CZ" dirty="0" smtClean="0"/>
              <a:t>Materiál je možné použít jako zápis žáků do sešitů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679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20. století v české vážné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 počátku 20.století byla naše země součástí Rakouska- Uherska</a:t>
            </a:r>
          </a:p>
          <a:p>
            <a:r>
              <a:rPr lang="cs-CZ" dirty="0" smtClean="0"/>
              <a:t>Hudba stále silně ovlivněna dílem Bedřicha Smetany a Antonína Dvořáka</a:t>
            </a:r>
          </a:p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S7687CZ2\MP900385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720" y="3789040"/>
            <a:ext cx="2028827" cy="284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689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Osobnosti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latin typeface="Gill Sans Ultra Bold" pitchFamily="34" charset="-18"/>
              </a:rPr>
              <a:t>Leoš Janáček</a:t>
            </a:r>
          </a:p>
          <a:p>
            <a:pPr marL="0" indent="0" algn="ctr">
              <a:buNone/>
            </a:pPr>
            <a:r>
              <a:rPr lang="cs-CZ" dirty="0" smtClean="0"/>
              <a:t>(1854 – 1928)</a:t>
            </a:r>
          </a:p>
          <a:p>
            <a:pPr>
              <a:buFontTx/>
              <a:buChar char="-"/>
            </a:pPr>
            <a:r>
              <a:rPr lang="cs-CZ" dirty="0" smtClean="0"/>
              <a:t>Používal své osobité hudební formy</a:t>
            </a:r>
          </a:p>
          <a:p>
            <a:pPr marL="0" indent="0">
              <a:buNone/>
            </a:pPr>
            <a:r>
              <a:rPr lang="cs-CZ" b="1" u="sng" dirty="0" smtClean="0"/>
              <a:t>Dílo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Opera „Její pastorkyňa“</a:t>
            </a:r>
          </a:p>
          <a:p>
            <a:pPr marL="0" indent="0">
              <a:buNone/>
            </a:pPr>
            <a:r>
              <a:rPr lang="cs-CZ" dirty="0" smtClean="0"/>
              <a:t>Orchestrální dílo „</a:t>
            </a:r>
            <a:r>
              <a:rPr lang="cs-CZ" dirty="0" err="1" smtClean="0"/>
              <a:t>Symfonietta</a:t>
            </a:r>
            <a:r>
              <a:rPr lang="cs-CZ" dirty="0" smtClean="0"/>
              <a:t>“</a:t>
            </a:r>
          </a:p>
          <a:p>
            <a:pPr marL="0" indent="0">
              <a:buNone/>
            </a:pPr>
            <a:r>
              <a:rPr lang="cs-CZ" dirty="0" smtClean="0"/>
              <a:t>Klavírní skladby „Po zarostlém chodníčku“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5289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Ukázka díla:</a:t>
            </a:r>
            <a:endParaRPr lang="cs-CZ" dirty="0"/>
          </a:p>
        </p:txBody>
      </p:sp>
      <p:pic>
        <p:nvPicPr>
          <p:cNvPr id="4" name="jVN5STjc4ng?version=3&amp;hl=cs_CZ&amp;rel=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23528" y="2636912"/>
            <a:ext cx="4128459" cy="30963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15616" y="198884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Symfonietta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6011996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  <p:pic>
        <p:nvPicPr>
          <p:cNvPr id="7" name="ieIwRyebUc0?version=3&amp;hl=cs_CZ&amp;rel=0"/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4572000" y="2636912"/>
            <a:ext cx="4104117" cy="3078088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6084168" y="6006562"/>
            <a:ext cx="898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Video 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292080" y="1557953"/>
            <a:ext cx="278776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Po zarostlém chodníčku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08852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Osobnosti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u="sng" dirty="0" smtClean="0">
                <a:latin typeface="Gill Sans Ultra Bold" pitchFamily="34" charset="-18"/>
              </a:rPr>
              <a:t>Bohuslav Martinů</a:t>
            </a:r>
          </a:p>
          <a:p>
            <a:pPr marL="0" indent="0" algn="ctr">
              <a:buNone/>
            </a:pPr>
            <a:r>
              <a:rPr lang="cs-CZ" dirty="0" smtClean="0"/>
              <a:t>(1890 – 1958)</a:t>
            </a:r>
          </a:p>
          <a:p>
            <a:pPr>
              <a:buFontTx/>
              <a:buChar char="-"/>
            </a:pPr>
            <a:r>
              <a:rPr lang="cs-CZ" dirty="0" smtClean="0"/>
              <a:t>Působil ve Francii</a:t>
            </a:r>
          </a:p>
          <a:p>
            <a:pPr marL="0" indent="0">
              <a:buNone/>
            </a:pPr>
            <a:r>
              <a:rPr lang="cs-CZ" b="1" u="sng" dirty="0" smtClean="0"/>
              <a:t>Dílo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Orchestrální dílo „La </a:t>
            </a:r>
            <a:r>
              <a:rPr lang="cs-CZ" dirty="0" err="1" smtClean="0"/>
              <a:t>Bagarre</a:t>
            </a:r>
            <a:r>
              <a:rPr lang="cs-CZ" dirty="0" smtClean="0"/>
              <a:t>“ a „</a:t>
            </a:r>
            <a:r>
              <a:rPr lang="cs-CZ" dirty="0" err="1" smtClean="0"/>
              <a:t>Half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“</a:t>
            </a:r>
          </a:p>
          <a:p>
            <a:pPr marL="0" indent="0">
              <a:buNone/>
            </a:pPr>
            <a:r>
              <a:rPr lang="cs-CZ" dirty="0" smtClean="0"/>
              <a:t>Zpívaný balet „Špalíček“</a:t>
            </a:r>
          </a:p>
          <a:p>
            <a:pPr marL="0" indent="0">
              <a:buNone/>
            </a:pPr>
            <a:r>
              <a:rPr lang="cs-CZ" dirty="0" smtClean="0"/>
              <a:t>Kantáta „Otvírání studánek“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12759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Ukázka díla:</a:t>
            </a:r>
            <a:endParaRPr lang="cs-CZ" dirty="0"/>
          </a:p>
        </p:txBody>
      </p:sp>
      <p:pic>
        <p:nvPicPr>
          <p:cNvPr id="4" name="YYaYqztlhyU?version=3&amp;hl=cs_CZ&amp;rel=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303748" y="2657569"/>
            <a:ext cx="4824536" cy="361840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131840" y="198884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Otvírání studánek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6093296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590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Další osobnosti: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709120"/>
          </a:xfrm>
        </p:spPr>
        <p:txBody>
          <a:bodyPr/>
          <a:lstStyle/>
          <a:p>
            <a:r>
              <a:rPr lang="cs-CZ" dirty="0" smtClean="0"/>
              <a:t>Josef Suk</a:t>
            </a:r>
          </a:p>
          <a:p>
            <a:r>
              <a:rPr lang="cs-CZ" dirty="0" smtClean="0"/>
              <a:t>Vítězslav Novák</a:t>
            </a:r>
          </a:p>
          <a:p>
            <a:r>
              <a:rPr lang="cs-CZ" dirty="0" smtClean="0"/>
              <a:t>Alois Hába</a:t>
            </a:r>
          </a:p>
          <a:p>
            <a:pPr marL="0" indent="0">
              <a:buNone/>
            </a:pPr>
            <a:r>
              <a:rPr lang="cs-CZ" b="1" u="sng" dirty="0" smtClean="0"/>
              <a:t>1946</a:t>
            </a:r>
            <a:r>
              <a:rPr lang="cs-CZ" dirty="0" smtClean="0"/>
              <a:t>- 1. ročník hudebního festivalu „Pražské jaro“</a:t>
            </a:r>
          </a:p>
          <a:p>
            <a:pPr>
              <a:buFontTx/>
              <a:buChar char="-"/>
            </a:pPr>
            <a:r>
              <a:rPr lang="cs-CZ" dirty="0" smtClean="0"/>
              <a:t>Akademie múzických umění v Praze</a:t>
            </a:r>
          </a:p>
          <a:p>
            <a:pPr>
              <a:buFontTx/>
              <a:buChar char="-"/>
            </a:pPr>
            <a:r>
              <a:rPr lang="cs-CZ" dirty="0" smtClean="0"/>
              <a:t>Janáčkova akademie múzických umění v Brně</a:t>
            </a:r>
          </a:p>
          <a:p>
            <a:pPr marL="0" indent="0">
              <a:buNone/>
            </a:pPr>
            <a:r>
              <a:rPr lang="cs-CZ" dirty="0" smtClean="0"/>
              <a:t>Dirigent a skladatel </a:t>
            </a:r>
            <a:r>
              <a:rPr lang="cs-CZ" u="sng" dirty="0" smtClean="0"/>
              <a:t>Rafael Kubelík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2934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Text je dílem autora 24.4. 2012</a:t>
            </a:r>
          </a:p>
          <a:p>
            <a:r>
              <a:rPr lang="cs-CZ" dirty="0" smtClean="0"/>
              <a:t>Obrázek: Otevřená galerie Microsoft Office 24.4. 2012</a:t>
            </a:r>
          </a:p>
          <a:p>
            <a:r>
              <a:rPr lang="cs-CZ" u="sng" dirty="0"/>
              <a:t>Video 1</a:t>
            </a:r>
            <a:r>
              <a:rPr lang="cs-CZ" dirty="0"/>
              <a:t>: Leoš Janáček, </a:t>
            </a:r>
            <a:r>
              <a:rPr lang="cs-CZ" dirty="0" err="1"/>
              <a:t>Sinfonietta</a:t>
            </a:r>
            <a:r>
              <a:rPr lang="cs-CZ" dirty="0"/>
              <a:t>- </a:t>
            </a:r>
            <a:r>
              <a:rPr lang="cs-CZ" dirty="0" err="1"/>
              <a:t>You</a:t>
            </a:r>
            <a:r>
              <a:rPr lang="cs-CZ" dirty="0"/>
              <a:t> Tube. In: </a:t>
            </a:r>
            <a:r>
              <a:rPr lang="cs-CZ" i="1" dirty="0"/>
              <a:t>Www.youtube.com</a:t>
            </a:r>
            <a:r>
              <a:rPr lang="cs-CZ" dirty="0"/>
              <a:t> [online]. 3.9. 2008 [cit. 2012-04-24]. Dostupné z: http://www.youtube.com/watch?v=jVN5STjc4ng </a:t>
            </a:r>
            <a:endParaRPr lang="cs-CZ" dirty="0" smtClean="0"/>
          </a:p>
          <a:p>
            <a:r>
              <a:rPr lang="cs-CZ" u="sng" dirty="0"/>
              <a:t>Video 2</a:t>
            </a:r>
            <a:r>
              <a:rPr lang="cs-CZ" dirty="0"/>
              <a:t>: Leoš Janáček- Po zarostlém chodníčku. In: </a:t>
            </a:r>
            <a:r>
              <a:rPr lang="cs-CZ" i="1" dirty="0"/>
              <a:t>Www.youtube.com</a:t>
            </a:r>
            <a:r>
              <a:rPr lang="cs-CZ" dirty="0"/>
              <a:t> [online]. 5.3. 2010 [cit. 2012-04-24]. Dostupné z: http://www.youtube.com/watch?v=ieIwRyebUc0 </a:t>
            </a:r>
          </a:p>
          <a:p>
            <a:pPr>
              <a:spcBef>
                <a:spcPts val="0"/>
              </a:spcBef>
              <a:defRPr/>
            </a:pPr>
            <a:r>
              <a:rPr lang="cs-CZ" u="sng" dirty="0"/>
              <a:t>Video 3</a:t>
            </a:r>
            <a:r>
              <a:rPr lang="cs-CZ" dirty="0"/>
              <a:t>: Bohuslav Martinů- Otvírání studánek. In: </a:t>
            </a:r>
            <a:r>
              <a:rPr lang="cs-CZ" i="1" dirty="0"/>
              <a:t>Www.youtube.com</a:t>
            </a:r>
            <a:r>
              <a:rPr lang="cs-CZ" dirty="0"/>
              <a:t> [online]. 18.11. 2010 [cit. 2012-04-24]. Dostupné z: http://www.youtube.com/watch?v=YYaYqztlhyU 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311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399</Words>
  <Application>Microsoft Office PowerPoint</Application>
  <PresentationFormat>Předvádění na obrazovce (4:3)</PresentationFormat>
  <Paragraphs>57</Paragraphs>
  <Slides>9</Slides>
  <Notes>2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20. století v české vážné hudbě</vt:lpstr>
      <vt:lpstr>Osobnosti 20. století</vt:lpstr>
      <vt:lpstr>Ukázka díla:</vt:lpstr>
      <vt:lpstr>Osobnosti 20. století</vt:lpstr>
      <vt:lpstr>Ukázka díla:</vt:lpstr>
      <vt:lpstr>Další osobnosti: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13</cp:revision>
  <dcterms:created xsi:type="dcterms:W3CDTF">2012-04-24T08:51:38Z</dcterms:created>
  <dcterms:modified xsi:type="dcterms:W3CDTF">2012-04-24T20:26:12Z</dcterms:modified>
</cp:coreProperties>
</file>