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8" r:id="rId3"/>
    <p:sldId id="257" r:id="rId4"/>
    <p:sldId id="270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rgbClr val="FFC0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470CC7-330D-4B4C-93D1-DE718B822400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69582-DB1B-4FED-B077-90F44C696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   Nataša Dostálová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VY_32_INOVACE_0106_větné členy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    Rozvíjející větné členy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6.2.2012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8.2.2012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336704"/>
          </a:xfrm>
        </p:spPr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sz="4000" dirty="0" smtClean="0"/>
              <a:t> ANOTACE</a:t>
            </a:r>
          </a:p>
          <a:p>
            <a:r>
              <a:rPr lang="cs-CZ" dirty="0" smtClean="0"/>
              <a:t>Vzdělávací oblast: Český jazyk – rozvíjející větné členy  </a:t>
            </a:r>
          </a:p>
          <a:p>
            <a:r>
              <a:rPr lang="cs-CZ" dirty="0" smtClean="0"/>
              <a:t>Ročník: 6.-9.</a:t>
            </a:r>
          </a:p>
          <a:p>
            <a:r>
              <a:rPr lang="cs-CZ" dirty="0" smtClean="0"/>
              <a:t>Vzdělávací materiál je určen k výkladu nebo k opakování rozvíjejících větných členů. Je doplněn procvičováním s animacemi. Tím podporuje názornost, motivuje a aktivizuje žáky.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Rozvíjející větné členy</a:t>
            </a:r>
            <a:endParaRPr lang="cs-CZ" sz="6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hlinkClick r:id="rId2" action="ppaction://hlinksldjump"/>
              </a:rPr>
              <a:t>Předmět</a:t>
            </a:r>
            <a:endParaRPr lang="cs-CZ" sz="5400" dirty="0" smtClean="0"/>
          </a:p>
          <a:p>
            <a:r>
              <a:rPr lang="cs-CZ" sz="5400" dirty="0" smtClean="0">
                <a:hlinkClick r:id="rId3" action="ppaction://hlinksldjump"/>
              </a:rPr>
              <a:t>Příslovečné určení</a:t>
            </a:r>
            <a:endParaRPr lang="cs-CZ" sz="5400" dirty="0" smtClean="0"/>
          </a:p>
          <a:p>
            <a:r>
              <a:rPr lang="cs-CZ" sz="5400" dirty="0" smtClean="0">
                <a:hlinkClick r:id="rId4" action="ppaction://hlinksldjump"/>
              </a:rPr>
              <a:t>Přívlastek</a:t>
            </a:r>
            <a:endParaRPr lang="cs-CZ" sz="5400" dirty="0" smtClean="0"/>
          </a:p>
          <a:p>
            <a:r>
              <a:rPr lang="cs-CZ" sz="5400" dirty="0" smtClean="0">
                <a:hlinkClick r:id="rId5" action="ppaction://hlinksldjump"/>
              </a:rPr>
              <a:t>Doplněk</a:t>
            </a:r>
            <a:endParaRPr lang="cs-CZ" sz="5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0346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 O N E C</a:t>
            </a:r>
            <a:endParaRPr lang="cs-CZ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Předmět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640960" cy="47811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Rozvíjí sloveso nebo přídavné jméno</a:t>
            </a:r>
          </a:p>
          <a:p>
            <a:r>
              <a:rPr lang="cs-CZ" sz="3600" dirty="0" smtClean="0"/>
              <a:t>Vyjadřuje jev, kterého se děj bezprostředně  týká</a:t>
            </a:r>
          </a:p>
          <a:p>
            <a:r>
              <a:rPr lang="cs-CZ" sz="3600" dirty="0" smtClean="0"/>
              <a:t>Ptáme se na něj pádovými otázkami (kromě 1. pádu) a řídícím členem</a:t>
            </a:r>
          </a:p>
          <a:p>
            <a:r>
              <a:rPr lang="cs-CZ" sz="3600" dirty="0" err="1" smtClean="0"/>
              <a:t>Př</a:t>
            </a:r>
            <a:r>
              <a:rPr lang="cs-CZ" sz="3600" dirty="0" smtClean="0"/>
              <a:t>: Číšník obsluhoval </a:t>
            </a:r>
            <a:r>
              <a:rPr lang="cs-CZ" sz="3600" b="1" u="sng" dirty="0" smtClean="0"/>
              <a:t>hosty</a:t>
            </a:r>
            <a:r>
              <a:rPr lang="cs-CZ" sz="3600" dirty="0" smtClean="0"/>
              <a:t>.   </a:t>
            </a:r>
            <a:r>
              <a:rPr lang="cs-CZ" sz="3600" u="sng" dirty="0" smtClean="0"/>
              <a:t>Koho</a:t>
            </a:r>
            <a:r>
              <a:rPr lang="cs-CZ" sz="3600" dirty="0" smtClean="0"/>
              <a:t> obsluhoval? </a:t>
            </a:r>
            <a:r>
              <a:rPr lang="cs-CZ" sz="3600" u="sng" dirty="0" smtClean="0"/>
              <a:t>Hosty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2400" dirty="0" smtClean="0">
                <a:hlinkClick r:id="rId2" action="ppaction://hlinksldjump"/>
              </a:rPr>
              <a:t>Vyzkoušej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Příslovečné určení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r>
              <a:rPr lang="cs-CZ" dirty="0" smtClean="0"/>
              <a:t>Rozvíjí sloveso, přídavné jméno nebo příslovce</a:t>
            </a:r>
          </a:p>
          <a:p>
            <a:r>
              <a:rPr lang="cs-CZ" dirty="0" smtClean="0"/>
              <a:t>Vyjadřuje bližší okolnosti děje – čas, místo, způsob, míru, příčinu, účel, podmínku, přípustku</a:t>
            </a:r>
          </a:p>
          <a:p>
            <a:r>
              <a:rPr lang="cs-CZ" dirty="0" smtClean="0"/>
              <a:t>Ptáme se jinak než pádovými otázkami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Přicházel </a:t>
            </a:r>
            <a:r>
              <a:rPr lang="cs-CZ" b="1" u="sng" dirty="0" smtClean="0"/>
              <a:t>od lesa</a:t>
            </a:r>
            <a:r>
              <a:rPr lang="cs-CZ" dirty="0" smtClean="0"/>
              <a:t>.  </a:t>
            </a:r>
            <a:r>
              <a:rPr lang="cs-CZ" u="sng" dirty="0" smtClean="0"/>
              <a:t>Odkud</a:t>
            </a:r>
            <a:r>
              <a:rPr lang="cs-CZ" dirty="0" smtClean="0"/>
              <a:t> přicházel? </a:t>
            </a:r>
            <a:r>
              <a:rPr lang="cs-CZ" u="sng" dirty="0" smtClean="0"/>
              <a:t>Od lesa</a:t>
            </a:r>
            <a:r>
              <a:rPr lang="cs-CZ" dirty="0" smtClean="0"/>
              <a:t>. </a:t>
            </a:r>
            <a:r>
              <a:rPr lang="cs-CZ" b="1" u="sng" dirty="0" smtClean="0"/>
              <a:t>Vinou vlhkosti </a:t>
            </a:r>
            <a:r>
              <a:rPr lang="cs-CZ" dirty="0" smtClean="0"/>
              <a:t>se deska zkroutila. </a:t>
            </a:r>
            <a:r>
              <a:rPr lang="cs-CZ" u="sng" dirty="0" smtClean="0"/>
              <a:t>Proč</a:t>
            </a:r>
            <a:r>
              <a:rPr lang="cs-CZ" dirty="0" smtClean="0"/>
              <a:t> se zkroutila? </a:t>
            </a:r>
            <a:r>
              <a:rPr lang="cs-CZ" u="sng" dirty="0" smtClean="0"/>
              <a:t>Vinou vlhkosti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2800" dirty="0" smtClean="0">
                <a:hlinkClick r:id="rId2" action="ppaction://hlinksldjump"/>
              </a:rPr>
              <a:t>Vyzkoušej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Přívlastek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>
            <a:normAutofit/>
          </a:bodyPr>
          <a:lstStyle/>
          <a:p>
            <a:r>
              <a:rPr lang="cs-CZ" dirty="0" smtClean="0"/>
              <a:t>Rozvíjí vždy podstatné jméno</a:t>
            </a:r>
          </a:p>
          <a:p>
            <a:r>
              <a:rPr lang="cs-CZ" dirty="0" smtClean="0"/>
              <a:t>Blíže určuje vlastnost podstatného jména</a:t>
            </a:r>
          </a:p>
          <a:p>
            <a:r>
              <a:rPr lang="cs-CZ" dirty="0" smtClean="0"/>
              <a:t>Přívlastek shodný: přejímá od podstatného jména pád, číslo a rod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Má </a:t>
            </a:r>
            <a:r>
              <a:rPr lang="cs-CZ" b="1" u="sng" dirty="0" smtClean="0"/>
              <a:t>nového</a:t>
            </a:r>
            <a:r>
              <a:rPr lang="cs-CZ" dirty="0" smtClean="0"/>
              <a:t> přítele. </a:t>
            </a:r>
            <a:r>
              <a:rPr lang="cs-CZ" u="sng" dirty="0" smtClean="0"/>
              <a:t>Jakého</a:t>
            </a:r>
            <a:r>
              <a:rPr lang="cs-CZ" dirty="0" smtClean="0"/>
              <a:t> přítele? </a:t>
            </a:r>
            <a:r>
              <a:rPr lang="cs-CZ" u="sng" dirty="0" smtClean="0"/>
              <a:t>Nového</a:t>
            </a:r>
          </a:p>
          <a:p>
            <a:r>
              <a:rPr lang="cs-CZ" dirty="0" smtClean="0"/>
              <a:t>Přívlastek neshodný:  zůstává ve stejné podobě bez zřetele na tvar podstatného jména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 Výchova </a:t>
            </a:r>
            <a:r>
              <a:rPr lang="cs-CZ" b="1" u="sng" dirty="0" smtClean="0"/>
              <a:t>dětí</a:t>
            </a:r>
            <a:r>
              <a:rPr lang="cs-CZ" dirty="0" smtClean="0"/>
              <a:t> je složitá. </a:t>
            </a:r>
            <a:r>
              <a:rPr lang="cs-CZ" u="sng" dirty="0" smtClean="0"/>
              <a:t>Jaká</a:t>
            </a:r>
            <a:r>
              <a:rPr lang="cs-CZ" dirty="0" smtClean="0"/>
              <a:t> výchova? </a:t>
            </a:r>
            <a:r>
              <a:rPr lang="cs-CZ" u="sng" dirty="0" smtClean="0"/>
              <a:t>Dětí</a:t>
            </a:r>
            <a:r>
              <a:rPr lang="cs-CZ" dirty="0" smtClean="0"/>
              <a:t>. </a:t>
            </a:r>
            <a:r>
              <a:rPr lang="cs-CZ" sz="2400" dirty="0" smtClean="0">
                <a:hlinkClick r:id="rId2" action="ppaction://hlinksldjump"/>
              </a:rPr>
              <a:t>Vyzkoušej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Doplněk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Rozvíjí sloveso (obvykle v přísudku) a zároveň se vztahuje k podstatnému jménu (obvykle v podmětu nebo předmětu)</a:t>
            </a:r>
          </a:p>
          <a:p>
            <a:r>
              <a:rPr lang="cs-CZ" dirty="0" smtClean="0"/>
              <a:t>Vyjadřuje vlastnost podstatného jména za děje.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Dům se zdál </a:t>
            </a:r>
            <a:r>
              <a:rPr lang="cs-CZ" b="1" u="sng" dirty="0" smtClean="0"/>
              <a:t>opuštěný</a:t>
            </a:r>
            <a:r>
              <a:rPr lang="cs-CZ" dirty="0" smtClean="0"/>
              <a:t>. Jaký se zdál dům? Opuštěný.                                                                Viděli jsme Janu </a:t>
            </a:r>
            <a:r>
              <a:rPr lang="cs-CZ" b="1" u="sng" dirty="0" smtClean="0"/>
              <a:t>vycházet</a:t>
            </a:r>
            <a:r>
              <a:rPr lang="cs-CZ" dirty="0" smtClean="0"/>
              <a:t> z domu. Jak jsme viděli Janu?  Vycházet.</a:t>
            </a:r>
          </a:p>
          <a:p>
            <a:r>
              <a:rPr lang="cs-CZ" dirty="0" smtClean="0"/>
              <a:t>Rozvíjí vždy jen plnovýznamová slovesa (ne sponová)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" action="ppaction://hlinksldjump"/>
              </a:rPr>
              <a:t>Vyzkoušej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Rozvíjejte věty předmětem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zvyklý ………………………………....   </a:t>
            </a:r>
            <a:r>
              <a:rPr lang="cs-CZ" sz="2400" i="1" dirty="0" smtClean="0"/>
              <a:t>Čemu je zvyklý?</a:t>
            </a:r>
            <a:endParaRPr lang="cs-CZ" sz="2400" i="1" dirty="0"/>
          </a:p>
          <a:p>
            <a:pPr>
              <a:buNone/>
            </a:pPr>
            <a:endParaRPr lang="cs-CZ" sz="2400" i="1" dirty="0" smtClean="0"/>
          </a:p>
          <a:p>
            <a:r>
              <a:rPr lang="cs-CZ" dirty="0"/>
              <a:t>S</a:t>
            </a:r>
            <a:r>
              <a:rPr lang="cs-CZ" dirty="0" smtClean="0"/>
              <a:t>naží se ze židle ………………………..   </a:t>
            </a:r>
            <a:r>
              <a:rPr lang="cs-CZ" sz="2400" i="1" dirty="0" smtClean="0"/>
              <a:t>O co se snaží?</a:t>
            </a:r>
          </a:p>
          <a:p>
            <a:pPr>
              <a:buNone/>
            </a:pPr>
            <a:endParaRPr lang="cs-CZ" sz="2400" i="1" dirty="0" smtClean="0"/>
          </a:p>
          <a:p>
            <a:r>
              <a:rPr lang="cs-CZ" dirty="0" smtClean="0"/>
              <a:t>Vyhýbejte se …………………………. </a:t>
            </a:r>
            <a:r>
              <a:rPr lang="cs-CZ" sz="2400" i="1" dirty="0" smtClean="0"/>
              <a:t>Komu se vyhýbejte?</a:t>
            </a:r>
          </a:p>
          <a:p>
            <a:pPr>
              <a:buNone/>
            </a:pPr>
            <a:endParaRPr lang="cs-CZ" sz="2400" i="1" dirty="0" smtClean="0"/>
          </a:p>
          <a:p>
            <a:r>
              <a:rPr lang="cs-CZ" dirty="0" smtClean="0"/>
              <a:t>Má zakázané ………………………….. </a:t>
            </a:r>
            <a:r>
              <a:rPr lang="cs-CZ" sz="2400" i="1" dirty="0" smtClean="0"/>
              <a:t>Co má zakázané?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Uvidím ………………… v pátek.             </a:t>
            </a:r>
            <a:r>
              <a:rPr lang="cs-CZ" sz="2400" i="1" dirty="0" smtClean="0"/>
              <a:t>Koho uvidím?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>
            <a:off x="6444208" y="6165304"/>
            <a:ext cx="2376264" cy="484632"/>
          </a:xfrm>
          <a:prstGeom prst="chevr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Zpět na přehled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1412776"/>
            <a:ext cx="31173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36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vrdé disciplíně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63888" y="2348880"/>
            <a:ext cx="24801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nespadnout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19872" y="3284984"/>
            <a:ext cx="211339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nebezpečí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4221088"/>
            <a:ext cx="233621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36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íst uzeniny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9792" y="5301208"/>
            <a:ext cx="6815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Rozvíjejte věty příslovečným určením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525963"/>
          </a:xfrm>
        </p:spPr>
        <p:txBody>
          <a:bodyPr/>
          <a:lstStyle/>
          <a:p>
            <a:r>
              <a:rPr lang="cs-CZ" dirty="0" smtClean="0"/>
              <a:t>Zabývám se tím ……………………………. </a:t>
            </a:r>
            <a:r>
              <a:rPr lang="cs-CZ" sz="2400" i="1" dirty="0" smtClean="0"/>
              <a:t>Jak</a:t>
            </a:r>
            <a:r>
              <a:rPr lang="cs-CZ" dirty="0" smtClean="0"/>
              <a:t> </a:t>
            </a:r>
            <a:r>
              <a:rPr lang="cs-CZ" sz="2400" i="1" dirty="0" smtClean="0"/>
              <a:t>dlouho?</a:t>
            </a:r>
            <a:endParaRPr lang="cs-CZ" dirty="0" smtClean="0"/>
          </a:p>
          <a:p>
            <a:r>
              <a:rPr lang="cs-CZ" dirty="0" smtClean="0"/>
              <a:t>Žáci četli ………………………………..         </a:t>
            </a:r>
            <a:r>
              <a:rPr lang="cs-CZ" sz="2400" i="1" dirty="0" smtClean="0"/>
              <a:t>Jak?</a:t>
            </a:r>
            <a:endParaRPr lang="cs-CZ" dirty="0" smtClean="0"/>
          </a:p>
          <a:p>
            <a:r>
              <a:rPr lang="cs-CZ" dirty="0" smtClean="0"/>
              <a:t>Nedorazili jsme  kvůli ………………………..  </a:t>
            </a:r>
            <a:r>
              <a:rPr lang="cs-CZ" sz="2400" i="1" dirty="0" smtClean="0"/>
              <a:t>Proč?</a:t>
            </a:r>
          </a:p>
          <a:p>
            <a:r>
              <a:rPr lang="cs-CZ" dirty="0" smtClean="0"/>
              <a:t>…………………………… volejte 150.  </a:t>
            </a:r>
            <a:r>
              <a:rPr lang="cs-CZ" sz="2400" i="1" dirty="0" smtClean="0"/>
              <a:t>Za jaké podmínky?                                    </a:t>
            </a:r>
          </a:p>
          <a:p>
            <a:pPr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                                                                              V jakém případě?</a:t>
            </a:r>
          </a:p>
          <a:p>
            <a:r>
              <a:rPr lang="cs-CZ" dirty="0" smtClean="0"/>
              <a:t>Je ……………………….… krátkozraký.          </a:t>
            </a:r>
            <a:r>
              <a:rPr lang="cs-CZ" sz="2400" i="1" dirty="0" smtClean="0"/>
              <a:t>Jak moc?</a:t>
            </a:r>
          </a:p>
          <a:p>
            <a:r>
              <a:rPr lang="cs-CZ" dirty="0" smtClean="0"/>
              <a:t>Odešla domů …………………………….. </a:t>
            </a:r>
            <a:r>
              <a:rPr lang="cs-CZ" sz="2400" i="1" dirty="0" smtClean="0"/>
              <a:t>Za jakým účelem?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>
            <a:off x="6516216" y="6165304"/>
            <a:ext cx="2304256" cy="484632"/>
          </a:xfrm>
          <a:prstGeom prst="chevr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Zpět na přehled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1412776"/>
            <a:ext cx="259135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už dva týdny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3848" y="1988840"/>
            <a:ext cx="157447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nahlas</a:t>
            </a:r>
            <a:endParaRPr lang="cs-CZ" sz="40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3212976"/>
            <a:ext cx="21201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požáru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7704" y="4293096"/>
            <a:ext cx="12335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velmi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43808" y="4869160"/>
            <a:ext cx="367979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zatopit v kamnech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7984" y="2636912"/>
            <a:ext cx="25490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jeho nemoci</a:t>
            </a:r>
            <a:endParaRPr lang="cs-CZ" sz="3600" b="1" cap="none" spc="0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Rozvíjejte podstatná jména přívlastky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8092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Strýček se stal ministrem ………………………………..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Kateřina je ………………………………. </a:t>
            </a:r>
            <a:r>
              <a:rPr lang="cs-CZ" dirty="0"/>
              <a:t>ž</a:t>
            </a:r>
            <a:r>
              <a:rPr lang="cs-CZ" dirty="0" smtClean="0"/>
              <a:t>ákyně.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Četli jsme ………………………………. </a:t>
            </a:r>
            <a:r>
              <a:rPr lang="cs-CZ" dirty="0"/>
              <a:t>p</a:t>
            </a:r>
            <a:r>
              <a:rPr lang="cs-CZ" dirty="0" smtClean="0"/>
              <a:t>ohádky.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Zdáli jsme zaslechli hukot …………………………..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Odpoledne jsme trénovali skok …………………………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>
            <a:off x="6516216" y="6237312"/>
            <a:ext cx="2376264" cy="412624"/>
          </a:xfrm>
          <a:prstGeom prst="chevr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Zpět na přehled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1412776"/>
            <a:ext cx="177054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školství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63888" y="2276872"/>
            <a:ext cx="160447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vzorná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7864" y="3212976"/>
            <a:ext cx="19806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Čapkovy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6056" y="4149080"/>
            <a:ext cx="232954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vodopádu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84168" y="5085184"/>
            <a:ext cx="19976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 dálky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Věty rozvíjejte doplňky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výpravy se vrátili …………………………………..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Slyšeli jsme otce ……………………… v koupelně.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Považujeme ho za …………………………………….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Děda seděl na lavičce ……………………………….. </a:t>
            </a:r>
          </a:p>
          <a:p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>
            <a:off x="6372200" y="6237312"/>
            <a:ext cx="2592288" cy="412624"/>
          </a:xfrm>
          <a:prstGeom prst="chevr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Zpět na přehled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8024" y="1340768"/>
            <a:ext cx="204851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unavení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11960" y="2564904"/>
            <a:ext cx="145161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zpívat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23928" y="3717032"/>
            <a:ext cx="423135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obrého kamaráda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2040" y="4941168"/>
            <a:ext cx="10599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sám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bg1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STÝBLÍK, Vlastimil a kol. </a:t>
            </a:r>
            <a:r>
              <a:rPr lang="cs-CZ" sz="2000" i="1" dirty="0" smtClean="0"/>
              <a:t>Přehledná mluvnice češtiny pro základní školy</a:t>
            </a:r>
            <a:r>
              <a:rPr lang="cs-CZ" sz="2000" dirty="0" smtClean="0"/>
              <a:t>. Praha: Fortuna, 1992, ISBN 80-85298-36-8</a:t>
            </a:r>
          </a:p>
          <a:p>
            <a:endParaRPr lang="cs-CZ" sz="2000" dirty="0" smtClean="0"/>
          </a:p>
          <a:p>
            <a:r>
              <a:rPr lang="cs-CZ" sz="2000" dirty="0" smtClean="0"/>
              <a:t>TOPIL, Zdeněk; BIČÍKOVÁ, Vladimíra. </a:t>
            </a:r>
            <a:r>
              <a:rPr lang="cs-CZ" sz="2000" i="1" dirty="0" smtClean="0"/>
              <a:t>Český jazyk s Tobiášem</a:t>
            </a:r>
            <a:r>
              <a:rPr lang="cs-CZ" sz="2000" dirty="0" smtClean="0"/>
              <a:t>. Havlíčkův Brod: Tobiáš, 1996, ISBN 80-85808-39-0.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176</TotalTime>
  <Words>550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Rozvíjející větné členy</vt:lpstr>
      <vt:lpstr>K O N E C</vt:lpstr>
      <vt:lpstr>Předmět</vt:lpstr>
      <vt:lpstr>Příslovečné určení</vt:lpstr>
      <vt:lpstr>Přívlastek</vt:lpstr>
      <vt:lpstr>Doplněk</vt:lpstr>
      <vt:lpstr>Rozvíjejte věty předmětem</vt:lpstr>
      <vt:lpstr>Rozvíjejte věty příslovečným určením</vt:lpstr>
      <vt:lpstr>Rozvíjejte podstatná jména přívlastky</vt:lpstr>
      <vt:lpstr>Věty rozvíjejte doplňky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23</cp:revision>
  <dcterms:created xsi:type="dcterms:W3CDTF">2012-03-26T18:49:16Z</dcterms:created>
  <dcterms:modified xsi:type="dcterms:W3CDTF">2012-08-26T18:26:07Z</dcterms:modified>
</cp:coreProperties>
</file>