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3" r:id="rId3"/>
    <p:sldId id="257" r:id="rId4"/>
    <p:sldId id="258" r:id="rId5"/>
    <p:sldId id="260" r:id="rId6"/>
    <p:sldId id="262" r:id="rId7"/>
    <p:sldId id="26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-72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72E-36FD-45A7-98A0-93D836851914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09701-9BF6-4392-8662-2A54F2BD79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53399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72E-36FD-45A7-98A0-93D836851914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09701-9BF6-4392-8662-2A54F2BD79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065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72E-36FD-45A7-98A0-93D836851914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09701-9BF6-4392-8662-2A54F2BD79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47554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72E-36FD-45A7-98A0-93D836851914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09701-9BF6-4392-8662-2A54F2BD79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36711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72E-36FD-45A7-98A0-93D836851914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09701-9BF6-4392-8662-2A54F2BD79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76783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72E-36FD-45A7-98A0-93D836851914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09701-9BF6-4392-8662-2A54F2BD79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92636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72E-36FD-45A7-98A0-93D836851914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09701-9BF6-4392-8662-2A54F2BD79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03510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72E-36FD-45A7-98A0-93D836851914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09701-9BF6-4392-8662-2A54F2BD79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97335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72E-36FD-45A7-98A0-93D836851914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09701-9BF6-4392-8662-2A54F2BD79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6782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72E-36FD-45A7-98A0-93D836851914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09701-9BF6-4392-8662-2A54F2BD79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750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72E-36FD-45A7-98A0-93D836851914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09701-9BF6-4392-8662-2A54F2BD79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81014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9EB72E-36FD-45A7-98A0-93D836851914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809701-9BF6-4392-8662-2A54F2BD79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83078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0/05/Ribes_nigrum_a1.JPG/800px-Ribes_nigrum_a1.JPG" TargetMode="External"/><Relationship Id="rId2" Type="http://schemas.openxmlformats.org/officeDocument/2006/relationships/hyperlink" Target="http://upload.wikimedia.org/wikipedia/commons/thumb/0/05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31840" y="6021288"/>
            <a:ext cx="2895600" cy="476250"/>
          </a:xfrm>
        </p:spPr>
        <p:txBody>
          <a:bodyPr/>
          <a:lstStyle/>
          <a:p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IT ve </a:t>
            </a:r>
            <a:r>
              <a:rPr lang="cs-CZ" sz="1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skole</a:t>
            </a:r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16840/2010-46</a:t>
            </a:r>
          </a:p>
        </p:txBody>
      </p:sp>
      <p:pic>
        <p:nvPicPr>
          <p:cNvPr id="6" name="Obrázek 5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548680"/>
            <a:ext cx="7056784" cy="1091565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8750890"/>
              </p:ext>
            </p:extLst>
          </p:nvPr>
        </p:nvGraphicFramePr>
        <p:xfrm>
          <a:off x="1403648" y="1988837"/>
          <a:ext cx="6264696" cy="328783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132348"/>
                <a:gridCol w="3132348"/>
              </a:tblGrid>
              <a:tr h="772774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 </a:t>
                      </a:r>
                      <a:r>
                        <a:rPr lang="cs-CZ" sz="2000" dirty="0" smtClean="0">
                          <a:effectLst/>
                        </a:rPr>
                        <a:t>VY_52_INOVACE</a:t>
                      </a:r>
                      <a:r>
                        <a:rPr lang="cs-CZ" sz="2000" dirty="0">
                          <a:effectLst/>
                        </a:rPr>
                        <a:t>_ </a:t>
                      </a:r>
                      <a:r>
                        <a:rPr lang="cs-CZ" sz="2000" dirty="0" smtClean="0">
                          <a:effectLst/>
                        </a:rPr>
                        <a:t>04_ROZMANITOST </a:t>
                      </a:r>
                      <a:r>
                        <a:rPr lang="cs-CZ" sz="2000" dirty="0">
                          <a:effectLst/>
                        </a:rPr>
                        <a:t>PŘÍRODY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kern="1200" dirty="0">
                          <a:effectLst/>
                        </a:rPr>
                        <a:t>Sada </a:t>
                      </a:r>
                      <a:r>
                        <a:rPr lang="cs-CZ" sz="1400" kern="1200" dirty="0" smtClean="0">
                          <a:effectLst/>
                        </a:rPr>
                        <a:t>2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96359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kern="1200">
                          <a:effectLst/>
                        </a:rPr>
                        <a:t>ZŠ Zbytiny, okres Prachatice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3801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Vzdělávací oblast: 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Člověk a </a:t>
                      </a:r>
                      <a:r>
                        <a:rPr lang="cs-CZ" sz="1100" dirty="0" smtClean="0">
                          <a:effectLst/>
                        </a:rPr>
                        <a:t>jeho</a:t>
                      </a:r>
                      <a:r>
                        <a:rPr lang="cs-CZ" sz="1100" baseline="0" dirty="0" smtClean="0">
                          <a:effectLst/>
                        </a:rPr>
                        <a:t> svět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03801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Tematický okruh: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Rozmanitost přírody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03801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Vzdělávací obor: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Prvouka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03801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Ročník: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3</a:t>
                      </a:r>
                      <a:r>
                        <a:rPr lang="cs-CZ" sz="1100" dirty="0" smtClean="0">
                          <a:effectLst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03801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Ovoce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– peckovice, malvice, bobule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03801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Jméno autora: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Mgr. Lenka Třísková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99589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Metodický popis,</a:t>
                      </a:r>
                    </a:p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(anotace):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Fotografie ovoce.</a:t>
                      </a:r>
                    </a:p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Ovoce zařaď mezi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peckovice, malvice a bobule.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263648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14670" y="1340768"/>
            <a:ext cx="7172155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800" b="1" dirty="0" smtClean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POZNÁVEJ UŽITKOVÉ</a:t>
            </a:r>
          </a:p>
          <a:p>
            <a:pPr algn="ctr"/>
            <a:r>
              <a:rPr lang="cs-CZ" sz="4800" b="1" dirty="0" smtClean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ROSTLINY:</a:t>
            </a:r>
          </a:p>
          <a:p>
            <a:pPr algn="ctr"/>
            <a:endParaRPr lang="cs-CZ" sz="4800" b="1" dirty="0" smtClean="0">
              <a:ln w="19050">
                <a:solidFill>
                  <a:schemeClr val="accent3">
                    <a:lumMod val="50000"/>
                  </a:schemeClr>
                </a:solidFill>
                <a:prstDash val="solid"/>
              </a:ln>
              <a:solidFill>
                <a:schemeClr val="accent3">
                  <a:lumMod val="5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  <a:p>
            <a:pPr algn="ctr"/>
            <a:r>
              <a:rPr lang="cs-CZ" sz="4800" b="1" dirty="0" smtClean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OVOCE</a:t>
            </a:r>
          </a:p>
          <a:p>
            <a:pPr algn="ctr"/>
            <a:r>
              <a:rPr lang="cs-CZ" sz="4800" b="1" dirty="0" smtClean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ZELENINU</a:t>
            </a: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52943" y="6093296"/>
            <a:ext cx="2895600" cy="476250"/>
          </a:xfrm>
        </p:spPr>
        <p:txBody>
          <a:bodyPr/>
          <a:lstStyle/>
          <a:p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IT ve </a:t>
            </a:r>
            <a:r>
              <a:rPr lang="cs-CZ" sz="1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skole</a:t>
            </a:r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16840/2010-46</a:t>
            </a:r>
          </a:p>
        </p:txBody>
      </p:sp>
    </p:spTree>
    <p:extLst>
      <p:ext uri="{BB962C8B-B14F-4D97-AF65-F5344CB8AC3E}">
        <p14:creationId xmlns:p14="http://schemas.microsoft.com/office/powerpoint/2010/main" val="1779868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332656"/>
            <a:ext cx="8640960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VE 2. TŘÍDĚ JSME SE NAUČILI ROZDĚLOVAT OVOCE NA</a:t>
            </a:r>
          </a:p>
          <a:p>
            <a:pPr algn="ctr"/>
            <a:endParaRPr lang="cs-CZ" sz="3600" b="1" dirty="0" smtClean="0">
              <a:ln w="19050">
                <a:solidFill>
                  <a:schemeClr val="accent3">
                    <a:lumMod val="50000"/>
                  </a:schemeClr>
                </a:solidFill>
                <a:prstDash val="solid"/>
              </a:ln>
              <a:solidFill>
                <a:schemeClr val="accent3">
                  <a:lumMod val="5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  <a:p>
            <a:pPr marL="571500" indent="-571500" algn="ctr">
              <a:buFont typeface="Arial" pitchFamily="34" charset="0"/>
              <a:buChar char="•"/>
            </a:pPr>
            <a:r>
              <a:rPr lang="cs-CZ" sz="3600" b="1" dirty="0" smtClean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MALVICE</a:t>
            </a:r>
          </a:p>
          <a:p>
            <a:pPr marL="571500" indent="-571500" algn="ctr">
              <a:buFont typeface="Arial" pitchFamily="34" charset="0"/>
              <a:buChar char="•"/>
            </a:pPr>
            <a:r>
              <a:rPr lang="cs-CZ" sz="3600" b="1" dirty="0" smtClean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PECKOVICE</a:t>
            </a:r>
          </a:p>
          <a:p>
            <a:pPr marL="571500" indent="-571500" algn="ctr">
              <a:buFont typeface="Arial" pitchFamily="34" charset="0"/>
              <a:buChar char="•"/>
            </a:pPr>
            <a:r>
              <a:rPr lang="cs-CZ" sz="3600" b="1" dirty="0" smtClean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7030A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BOBULE </a:t>
            </a:r>
          </a:p>
          <a:p>
            <a:pPr marL="571500" indent="-571500" algn="ctr">
              <a:buFont typeface="Arial" pitchFamily="34" charset="0"/>
              <a:buChar char="•"/>
            </a:pPr>
            <a:endParaRPr lang="cs-CZ" sz="3600" b="1" dirty="0">
              <a:ln w="19050">
                <a:solidFill>
                  <a:schemeClr val="accent3">
                    <a:lumMod val="50000"/>
                  </a:schemeClr>
                </a:solidFill>
                <a:prstDash val="solid"/>
              </a:ln>
              <a:solidFill>
                <a:srgbClr val="7030A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  <a:p>
            <a:pPr algn="ctr"/>
            <a:r>
              <a:rPr lang="cs-CZ" sz="3600" b="1" dirty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U</a:t>
            </a:r>
            <a:r>
              <a:rPr lang="cs-CZ" sz="3600" b="1" dirty="0" smtClean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NÁSLEDUJÍCÍCH OBRÁZKŮ</a:t>
            </a:r>
          </a:p>
          <a:p>
            <a:pPr algn="ctr"/>
            <a:r>
              <a:rPr lang="cs-CZ" sz="3600" b="1" dirty="0" smtClean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OZNAČ </a:t>
            </a:r>
            <a:r>
              <a:rPr lang="cs-CZ" sz="3600" b="1" dirty="0" smtClean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SPRÁVNÝ </a:t>
            </a:r>
            <a:r>
              <a:rPr lang="cs-CZ" sz="3600" b="1" dirty="0" smtClean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NÁZEV SKUPINY, KAM OVOCE PATŘÍ</a:t>
            </a:r>
          </a:p>
          <a:p>
            <a:pPr algn="ctr"/>
            <a:endParaRPr lang="cs-CZ" sz="3600" b="1" dirty="0">
              <a:ln w="19050">
                <a:solidFill>
                  <a:schemeClr val="accent3">
                    <a:lumMod val="5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31840" y="6189309"/>
            <a:ext cx="2895600" cy="476250"/>
          </a:xfrm>
        </p:spPr>
        <p:txBody>
          <a:bodyPr/>
          <a:lstStyle/>
          <a:p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IT ve </a:t>
            </a:r>
            <a:r>
              <a:rPr lang="cs-CZ" sz="1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skole</a:t>
            </a:r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16840/2010-46</a:t>
            </a:r>
          </a:p>
        </p:txBody>
      </p:sp>
    </p:spTree>
    <p:extLst>
      <p:ext uri="{BB962C8B-B14F-4D97-AF65-F5344CB8AC3E}">
        <p14:creationId xmlns:p14="http://schemas.microsoft.com/office/powerpoint/2010/main" val="1557271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31840" y="6021288"/>
            <a:ext cx="2895600" cy="476250"/>
          </a:xfrm>
        </p:spPr>
        <p:txBody>
          <a:bodyPr/>
          <a:lstStyle/>
          <a:p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IT ve </a:t>
            </a:r>
            <a:r>
              <a:rPr lang="cs-CZ" sz="1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skole</a:t>
            </a:r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16840/2010-46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95536" y="5589240"/>
            <a:ext cx="1800200" cy="36933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PECKOVICE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55776" y="5137832"/>
            <a:ext cx="2880320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MALVICE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84168" y="5589240"/>
            <a:ext cx="1980231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BOBULE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5948"/>
            <a:ext cx="6330280" cy="47318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27584" y="188640"/>
            <a:ext cx="3456384" cy="83099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Jméno ovoce:…………………..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360841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31840" y="6093296"/>
            <a:ext cx="2895600" cy="476250"/>
          </a:xfrm>
        </p:spPr>
        <p:txBody>
          <a:bodyPr/>
          <a:lstStyle/>
          <a:p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IT ve </a:t>
            </a:r>
            <a:r>
              <a:rPr lang="cs-CZ" sz="1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skole</a:t>
            </a:r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16840/2010-46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259632" y="5742385"/>
            <a:ext cx="2160240" cy="36933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BOBULE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63888" y="5557882"/>
            <a:ext cx="1872208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MALVICE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44208" y="5742385"/>
            <a:ext cx="1944216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PECKOVICE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7293" y="60365"/>
            <a:ext cx="5546580" cy="53128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827584" y="188640"/>
            <a:ext cx="3456384" cy="83099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Jméno ovoce:…………………..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305790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94566" y="6165304"/>
            <a:ext cx="2895600" cy="476250"/>
          </a:xfrm>
        </p:spPr>
        <p:txBody>
          <a:bodyPr/>
          <a:lstStyle/>
          <a:p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IT ve </a:t>
            </a:r>
            <a:r>
              <a:rPr lang="cs-CZ" sz="1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skole</a:t>
            </a:r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16840/2010-46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88640"/>
            <a:ext cx="5674243" cy="5968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9512" y="764704"/>
            <a:ext cx="1584176" cy="36933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BOBULE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1772816"/>
            <a:ext cx="1584176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MALVICE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2852936"/>
            <a:ext cx="2088232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PECKOVICE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7584" y="5013176"/>
            <a:ext cx="3456384" cy="83099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Jméno ovoce:…………………..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740385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124743"/>
            <a:ext cx="842493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</a:t>
            </a:r>
            <a:r>
              <a:rPr lang="cs-CZ" dirty="0" smtClean="0"/>
              <a:t>:</a:t>
            </a:r>
          </a:p>
          <a:p>
            <a:endParaRPr lang="cs-CZ" dirty="0" smtClean="0"/>
          </a:p>
          <a:p>
            <a:r>
              <a:rPr lang="cs-CZ" dirty="0" smtClean="0">
                <a:hlinkClick r:id="rId2"/>
              </a:rPr>
              <a:t>RYBÍZ:</a:t>
            </a:r>
          </a:p>
          <a:p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upload.wikimedia.org/wikipedia/commons/thumb/0/05/Ribes_nigrum_a1.JPG/800px-Ribes_nigrum_a1.JPG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JABLKO + ŠVESTKY  - </a:t>
            </a:r>
            <a:r>
              <a:rPr lang="cs-CZ" dirty="0" smtClean="0"/>
              <a:t>fotografie  </a:t>
            </a:r>
            <a:r>
              <a:rPr lang="cs-CZ" dirty="0" smtClean="0"/>
              <a:t>– Mgr. L. Třísková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745317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192</TotalTime>
  <Words>149</Words>
  <Application>Microsoft Office PowerPoint</Application>
  <PresentationFormat>Předvádění na obrazovce (4:3)</PresentationFormat>
  <Paragraphs>56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POKOJOVÉ ROSTLINY VY_32_INOVACE_01</dc:title>
  <dc:creator>klodnerovah</dc:creator>
  <cp:lastModifiedBy>Triskova</cp:lastModifiedBy>
  <cp:revision>20</cp:revision>
  <dcterms:created xsi:type="dcterms:W3CDTF">2011-02-28T19:29:36Z</dcterms:created>
  <dcterms:modified xsi:type="dcterms:W3CDTF">2012-08-27T16:37:54Z</dcterms:modified>
</cp:coreProperties>
</file>