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7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CCFF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902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pull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l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PODMĚT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VY_32_INOVACE_01_B_04_PODMĚT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5. února 2012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9. </a:t>
                      </a:r>
                      <a:r>
                        <a:rPr lang="cs-CZ" dirty="0" smtClean="0"/>
                        <a:t>února 2012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VI.B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PODMĚT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Základní</a:t>
                      </a:r>
                      <a:r>
                        <a:rPr lang="cs-CZ" baseline="0" dirty="0" smtClean="0"/>
                        <a:t> skladební dvojice, podmět vyjádřený a nevyjádřený, větné členy holé a rozvité</a:t>
                      </a:r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FF99"/>
          </a:solidFill>
          <a:ln w="28575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Základní skladební dvojice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14948"/>
          </a:xfrm>
          <a:ln w="28575">
            <a:solidFill>
              <a:srgbClr val="00B050"/>
            </a:solidFill>
          </a:ln>
          <a:effectLst>
            <a:softEdge rad="63500"/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Základem české věty jsou dva větné členy, bez nichž se věta </a:t>
            </a:r>
          </a:p>
          <a:p>
            <a:pPr>
              <a:buNone/>
            </a:pPr>
            <a:r>
              <a:rPr lang="cs-CZ" sz="2400" dirty="0" smtClean="0"/>
              <a:t>neobejde                   </a:t>
            </a:r>
            <a:r>
              <a:rPr lang="cs-CZ" sz="2400" b="1" u="sng" dirty="0" smtClean="0">
                <a:solidFill>
                  <a:srgbClr val="00B050"/>
                </a:solidFill>
                <a:latin typeface="Berlin Sans FB Demi" pitchFamily="34" charset="0"/>
              </a:rPr>
              <a:t>PODMĚT  +   PŘÍSUDEK</a:t>
            </a:r>
            <a:r>
              <a:rPr lang="cs-CZ" sz="2400" dirty="0" smtClean="0">
                <a:solidFill>
                  <a:srgbClr val="00B050"/>
                </a:solidFill>
                <a:latin typeface="Berlin Sans FB Demi" pitchFamily="34" charset="0"/>
              </a:rPr>
              <a:t>   </a:t>
            </a: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u="sng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Berlin Sans FB Demi" pitchFamily="34" charset="0"/>
              </a:rPr>
              <a:t>                 </a:t>
            </a:r>
            <a:r>
              <a:rPr lang="cs-CZ" sz="2400" b="1" dirty="0" smtClean="0">
                <a:solidFill>
                  <a:srgbClr val="00B050"/>
                </a:solidFill>
                <a:latin typeface="Berlin Sans FB Demi" pitchFamily="34" charset="0"/>
              </a:rPr>
              <a:t>AUTO</a:t>
            </a:r>
            <a:r>
              <a:rPr lang="cs-CZ" sz="2400" dirty="0" smtClean="0">
                <a:solidFill>
                  <a:srgbClr val="00B050"/>
                </a:solidFill>
                <a:latin typeface="Berlin Sans FB Demi" pitchFamily="34" charset="0"/>
              </a:rPr>
              <a:t> 			</a:t>
            </a:r>
            <a:r>
              <a:rPr lang="cs-CZ" sz="2400" b="1" dirty="0" smtClean="0">
                <a:solidFill>
                  <a:srgbClr val="00B050"/>
                </a:solidFill>
                <a:latin typeface="Berlin Sans FB Demi" pitchFamily="34" charset="0"/>
              </a:rPr>
              <a:t>JELO</a:t>
            </a:r>
          </a:p>
          <a:p>
            <a:pPr>
              <a:buNone/>
            </a:pPr>
            <a:endParaRPr lang="cs-CZ" sz="2400" b="1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endParaRPr lang="cs-CZ" sz="2400" b="1" dirty="0" smtClean="0">
              <a:solidFill>
                <a:srgbClr val="00B050"/>
              </a:solidFill>
              <a:latin typeface="Berlin Sans FB Demi" pitchFamily="34" charset="0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B050"/>
                </a:solidFill>
                <a:latin typeface="Berlin Sans FB Demi" pitchFamily="34" charset="0"/>
              </a:rPr>
              <a:t>		     KVĚTUŠKA 		SI HRAJE</a:t>
            </a:r>
            <a:endParaRPr lang="cs-CZ" sz="2400" b="1" dirty="0">
              <a:solidFill>
                <a:srgbClr val="00B050"/>
              </a:solidFill>
              <a:latin typeface="Berlin Sans FB Demi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000232" y="2143116"/>
            <a:ext cx="714380" cy="357190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214414" y="3214686"/>
            <a:ext cx="2000264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PODMĚT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4500562" y="3214686"/>
            <a:ext cx="214314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PŘÍSUDEK</a:t>
            </a:r>
            <a:endParaRPr lang="cs-CZ" sz="2400" b="1" dirty="0"/>
          </a:p>
        </p:txBody>
      </p:sp>
      <p:sp>
        <p:nvSpPr>
          <p:cNvPr id="7" name="Kříž 6"/>
          <p:cNvSpPr/>
          <p:nvPr/>
        </p:nvSpPr>
        <p:spPr>
          <a:xfrm>
            <a:off x="3571868" y="3429000"/>
            <a:ext cx="571504" cy="571504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ovací čára 17"/>
          <p:cNvCxnSpPr/>
          <p:nvPr/>
        </p:nvCxnSpPr>
        <p:spPr>
          <a:xfrm rot="5400000" flipH="1" flipV="1">
            <a:off x="2000232" y="4572008"/>
            <a:ext cx="285752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143108" y="4429132"/>
            <a:ext cx="335758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5322893" y="4607727"/>
            <a:ext cx="356396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143108" y="4500570"/>
            <a:ext cx="335758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785918" y="6429396"/>
            <a:ext cx="1571636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Volný tvar 31"/>
          <p:cNvSpPr/>
          <p:nvPr/>
        </p:nvSpPr>
        <p:spPr>
          <a:xfrm>
            <a:off x="4945224" y="6409810"/>
            <a:ext cx="1623527" cy="177602"/>
          </a:xfrm>
          <a:custGeom>
            <a:avLst/>
            <a:gdLst>
              <a:gd name="connsiteX0" fmla="*/ 0 w 1623527"/>
              <a:gd name="connsiteY0" fmla="*/ 177602 h 177602"/>
              <a:gd name="connsiteX1" fmla="*/ 27992 w 1623527"/>
              <a:gd name="connsiteY1" fmla="*/ 93627 h 177602"/>
              <a:gd name="connsiteX2" fmla="*/ 83976 w 1623527"/>
              <a:gd name="connsiteY2" fmla="*/ 37643 h 177602"/>
              <a:gd name="connsiteX3" fmla="*/ 139960 w 1623527"/>
              <a:gd name="connsiteY3" fmla="*/ 9651 h 177602"/>
              <a:gd name="connsiteX4" fmla="*/ 233266 w 1623527"/>
              <a:gd name="connsiteY4" fmla="*/ 37643 h 177602"/>
              <a:gd name="connsiteX5" fmla="*/ 242596 w 1623527"/>
              <a:gd name="connsiteY5" fmla="*/ 65635 h 177602"/>
              <a:gd name="connsiteX6" fmla="*/ 317241 w 1623527"/>
              <a:gd name="connsiteY6" fmla="*/ 121619 h 177602"/>
              <a:gd name="connsiteX7" fmla="*/ 410547 w 1623527"/>
              <a:gd name="connsiteY7" fmla="*/ 112288 h 177602"/>
              <a:gd name="connsiteX8" fmla="*/ 457200 w 1623527"/>
              <a:gd name="connsiteY8" fmla="*/ 65635 h 177602"/>
              <a:gd name="connsiteX9" fmla="*/ 513184 w 1623527"/>
              <a:gd name="connsiteY9" fmla="*/ 37643 h 177602"/>
              <a:gd name="connsiteX10" fmla="*/ 634482 w 1623527"/>
              <a:gd name="connsiteY10" fmla="*/ 46974 h 177602"/>
              <a:gd name="connsiteX11" fmla="*/ 653143 w 1623527"/>
              <a:gd name="connsiteY11" fmla="*/ 74966 h 177602"/>
              <a:gd name="connsiteX12" fmla="*/ 671805 w 1623527"/>
              <a:gd name="connsiteY12" fmla="*/ 93627 h 177602"/>
              <a:gd name="connsiteX13" fmla="*/ 755780 w 1623527"/>
              <a:gd name="connsiteY13" fmla="*/ 140280 h 177602"/>
              <a:gd name="connsiteX14" fmla="*/ 830425 w 1623527"/>
              <a:gd name="connsiteY14" fmla="*/ 130949 h 177602"/>
              <a:gd name="connsiteX15" fmla="*/ 858417 w 1623527"/>
              <a:gd name="connsiteY15" fmla="*/ 112288 h 177602"/>
              <a:gd name="connsiteX16" fmla="*/ 905070 w 1623527"/>
              <a:gd name="connsiteY16" fmla="*/ 74966 h 177602"/>
              <a:gd name="connsiteX17" fmla="*/ 961054 w 1623527"/>
              <a:gd name="connsiteY17" fmla="*/ 46974 h 177602"/>
              <a:gd name="connsiteX18" fmla="*/ 1073021 w 1623527"/>
              <a:gd name="connsiteY18" fmla="*/ 56304 h 177602"/>
              <a:gd name="connsiteX19" fmla="*/ 1101013 w 1623527"/>
              <a:gd name="connsiteY19" fmla="*/ 74966 h 177602"/>
              <a:gd name="connsiteX20" fmla="*/ 1129005 w 1623527"/>
              <a:gd name="connsiteY20" fmla="*/ 84296 h 177602"/>
              <a:gd name="connsiteX21" fmla="*/ 1147666 w 1623527"/>
              <a:gd name="connsiteY21" fmla="*/ 112288 h 177602"/>
              <a:gd name="connsiteX22" fmla="*/ 1175658 w 1623527"/>
              <a:gd name="connsiteY22" fmla="*/ 121619 h 177602"/>
              <a:gd name="connsiteX23" fmla="*/ 1296956 w 1623527"/>
              <a:gd name="connsiteY23" fmla="*/ 112288 h 177602"/>
              <a:gd name="connsiteX24" fmla="*/ 1343609 w 1623527"/>
              <a:gd name="connsiteY24" fmla="*/ 65635 h 177602"/>
              <a:gd name="connsiteX25" fmla="*/ 1362270 w 1623527"/>
              <a:gd name="connsiteY25" fmla="*/ 37643 h 177602"/>
              <a:gd name="connsiteX26" fmla="*/ 1418254 w 1623527"/>
              <a:gd name="connsiteY26" fmla="*/ 9651 h 177602"/>
              <a:gd name="connsiteX27" fmla="*/ 1558213 w 1623527"/>
              <a:gd name="connsiteY27" fmla="*/ 37643 h 177602"/>
              <a:gd name="connsiteX28" fmla="*/ 1586205 w 1623527"/>
              <a:gd name="connsiteY28" fmla="*/ 74966 h 177602"/>
              <a:gd name="connsiteX29" fmla="*/ 1595535 w 1623527"/>
              <a:gd name="connsiteY29" fmla="*/ 102957 h 177602"/>
              <a:gd name="connsiteX30" fmla="*/ 1623527 w 1623527"/>
              <a:gd name="connsiteY30" fmla="*/ 130949 h 1776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623527" h="177602">
                <a:moveTo>
                  <a:pt x="0" y="177602"/>
                </a:moveTo>
                <a:cubicBezTo>
                  <a:pt x="9331" y="149610"/>
                  <a:pt x="16643" y="120863"/>
                  <a:pt x="27992" y="93627"/>
                </a:cubicBezTo>
                <a:cubicBezTo>
                  <a:pt x="40003" y="64801"/>
                  <a:pt x="58868" y="55577"/>
                  <a:pt x="83976" y="37643"/>
                </a:cubicBezTo>
                <a:cubicBezTo>
                  <a:pt x="115628" y="15034"/>
                  <a:pt x="105297" y="21206"/>
                  <a:pt x="139960" y="9651"/>
                </a:cubicBezTo>
                <a:cubicBezTo>
                  <a:pt x="168541" y="13734"/>
                  <a:pt x="211366" y="10268"/>
                  <a:pt x="233266" y="37643"/>
                </a:cubicBezTo>
                <a:cubicBezTo>
                  <a:pt x="239410" y="45323"/>
                  <a:pt x="236695" y="57767"/>
                  <a:pt x="242596" y="65635"/>
                </a:cubicBezTo>
                <a:cubicBezTo>
                  <a:pt x="278334" y="113286"/>
                  <a:pt x="276377" y="107997"/>
                  <a:pt x="317241" y="121619"/>
                </a:cubicBezTo>
                <a:cubicBezTo>
                  <a:pt x="348343" y="118509"/>
                  <a:pt x="381526" y="123897"/>
                  <a:pt x="410547" y="112288"/>
                </a:cubicBezTo>
                <a:cubicBezTo>
                  <a:pt x="430966" y="104120"/>
                  <a:pt x="438901" y="77834"/>
                  <a:pt x="457200" y="65635"/>
                </a:cubicBezTo>
                <a:cubicBezTo>
                  <a:pt x="493376" y="41518"/>
                  <a:pt x="474553" y="50520"/>
                  <a:pt x="513184" y="37643"/>
                </a:cubicBezTo>
                <a:cubicBezTo>
                  <a:pt x="553617" y="40753"/>
                  <a:pt x="595299" y="36525"/>
                  <a:pt x="634482" y="46974"/>
                </a:cubicBezTo>
                <a:cubicBezTo>
                  <a:pt x="645317" y="49863"/>
                  <a:pt x="646138" y="66209"/>
                  <a:pt x="653143" y="74966"/>
                </a:cubicBezTo>
                <a:cubicBezTo>
                  <a:pt x="658639" y="81835"/>
                  <a:pt x="664767" y="88349"/>
                  <a:pt x="671805" y="93627"/>
                </a:cubicBezTo>
                <a:cubicBezTo>
                  <a:pt x="723139" y="132127"/>
                  <a:pt x="712139" y="125732"/>
                  <a:pt x="755780" y="140280"/>
                </a:cubicBezTo>
                <a:cubicBezTo>
                  <a:pt x="780662" y="137170"/>
                  <a:pt x="806233" y="137547"/>
                  <a:pt x="830425" y="130949"/>
                </a:cubicBezTo>
                <a:cubicBezTo>
                  <a:pt x="841244" y="127998"/>
                  <a:pt x="849446" y="119016"/>
                  <a:pt x="858417" y="112288"/>
                </a:cubicBezTo>
                <a:cubicBezTo>
                  <a:pt x="874349" y="100339"/>
                  <a:pt x="889138" y="86915"/>
                  <a:pt x="905070" y="74966"/>
                </a:cubicBezTo>
                <a:cubicBezTo>
                  <a:pt x="934013" y="53259"/>
                  <a:pt x="928767" y="57736"/>
                  <a:pt x="961054" y="46974"/>
                </a:cubicBezTo>
                <a:cubicBezTo>
                  <a:pt x="998376" y="50084"/>
                  <a:pt x="1036297" y="48959"/>
                  <a:pt x="1073021" y="56304"/>
                </a:cubicBezTo>
                <a:cubicBezTo>
                  <a:pt x="1084017" y="58503"/>
                  <a:pt x="1090983" y="69951"/>
                  <a:pt x="1101013" y="74966"/>
                </a:cubicBezTo>
                <a:cubicBezTo>
                  <a:pt x="1109810" y="79364"/>
                  <a:pt x="1119674" y="81186"/>
                  <a:pt x="1129005" y="84296"/>
                </a:cubicBezTo>
                <a:cubicBezTo>
                  <a:pt x="1135225" y="93627"/>
                  <a:pt x="1138909" y="105283"/>
                  <a:pt x="1147666" y="112288"/>
                </a:cubicBezTo>
                <a:cubicBezTo>
                  <a:pt x="1155346" y="118432"/>
                  <a:pt x="1165823" y="121619"/>
                  <a:pt x="1175658" y="121619"/>
                </a:cubicBezTo>
                <a:cubicBezTo>
                  <a:pt x="1216210" y="121619"/>
                  <a:pt x="1256523" y="115398"/>
                  <a:pt x="1296956" y="112288"/>
                </a:cubicBezTo>
                <a:cubicBezTo>
                  <a:pt x="1312507" y="96737"/>
                  <a:pt x="1329127" y="82186"/>
                  <a:pt x="1343609" y="65635"/>
                </a:cubicBezTo>
                <a:cubicBezTo>
                  <a:pt x="1350993" y="57196"/>
                  <a:pt x="1354341" y="45572"/>
                  <a:pt x="1362270" y="37643"/>
                </a:cubicBezTo>
                <a:cubicBezTo>
                  <a:pt x="1380357" y="19556"/>
                  <a:pt x="1395489" y="17240"/>
                  <a:pt x="1418254" y="9651"/>
                </a:cubicBezTo>
                <a:cubicBezTo>
                  <a:pt x="1469554" y="13926"/>
                  <a:pt x="1520570" y="0"/>
                  <a:pt x="1558213" y="37643"/>
                </a:cubicBezTo>
                <a:cubicBezTo>
                  <a:pt x="1569209" y="48639"/>
                  <a:pt x="1576874" y="62525"/>
                  <a:pt x="1586205" y="74966"/>
                </a:cubicBezTo>
                <a:cubicBezTo>
                  <a:pt x="1589315" y="84296"/>
                  <a:pt x="1590475" y="94523"/>
                  <a:pt x="1595535" y="102957"/>
                </a:cubicBezTo>
                <a:cubicBezTo>
                  <a:pt x="1595540" y="102966"/>
                  <a:pt x="1618858" y="126280"/>
                  <a:pt x="1623527" y="130949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ovací čára 33"/>
          <p:cNvCxnSpPr/>
          <p:nvPr/>
        </p:nvCxnSpPr>
        <p:spPr>
          <a:xfrm rot="5400000" flipH="1" flipV="1">
            <a:off x="2071670" y="5857892"/>
            <a:ext cx="42862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 flipH="1" flipV="1">
            <a:off x="5358612" y="5857892"/>
            <a:ext cx="427834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285984" y="5715016"/>
            <a:ext cx="328614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2285984" y="5643578"/>
            <a:ext cx="3286148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785918" y="5072074"/>
            <a:ext cx="92869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 29"/>
          <p:cNvSpPr/>
          <p:nvPr/>
        </p:nvSpPr>
        <p:spPr>
          <a:xfrm>
            <a:off x="4929190" y="5072074"/>
            <a:ext cx="1073021" cy="131401"/>
          </a:xfrm>
          <a:custGeom>
            <a:avLst/>
            <a:gdLst>
              <a:gd name="connsiteX0" fmla="*/ 0 w 1073021"/>
              <a:gd name="connsiteY0" fmla="*/ 131401 h 131401"/>
              <a:gd name="connsiteX1" fmla="*/ 27992 w 1073021"/>
              <a:gd name="connsiteY1" fmla="*/ 56756 h 131401"/>
              <a:gd name="connsiteX2" fmla="*/ 37323 w 1073021"/>
              <a:gd name="connsiteY2" fmla="*/ 28764 h 131401"/>
              <a:gd name="connsiteX3" fmla="*/ 55984 w 1073021"/>
              <a:gd name="connsiteY3" fmla="*/ 772 h 131401"/>
              <a:gd name="connsiteX4" fmla="*/ 158621 w 1073021"/>
              <a:gd name="connsiteY4" fmla="*/ 10103 h 131401"/>
              <a:gd name="connsiteX5" fmla="*/ 186612 w 1073021"/>
              <a:gd name="connsiteY5" fmla="*/ 75417 h 131401"/>
              <a:gd name="connsiteX6" fmla="*/ 233266 w 1073021"/>
              <a:gd name="connsiteY6" fmla="*/ 103409 h 131401"/>
              <a:gd name="connsiteX7" fmla="*/ 261257 w 1073021"/>
              <a:gd name="connsiteY7" fmla="*/ 122070 h 131401"/>
              <a:gd name="connsiteX8" fmla="*/ 363894 w 1073021"/>
              <a:gd name="connsiteY8" fmla="*/ 112740 h 131401"/>
              <a:gd name="connsiteX9" fmla="*/ 419878 w 1073021"/>
              <a:gd name="connsiteY9" fmla="*/ 75417 h 131401"/>
              <a:gd name="connsiteX10" fmla="*/ 447870 w 1073021"/>
              <a:gd name="connsiteY10" fmla="*/ 47425 h 131401"/>
              <a:gd name="connsiteX11" fmla="*/ 503853 w 1073021"/>
              <a:gd name="connsiteY11" fmla="*/ 38095 h 131401"/>
              <a:gd name="connsiteX12" fmla="*/ 531845 w 1073021"/>
              <a:gd name="connsiteY12" fmla="*/ 28764 h 131401"/>
              <a:gd name="connsiteX13" fmla="*/ 559837 w 1073021"/>
              <a:gd name="connsiteY13" fmla="*/ 38095 h 131401"/>
              <a:gd name="connsiteX14" fmla="*/ 615821 w 1073021"/>
              <a:gd name="connsiteY14" fmla="*/ 75417 h 131401"/>
              <a:gd name="connsiteX15" fmla="*/ 643812 w 1073021"/>
              <a:gd name="connsiteY15" fmla="*/ 94079 h 131401"/>
              <a:gd name="connsiteX16" fmla="*/ 699796 w 1073021"/>
              <a:gd name="connsiteY16" fmla="*/ 112740 h 131401"/>
              <a:gd name="connsiteX17" fmla="*/ 783772 w 1073021"/>
              <a:gd name="connsiteY17" fmla="*/ 103409 h 131401"/>
              <a:gd name="connsiteX18" fmla="*/ 858417 w 1073021"/>
              <a:gd name="connsiteY18" fmla="*/ 38095 h 131401"/>
              <a:gd name="connsiteX19" fmla="*/ 886408 w 1073021"/>
              <a:gd name="connsiteY19" fmla="*/ 28764 h 131401"/>
              <a:gd name="connsiteX20" fmla="*/ 979714 w 1073021"/>
              <a:gd name="connsiteY20" fmla="*/ 38095 h 131401"/>
              <a:gd name="connsiteX21" fmla="*/ 1007706 w 1073021"/>
              <a:gd name="connsiteY21" fmla="*/ 47425 h 131401"/>
              <a:gd name="connsiteX22" fmla="*/ 1017037 w 1073021"/>
              <a:gd name="connsiteY22" fmla="*/ 75417 h 131401"/>
              <a:gd name="connsiteX23" fmla="*/ 1063690 w 1073021"/>
              <a:gd name="connsiteY23" fmla="*/ 112740 h 131401"/>
              <a:gd name="connsiteX24" fmla="*/ 1073021 w 1073021"/>
              <a:gd name="connsiteY24" fmla="*/ 122070 h 131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73021" h="131401">
                <a:moveTo>
                  <a:pt x="0" y="131401"/>
                </a:moveTo>
                <a:cubicBezTo>
                  <a:pt x="9331" y="106519"/>
                  <a:pt x="18911" y="81730"/>
                  <a:pt x="27992" y="56756"/>
                </a:cubicBezTo>
                <a:cubicBezTo>
                  <a:pt x="31353" y="47513"/>
                  <a:pt x="32924" y="37561"/>
                  <a:pt x="37323" y="28764"/>
                </a:cubicBezTo>
                <a:cubicBezTo>
                  <a:pt x="42338" y="18734"/>
                  <a:pt x="49764" y="10103"/>
                  <a:pt x="55984" y="772"/>
                </a:cubicBezTo>
                <a:cubicBezTo>
                  <a:pt x="90196" y="3882"/>
                  <a:pt x="125787" y="0"/>
                  <a:pt x="158621" y="10103"/>
                </a:cubicBezTo>
                <a:cubicBezTo>
                  <a:pt x="178690" y="16278"/>
                  <a:pt x="181086" y="64365"/>
                  <a:pt x="186612" y="75417"/>
                </a:cubicBezTo>
                <a:cubicBezTo>
                  <a:pt x="196859" y="95911"/>
                  <a:pt x="214111" y="97025"/>
                  <a:pt x="233266" y="103409"/>
                </a:cubicBezTo>
                <a:cubicBezTo>
                  <a:pt x="242596" y="109629"/>
                  <a:pt x="250072" y="121271"/>
                  <a:pt x="261257" y="122070"/>
                </a:cubicBezTo>
                <a:cubicBezTo>
                  <a:pt x="295523" y="124518"/>
                  <a:pt x="330937" y="122433"/>
                  <a:pt x="363894" y="112740"/>
                </a:cubicBezTo>
                <a:cubicBezTo>
                  <a:pt x="385411" y="106412"/>
                  <a:pt x="404019" y="91276"/>
                  <a:pt x="419878" y="75417"/>
                </a:cubicBezTo>
                <a:cubicBezTo>
                  <a:pt x="429209" y="66086"/>
                  <a:pt x="435812" y="52784"/>
                  <a:pt x="447870" y="47425"/>
                </a:cubicBezTo>
                <a:cubicBezTo>
                  <a:pt x="465158" y="39742"/>
                  <a:pt x="485192" y="41205"/>
                  <a:pt x="503853" y="38095"/>
                </a:cubicBezTo>
                <a:cubicBezTo>
                  <a:pt x="513184" y="34985"/>
                  <a:pt x="522010" y="28764"/>
                  <a:pt x="531845" y="28764"/>
                </a:cubicBezTo>
                <a:cubicBezTo>
                  <a:pt x="541680" y="28764"/>
                  <a:pt x="551239" y="33319"/>
                  <a:pt x="559837" y="38095"/>
                </a:cubicBezTo>
                <a:cubicBezTo>
                  <a:pt x="579443" y="48987"/>
                  <a:pt x="597160" y="62976"/>
                  <a:pt x="615821" y="75417"/>
                </a:cubicBezTo>
                <a:cubicBezTo>
                  <a:pt x="625152" y="81637"/>
                  <a:pt x="633174" y="90533"/>
                  <a:pt x="643812" y="94079"/>
                </a:cubicBezTo>
                <a:lnTo>
                  <a:pt x="699796" y="112740"/>
                </a:lnTo>
                <a:cubicBezTo>
                  <a:pt x="727788" y="109630"/>
                  <a:pt x="756449" y="110240"/>
                  <a:pt x="783772" y="103409"/>
                </a:cubicBezTo>
                <a:cubicBezTo>
                  <a:pt x="821244" y="94041"/>
                  <a:pt x="821127" y="50526"/>
                  <a:pt x="858417" y="38095"/>
                </a:cubicBezTo>
                <a:lnTo>
                  <a:pt x="886408" y="28764"/>
                </a:lnTo>
                <a:cubicBezTo>
                  <a:pt x="917510" y="31874"/>
                  <a:pt x="948820" y="33342"/>
                  <a:pt x="979714" y="38095"/>
                </a:cubicBezTo>
                <a:cubicBezTo>
                  <a:pt x="989435" y="39591"/>
                  <a:pt x="1000751" y="40470"/>
                  <a:pt x="1007706" y="47425"/>
                </a:cubicBezTo>
                <a:cubicBezTo>
                  <a:pt x="1014661" y="54380"/>
                  <a:pt x="1011977" y="66983"/>
                  <a:pt x="1017037" y="75417"/>
                </a:cubicBezTo>
                <a:cubicBezTo>
                  <a:pt x="1026808" y="91703"/>
                  <a:pt x="1049818" y="102336"/>
                  <a:pt x="1063690" y="112740"/>
                </a:cubicBezTo>
                <a:cubicBezTo>
                  <a:pt x="1067209" y="115379"/>
                  <a:pt x="1069911" y="118960"/>
                  <a:pt x="1073021" y="122070"/>
                </a:cubicBezTo>
              </a:path>
            </a:pathLst>
          </a:cu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rgbClr val="CCFF99"/>
          </a:solidFill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PODMĚT      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214974"/>
          </a:xfrm>
          <a:ln w="28575">
            <a:solidFill>
              <a:srgbClr val="00B050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/>
              <a:t>= základní větný člen, který vyjadřuje, čím se zabývá přísudek, čeho se přísudek dotýká</a:t>
            </a:r>
          </a:p>
          <a:p>
            <a:pPr>
              <a:buNone/>
            </a:pPr>
            <a:endParaRPr lang="cs-CZ" sz="1700" b="1" u="sng" dirty="0" smtClean="0">
              <a:solidFill>
                <a:srgbClr val="00B050"/>
              </a:solidFill>
              <a:latin typeface="Arial Black" pitchFamily="34" charset="0"/>
            </a:endParaRPr>
          </a:p>
          <a:p>
            <a:pPr>
              <a:buNone/>
            </a:pPr>
            <a:r>
              <a:rPr lang="cs-CZ" sz="2400" b="1" u="sng" dirty="0" smtClean="0">
                <a:solidFill>
                  <a:srgbClr val="00B050"/>
                </a:solidFill>
                <a:latin typeface="Arial Black" pitchFamily="34" charset="0"/>
              </a:rPr>
              <a:t>VŽDY  SE VYSKYTUJE V 1.PÁDĚ! </a:t>
            </a:r>
          </a:p>
          <a:p>
            <a:pPr>
              <a:buNone/>
            </a:pPr>
            <a:r>
              <a:rPr lang="cs-CZ" sz="2400" dirty="0" smtClean="0"/>
              <a:t>					Odpovídá na otázku </a:t>
            </a:r>
            <a:r>
              <a:rPr lang="cs-CZ" sz="2400" b="1" i="1" u="sng" dirty="0" smtClean="0">
                <a:solidFill>
                  <a:srgbClr val="00B050"/>
                </a:solidFill>
                <a:latin typeface="Arial Black" pitchFamily="34" charset="0"/>
              </a:rPr>
              <a:t>KDO, CO?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rgbClr val="00B050"/>
                </a:solidFill>
              </a:rPr>
              <a:t>vyjádřený</a:t>
            </a:r>
            <a:r>
              <a:rPr lang="cs-CZ" sz="2400" dirty="0" smtClean="0"/>
              <a:t> – vyjadřuje činitele nebo nositele děje,               		      - ve větě je podmět přítomný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	</a:t>
            </a:r>
            <a:r>
              <a:rPr lang="cs-CZ" sz="2400" b="1" dirty="0" smtClean="0">
                <a:solidFill>
                  <a:srgbClr val="00B050"/>
                </a:solidFill>
              </a:rPr>
              <a:t>nevyjádřený</a:t>
            </a:r>
            <a:r>
              <a:rPr lang="cs-CZ" sz="2400" dirty="0" smtClean="0"/>
              <a:t> – poznáme jej</a:t>
            </a:r>
          </a:p>
          <a:p>
            <a:pPr>
              <a:buNone/>
            </a:pPr>
            <a:r>
              <a:rPr lang="cs-CZ" sz="2400" dirty="0" smtClean="0"/>
              <a:t>			a) z kontextu (souvislostí) </a:t>
            </a:r>
          </a:p>
          <a:p>
            <a:pPr>
              <a:buNone/>
            </a:pPr>
            <a:r>
              <a:rPr lang="cs-CZ" sz="2400" dirty="0" smtClean="0"/>
              <a:t>			b) z předcházející věty</a:t>
            </a:r>
          </a:p>
          <a:p>
            <a:pPr>
              <a:buNone/>
            </a:pPr>
            <a:r>
              <a:rPr lang="cs-CZ" sz="2400" dirty="0" smtClean="0"/>
              <a:t>			c) ze slovesného tvaru</a:t>
            </a:r>
          </a:p>
          <a:p>
            <a:pPr>
              <a:buNone/>
            </a:pPr>
            <a:r>
              <a:rPr lang="cs-CZ" sz="2400" dirty="0" smtClean="0"/>
              <a:t>                         </a:t>
            </a: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785786" y="3643314"/>
            <a:ext cx="642942" cy="428628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785786" y="4071942"/>
            <a:ext cx="642942" cy="50006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Elipsa 7"/>
          <p:cNvSpPr/>
          <p:nvPr/>
        </p:nvSpPr>
        <p:spPr>
          <a:xfrm>
            <a:off x="6858016" y="357166"/>
            <a:ext cx="1143008" cy="78581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/>
              <a:t>Po</a:t>
            </a:r>
            <a:endParaRPr lang="cs-CZ" sz="4000" b="1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58246" cy="3225800"/>
          </a:xfrm>
          <a:ln w="28575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rgbClr val="00B050"/>
                </a:solidFill>
              </a:rPr>
              <a:t>Doplň podmět  </a:t>
            </a:r>
            <a:r>
              <a:rPr lang="cs-CZ" sz="2000" b="1" u="sng" dirty="0" smtClean="0">
                <a:solidFill>
                  <a:srgbClr val="00B050"/>
                </a:solidFill>
              </a:rPr>
              <a:t>(Použij přísudek a otázku KDO, CO?)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_______________ si přečetl knihu o dinosaurech.  ________ se vrátil?   Bude _______________ uvařený včas?  ___________ je největší suchozemský tvor.   _________________ letělo nadzvukovou rychlostí.  Bez dešťové vody ________________ vysychala.  __________ našeho města  si přejí opravit koupaliště.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3500438"/>
            <a:ext cx="8358246" cy="3114684"/>
          </a:xfrm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Hledej podmět, podtrhni jej a nadepiš.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                                              		</a:t>
            </a:r>
            <a:r>
              <a:rPr lang="cs-CZ" sz="2400" b="1" u="sng" dirty="0" smtClean="0">
                <a:solidFill>
                  <a:srgbClr val="00B050"/>
                </a:solidFill>
              </a:rPr>
              <a:t>(</a:t>
            </a:r>
            <a:r>
              <a:rPr lang="cs-CZ" sz="2000" b="1" u="sng" dirty="0" smtClean="0">
                <a:solidFill>
                  <a:srgbClr val="00B050"/>
                </a:solidFill>
              </a:rPr>
              <a:t>Jak se ptáme na podmět?)</a:t>
            </a:r>
          </a:p>
          <a:p>
            <a:pPr>
              <a:buNone/>
            </a:pPr>
            <a:r>
              <a:rPr lang="cs-CZ" sz="2400" dirty="0" smtClean="0"/>
              <a:t>Venku nastaly obzvlášť silné mrazy. Nikdo nechtěl jít ven. Všichni </a:t>
            </a:r>
          </a:p>
          <a:p>
            <a:pPr>
              <a:buNone/>
            </a:pPr>
            <a:r>
              <a:rPr lang="cs-CZ" sz="2400" dirty="0" smtClean="0"/>
              <a:t>by se museli hodně obléknout. Kromě teplé bundy nesmí </a:t>
            </a:r>
          </a:p>
          <a:p>
            <a:pPr>
              <a:buNone/>
            </a:pPr>
            <a:r>
              <a:rPr lang="cs-CZ" sz="2400" dirty="0" smtClean="0"/>
              <a:t>zapomenout na čepici. Hodí se i rukavice. Už aby bylo zase léto! </a:t>
            </a:r>
            <a:endParaRPr lang="cs-CZ" sz="2400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43998" cy="868346"/>
          </a:xfrm>
          <a:noFill/>
          <a:ln>
            <a:noFill/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Poznáš podmět ze souvislostí?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071546"/>
            <a:ext cx="8643998" cy="1928826"/>
          </a:xfrm>
          <a:solidFill>
            <a:schemeClr val="accent3">
              <a:lumMod val="20000"/>
              <a:lumOff val="80000"/>
            </a:schemeClr>
          </a:solidFill>
          <a:ln w="1905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Velká pardubická se koná každoročně v Pardubicích. Sjíždějí se sem</a:t>
            </a:r>
          </a:p>
          <a:p>
            <a:pPr>
              <a:buNone/>
            </a:pPr>
            <a:r>
              <a:rPr lang="cs-CZ" sz="2400" dirty="0" smtClean="0"/>
              <a:t> žokejové se svými koňmi nejen z celé České republiky, ale i z mnoha</a:t>
            </a:r>
          </a:p>
          <a:p>
            <a:pPr>
              <a:buNone/>
            </a:pPr>
            <a:r>
              <a:rPr lang="cs-CZ" sz="2400" dirty="0" smtClean="0"/>
              <a:t> dalších zemí. Je to obzvláště těžký závod, na kterém předvádějí koně</a:t>
            </a:r>
          </a:p>
          <a:p>
            <a:pPr>
              <a:buNone/>
            </a:pPr>
            <a:r>
              <a:rPr lang="cs-CZ" sz="2400" dirty="0" smtClean="0"/>
              <a:t> své umění. </a:t>
            </a:r>
            <a:r>
              <a:rPr lang="cs-CZ" sz="2400" b="1" dirty="0" smtClean="0">
                <a:solidFill>
                  <a:srgbClr val="009900"/>
                </a:solidFill>
              </a:rPr>
              <a:t>Je však i velice nebezpečná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3214686"/>
            <a:ext cx="8643998" cy="347787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Taxisův příkop.</a:t>
            </a:r>
          </a:p>
          <a:p>
            <a:pPr>
              <a:lnSpc>
                <a:spcPct val="150000"/>
              </a:lnSpc>
            </a:pPr>
            <a:r>
              <a:rPr lang="cs-CZ" sz="2200" dirty="0" smtClean="0"/>
              <a:t>Tato překážka byla původně dva metry hluboká a pět metrů široká, před odrazem najdeme živý plot vysoký jeden a půl metru. </a:t>
            </a:r>
            <a:r>
              <a:rPr lang="cs-CZ" sz="2200" b="1" dirty="0" smtClean="0">
                <a:solidFill>
                  <a:srgbClr val="009900"/>
                </a:solidFill>
              </a:rPr>
              <a:t>Dnes je široký čtyři metry a hluboký pouze jeden metr.</a:t>
            </a:r>
            <a:r>
              <a:rPr lang="cs-CZ" sz="2200" dirty="0" smtClean="0"/>
              <a:t> Celková hloubka propasti dosahuje 160 centimetrů. </a:t>
            </a:r>
            <a:r>
              <a:rPr lang="cs-CZ" sz="2200" b="1" dirty="0" smtClean="0">
                <a:solidFill>
                  <a:srgbClr val="009900"/>
                </a:solidFill>
              </a:rPr>
              <a:t>Aby nebyl tolik nebezpečný</a:t>
            </a:r>
            <a:r>
              <a:rPr lang="cs-CZ" sz="2200" dirty="0" smtClean="0"/>
              <a:t>, je doskočiště dokonce zvýšeno. Aby ho kůň přeskočil, musí vyvinout velkou rychlost a dobře se odrazit. </a:t>
            </a:r>
            <a:r>
              <a:rPr lang="cs-CZ" sz="2200" b="1" dirty="0" smtClean="0">
                <a:solidFill>
                  <a:srgbClr val="009900"/>
                </a:solidFill>
              </a:rPr>
              <a:t>Je nejtěžší překážkou Velké pardubické.</a:t>
            </a:r>
            <a:endParaRPr lang="cs-CZ" sz="2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358246" cy="1225536"/>
          </a:xfrm>
          <a:solidFill>
            <a:srgbClr val="CCFF99"/>
          </a:solidFill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Větné členy holé, rozvité a několikanásobné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  <a:ln>
            <a:noFill/>
          </a:ln>
        </p:spPr>
        <p:txBody>
          <a:bodyPr>
            <a:normAutofit/>
          </a:bodyPr>
          <a:lstStyle/>
          <a:p>
            <a:pPr marL="457200" indent="-457200">
              <a:buAutoNum type="alphaLcParenR"/>
            </a:pPr>
            <a:r>
              <a:rPr lang="cs-CZ" sz="2400" b="1" u="sng" dirty="0" smtClean="0">
                <a:solidFill>
                  <a:srgbClr val="00B050"/>
                </a:solidFill>
              </a:rPr>
              <a:t>holé </a:t>
            </a:r>
            <a:r>
              <a:rPr lang="cs-CZ" sz="2400" dirty="0" smtClean="0"/>
              <a:t> 	Jana si hrála.</a:t>
            </a:r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None/>
            </a:pPr>
            <a:endParaRPr lang="cs-CZ" sz="2400" dirty="0" smtClean="0"/>
          </a:p>
          <a:p>
            <a:pPr marL="457200" indent="-457200">
              <a:buAutoNum type="alphaLcParenR" startAt="2"/>
            </a:pPr>
            <a:r>
              <a:rPr lang="cs-CZ" sz="2400" b="1" u="sng" dirty="0" smtClean="0">
                <a:solidFill>
                  <a:srgbClr val="00B050"/>
                </a:solidFill>
              </a:rPr>
              <a:t>rozvité</a:t>
            </a:r>
            <a:r>
              <a:rPr lang="cs-CZ" sz="2400" dirty="0" smtClean="0"/>
              <a:t>	Malá Jana si hrála na prodavačku.</a:t>
            </a:r>
          </a:p>
          <a:p>
            <a:pPr marL="457200" indent="-457200">
              <a:buAutoNum type="alphaLcParenR" startAt="2"/>
            </a:pPr>
            <a:endParaRPr lang="cs-CZ" sz="2400" dirty="0" smtClean="0"/>
          </a:p>
          <a:p>
            <a:pPr marL="457200" indent="-457200">
              <a:buAutoNum type="alphaLcParenR" startAt="2"/>
            </a:pPr>
            <a:endParaRPr lang="cs-CZ" sz="2400" dirty="0" smtClean="0"/>
          </a:p>
          <a:p>
            <a:pPr marL="457200" indent="-457200">
              <a:buAutoNum type="alphaLcParenR" startAt="2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b="1" u="sng" dirty="0" smtClean="0">
                <a:solidFill>
                  <a:srgbClr val="00B050"/>
                </a:solidFill>
              </a:rPr>
              <a:t>několikanásobné:    </a:t>
            </a:r>
            <a:r>
              <a:rPr lang="cs-CZ" sz="2400" dirty="0" smtClean="0"/>
              <a:t>Jana a Petra si hrály a honily se.</a:t>
            </a:r>
          </a:p>
          <a:p>
            <a:pPr marL="457200" indent="-457200">
              <a:buNone/>
            </a:pPr>
            <a:endParaRPr lang="cs-CZ" sz="2400" dirty="0"/>
          </a:p>
        </p:txBody>
      </p:sp>
      <p:sp>
        <p:nvSpPr>
          <p:cNvPr id="4" name="Elipsa 3"/>
          <p:cNvSpPr/>
          <p:nvPr/>
        </p:nvSpPr>
        <p:spPr>
          <a:xfrm>
            <a:off x="4929190" y="2000240"/>
            <a:ext cx="914400" cy="64294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Jana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6715140" y="2000240"/>
            <a:ext cx="1357322" cy="64294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 hrála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Je rovno 5"/>
          <p:cNvSpPr/>
          <p:nvPr/>
        </p:nvSpPr>
        <p:spPr>
          <a:xfrm>
            <a:off x="5857884" y="2214554"/>
            <a:ext cx="914400" cy="357190"/>
          </a:xfrm>
          <a:prstGeom prst="mathEqual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928926" y="3357562"/>
            <a:ext cx="914400" cy="571504"/>
          </a:xfrm>
          <a:prstGeom prst="ellipse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000628" y="3357562"/>
            <a:ext cx="1357322" cy="642942"/>
          </a:xfrm>
          <a:prstGeom prst="ellipse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 hrála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Je rovno 8"/>
          <p:cNvSpPr/>
          <p:nvPr/>
        </p:nvSpPr>
        <p:spPr>
          <a:xfrm>
            <a:off x="3929058" y="3500438"/>
            <a:ext cx="914400" cy="357190"/>
          </a:xfrm>
          <a:prstGeom prst="mathEqual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785918" y="4071942"/>
            <a:ext cx="1000132" cy="571504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6357950" y="4000504"/>
            <a:ext cx="2643206" cy="571504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prodavačku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13" name="Přímá spojovací šipka 12"/>
          <p:cNvCxnSpPr>
            <a:stCxn id="10" idx="0"/>
            <a:endCxn id="7" idx="3"/>
          </p:cNvCxnSpPr>
          <p:nvPr/>
        </p:nvCxnSpPr>
        <p:spPr>
          <a:xfrm rot="5400000" flipH="1" flipV="1">
            <a:off x="2561125" y="3570231"/>
            <a:ext cx="226571" cy="776853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11" idx="1"/>
          </p:cNvCxnSpPr>
          <p:nvPr/>
        </p:nvCxnSpPr>
        <p:spPr>
          <a:xfrm rot="16200000" flipV="1">
            <a:off x="6402491" y="3741650"/>
            <a:ext cx="298009" cy="387089"/>
          </a:xfrm>
          <a:prstGeom prst="straightConnector1">
            <a:avLst/>
          </a:prstGeom>
          <a:ln w="38100">
            <a:solidFill>
              <a:schemeClr val="accent4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Elipsa 16"/>
          <p:cNvSpPr/>
          <p:nvPr/>
        </p:nvSpPr>
        <p:spPr>
          <a:xfrm>
            <a:off x="1000100" y="5214950"/>
            <a:ext cx="3071834" cy="107157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285852" y="5429264"/>
            <a:ext cx="914400" cy="642942"/>
          </a:xfrm>
          <a:prstGeom prst="ellipse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643174" y="5429264"/>
            <a:ext cx="985838" cy="642942"/>
          </a:xfrm>
          <a:prstGeom prst="ellipse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Petra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143504" y="5214950"/>
            <a:ext cx="3714776" cy="1200152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5357818" y="5429264"/>
            <a:ext cx="1214446" cy="714380"/>
          </a:xfrm>
          <a:prstGeom prst="ellipse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 hrály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143768" y="5429264"/>
            <a:ext cx="1428760" cy="785818"/>
          </a:xfrm>
          <a:prstGeom prst="ellipse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honily se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Kříž 23"/>
          <p:cNvSpPr/>
          <p:nvPr/>
        </p:nvSpPr>
        <p:spPr>
          <a:xfrm>
            <a:off x="2285984" y="5572140"/>
            <a:ext cx="285752" cy="285752"/>
          </a:xfrm>
          <a:prstGeom prst="plus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říž 24"/>
          <p:cNvSpPr/>
          <p:nvPr/>
        </p:nvSpPr>
        <p:spPr>
          <a:xfrm>
            <a:off x="6715140" y="5643578"/>
            <a:ext cx="285752" cy="285752"/>
          </a:xfrm>
          <a:prstGeom prst="plus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Je rovno 25"/>
          <p:cNvSpPr/>
          <p:nvPr/>
        </p:nvSpPr>
        <p:spPr>
          <a:xfrm>
            <a:off x="4143372" y="5572140"/>
            <a:ext cx="914400" cy="357190"/>
          </a:xfrm>
          <a:prstGeom prst="mathEqual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1725602"/>
          </a:xfrm>
          <a:solidFill>
            <a:srgbClr val="CCFF99"/>
          </a:solidFill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Jsou základní větné členy holé, rozvité, nebo několikanásobné?</a:t>
            </a:r>
            <a:br>
              <a:rPr lang="cs-CZ" sz="3200" dirty="0" smtClean="0"/>
            </a:br>
            <a:r>
              <a:rPr lang="cs-CZ" sz="2200" b="1" dirty="0" smtClean="0"/>
              <a:t>Podmětovou část podtrhni rovně, přísudkovou podtrhni vlnovkou.</a:t>
            </a:r>
            <a:endParaRPr lang="cs-CZ" sz="2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143116"/>
            <a:ext cx="8501122" cy="4572032"/>
          </a:xfrm>
          <a:ln w="38100">
            <a:solidFill>
              <a:srgbClr val="00B050"/>
            </a:solidFill>
          </a:ln>
        </p:spPr>
        <p:txBody>
          <a:bodyPr>
            <a:no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Malý pavouček se schoval do kouta. Auta i autobusy zastavily.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Můj dědeček vyměnil baterii.  Mobilní telefon náhle zazvonil.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Maminka uložila nákup do tašky.  Nejvyšší českou horou je Sněžka.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Sedačková lanovka nás vyvezla na </a:t>
            </a:r>
            <a:r>
              <a:rPr lang="cs-CZ" sz="2400" dirty="0" err="1" smtClean="0"/>
              <a:t>Medvědín</a:t>
            </a:r>
            <a:r>
              <a:rPr lang="cs-CZ" sz="2400" dirty="0" smtClean="0"/>
              <a:t>. K prameni Labe vede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 turistická stezka.  Na Černé hoře stojí televizní vysílač. Tento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vysílač je viditelný z veliké dálky. Výlety do Krkonoš milují malí i 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velcí návštěvníci. </a:t>
            </a:r>
            <a:endParaRPr lang="cs-CZ" sz="2400" dirty="0"/>
          </a:p>
        </p:txBody>
      </p:sp>
    </p:spTree>
  </p:cSld>
  <p:clrMapOvr>
    <a:masterClrMapping/>
  </p:clrMapOvr>
  <p:transition spd="slow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Opakování</a:t>
                      </a:r>
                      <a:r>
                        <a:rPr lang="cs-CZ" baseline="0" dirty="0" smtClean="0"/>
                        <a:t> z předcházející hodiny: základní větné členy (podmět a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přísudek)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baseline="0" dirty="0" smtClean="0"/>
                        <a:t>Výklad: Podmět vyjádřený a nevyjádřený</a:t>
                      </a:r>
                    </a:p>
                    <a:p>
                      <a:pPr marL="342900" indent="-342900">
                        <a:buAutoNum type="arabicParenR" startAt="2"/>
                      </a:pPr>
                      <a:r>
                        <a:rPr lang="cs-CZ" dirty="0" smtClean="0"/>
                        <a:t>Pracovní listy</a:t>
                      </a:r>
                      <a:r>
                        <a:rPr lang="cs-CZ" baseline="0" dirty="0" smtClean="0"/>
                        <a:t> + interaktivní tabule – procvičování: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a) podmět vyjádřený a nevyjádřený (doplňování, vyhledávání)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b) podmět ze souvislosti 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4"/>
                      </a:pPr>
                      <a:r>
                        <a:rPr lang="cs-CZ" baseline="0" dirty="0" smtClean="0"/>
                        <a:t>Výklad: větné členy holé, rozvité a několikanásobné</a:t>
                      </a:r>
                    </a:p>
                    <a:p>
                      <a:pPr marL="342900" indent="-342900">
                        <a:buAutoNum type="arabicParenR" startAt="4"/>
                      </a:pPr>
                      <a:r>
                        <a:rPr lang="cs-CZ" dirty="0" smtClean="0"/>
                        <a:t>Procvičování: interaktivní tabule a pracovní listy: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a) základní skladební dvojice (podtrhnout, nadepsat, vyznačit ZSD)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b) část podmětová a část přísudková (</a:t>
                      </a:r>
                      <a:r>
                        <a:rPr lang="cs-CZ" baseline="0" smtClean="0"/>
                        <a:t>vyznačit barevně)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429132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rgbClr val="009900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pull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382</TotalTime>
  <Words>485</Words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PODMĚT</vt:lpstr>
      <vt:lpstr>Snímek 2</vt:lpstr>
      <vt:lpstr>Základní skladební dvojice</vt:lpstr>
      <vt:lpstr>PODMĚT       </vt:lpstr>
      <vt:lpstr>Doplň podmět  (Použij přísudek a otázku KDO, CO?)  _______________ si přečetl knihu o dinosaurech.  ________ se vrátil?   Bude _______________ uvařený včas?  ___________ je největší suchozemský tvor.   _________________ letělo nadzvukovou rychlostí.  Bez dešťové vody ________________ vysychala.  __________ našeho města  si přejí opravit koupaliště.</vt:lpstr>
      <vt:lpstr>Poznáš podmět ze souvislostí?</vt:lpstr>
      <vt:lpstr>Větné členy holé, rozvité a několikanásobné</vt:lpstr>
      <vt:lpstr>Jsou základní větné členy holé, rozvité, nebo několikanásobné? Podmětovou část podtrhni rovně, přísudkovou podtrhni vlnovkou.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75</cp:revision>
  <dcterms:created xsi:type="dcterms:W3CDTF">2012-01-20T18:34:33Z</dcterms:created>
  <dcterms:modified xsi:type="dcterms:W3CDTF">2012-06-25T19:15:43Z</dcterms:modified>
</cp:coreProperties>
</file>