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63" r:id="rId5"/>
    <p:sldId id="265" r:id="rId6"/>
    <p:sldId id="264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CCFF99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902" y="-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l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l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l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l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l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l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l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l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l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l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l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trips dir="l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128588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PŘÍSUDEK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178592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VY_32_INOVACE_01_B_05_PŘÍSUDEK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ČESKÝ JAZYK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="" xmlns:wne="http://schemas.microsoft.com/office/word/2006/wordml" xmlns:w="http://schemas.openxmlformats.org/wordprocessingml/2006/main" xmlns:w10="urn:schemas-microsoft-com:office:word" xmlns:wp="http://schemas.openxmlformats.org/drawingml/2006/wordprocessingDrawing" xmlns:v="urn:schemas-microsoft-com:vml" xmlns:m="http://schemas.openxmlformats.org/officeDocument/2006/math" xmlns:o="urn:schemas-microsoft-com:office:office" xmlns:ve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lc="http://schemas.openxmlformats.org/drawingml/2006/lockedCanvas" xmlns:pic="http://schemas.openxmlformats.org/drawingml/2006/picture" xmlns:a14="http://schemas.microsoft.com/office/drawing/2010/main" xmlns="" xmlns:wne="http://schemas.microsoft.com/office/word/2006/wordml" xmlns:w="http://schemas.openxmlformats.org/wordprocessingml/2006/main" xmlns:w10="urn:schemas-microsoft-com:office:word" xmlns:wp="http://schemas.openxmlformats.org/drawingml/2006/wordprocessingDrawing" xmlns:v="urn:schemas-microsoft-com:vml" xmlns:m="http://schemas.openxmlformats.org/officeDocument/2006/math" xmlns:o="urn:schemas-microsoft-com:office:office" xmlns:ve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:lc="http://schemas.openxmlformats.org/drawingml/2006/lockedCanvas" xmlns:pic="http://schemas.openxmlformats.org/drawingml/2006/picture" xmlns:a14="http://schemas.microsoft.com/office/drawing/2010/main" xmlns="" xmlns:wne="http://schemas.microsoft.com/office/word/2006/wordml" xmlns:w="http://schemas.openxmlformats.org/wordprocessingml/2006/main" xmlns:w10="urn:schemas-microsoft-com:office:word" xmlns:wp="http://schemas.openxmlformats.org/drawingml/2006/wordprocessingDrawing" xmlns:v="urn:schemas-microsoft-com:vml" xmlns:m="http://schemas.openxmlformats.org/officeDocument/2006/math" xmlns:o="urn:schemas-microsoft-com:office:office" xmlns:ve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lc="http://schemas.openxmlformats.org/drawingml/2006/lockedCanvas" xmlns:pic="http://schemas.openxmlformats.org/drawingml/2006/picture" xmlns:a14="http://schemas.microsoft.com/office/drawing/2010/main" xmlns="" xmlns:wne="http://schemas.microsoft.com/office/word/2006/wordml" xmlns:w="http://schemas.openxmlformats.org/wordprocessingml/2006/main" xmlns:w10="urn:schemas-microsoft-com:office:word" xmlns:wp="http://schemas.openxmlformats.org/drawingml/2006/wordprocessingDrawing" xmlns:v="urn:schemas-microsoft-com:vml" xmlns:m="http://schemas.openxmlformats.org/officeDocument/2006/math" xmlns:o="urn:schemas-microsoft-com:office:office" xmlns:ve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8" y="928672"/>
          <a:ext cx="6834212" cy="39200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>
                    <a:solidFill>
                      <a:srgbClr val="008000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Helena Baculáková</a:t>
                      </a:r>
                      <a:endParaRPr lang="cs-CZ" dirty="0"/>
                    </a:p>
                  </a:txBody>
                  <a:tcPr>
                    <a:solidFill>
                      <a:srgbClr val="008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5. února 2012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února 2012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VI.B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 a literatura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PŘÍSUDEK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Základní</a:t>
                      </a:r>
                      <a:r>
                        <a:rPr lang="cs-CZ" baseline="0" dirty="0" smtClean="0"/>
                        <a:t> skladební dvojice, přísudek slovesný, jednoduchý a slovesný tvar, přísudek jmenný se sponou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CFF99"/>
          </a:solidFill>
          <a:ln w="28575"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/>
              <a:t>Základní skladební dvojice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14948"/>
          </a:xfrm>
          <a:ln w="28575">
            <a:solidFill>
              <a:srgbClr val="00B050"/>
            </a:solidFill>
          </a:ln>
          <a:effectLst>
            <a:softEdge rad="63500"/>
          </a:effectLst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Základem české věty jsou dva větné členy, bez nichž se věta </a:t>
            </a:r>
          </a:p>
          <a:p>
            <a:pPr>
              <a:buNone/>
            </a:pPr>
            <a:r>
              <a:rPr lang="cs-CZ" sz="2400" dirty="0" smtClean="0"/>
              <a:t>neobejde                   </a:t>
            </a:r>
            <a:r>
              <a:rPr lang="cs-CZ" sz="2400" b="1" u="sng" dirty="0" smtClean="0">
                <a:solidFill>
                  <a:srgbClr val="00B050"/>
                </a:solidFill>
                <a:latin typeface="Berlin Sans FB Demi" pitchFamily="34" charset="0"/>
              </a:rPr>
              <a:t>PODMĚT  +   PŘÍSUDEK</a:t>
            </a:r>
            <a:r>
              <a:rPr lang="cs-CZ" sz="2400" dirty="0" smtClean="0">
                <a:solidFill>
                  <a:srgbClr val="00B050"/>
                </a:solidFill>
                <a:latin typeface="Berlin Sans FB Demi" pitchFamily="34" charset="0"/>
              </a:rPr>
              <a:t>   </a:t>
            </a:r>
          </a:p>
          <a:p>
            <a:pPr>
              <a:buNone/>
            </a:pPr>
            <a:endParaRPr lang="cs-CZ" sz="2400" b="1" u="sng" dirty="0" smtClean="0">
              <a:solidFill>
                <a:srgbClr val="00B050"/>
              </a:solidFill>
              <a:latin typeface="Berlin Sans FB Demi" pitchFamily="34" charset="0"/>
            </a:endParaRPr>
          </a:p>
          <a:p>
            <a:pPr>
              <a:buNone/>
            </a:pPr>
            <a:endParaRPr lang="cs-CZ" sz="2400" b="1" u="sng" dirty="0" smtClean="0">
              <a:solidFill>
                <a:srgbClr val="00B050"/>
              </a:solidFill>
              <a:latin typeface="Berlin Sans FB Demi" pitchFamily="34" charset="0"/>
            </a:endParaRPr>
          </a:p>
          <a:p>
            <a:pPr>
              <a:buNone/>
            </a:pPr>
            <a:endParaRPr lang="cs-CZ" sz="2400" b="1" u="sng" dirty="0" smtClean="0">
              <a:solidFill>
                <a:srgbClr val="00B050"/>
              </a:solidFill>
              <a:latin typeface="Berlin Sans FB Demi" pitchFamily="34" charset="0"/>
            </a:endParaRPr>
          </a:p>
          <a:p>
            <a:pPr>
              <a:buNone/>
            </a:pPr>
            <a:endParaRPr lang="cs-CZ" sz="2400" b="1" u="sng" dirty="0" smtClean="0">
              <a:solidFill>
                <a:srgbClr val="00B050"/>
              </a:solidFill>
              <a:latin typeface="Berlin Sans FB Demi" pitchFamily="34" charset="0"/>
            </a:endParaRPr>
          </a:p>
          <a:p>
            <a:pPr>
              <a:buNone/>
            </a:pPr>
            <a:endParaRPr lang="cs-CZ" sz="2400" b="1" u="sng" dirty="0" smtClean="0">
              <a:solidFill>
                <a:srgbClr val="00B050"/>
              </a:solidFill>
              <a:latin typeface="Berlin Sans FB Demi" pitchFamily="34" charset="0"/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00B050"/>
                </a:solidFill>
                <a:latin typeface="Berlin Sans FB Demi" pitchFamily="34" charset="0"/>
              </a:rPr>
              <a:t>                 </a:t>
            </a:r>
            <a:r>
              <a:rPr lang="cs-CZ" sz="2400" b="1" dirty="0" smtClean="0">
                <a:solidFill>
                  <a:srgbClr val="00B050"/>
                </a:solidFill>
                <a:latin typeface="Berlin Sans FB Demi" pitchFamily="34" charset="0"/>
              </a:rPr>
              <a:t>AUTO</a:t>
            </a:r>
            <a:r>
              <a:rPr lang="cs-CZ" sz="2400" dirty="0" smtClean="0">
                <a:solidFill>
                  <a:srgbClr val="00B050"/>
                </a:solidFill>
                <a:latin typeface="Berlin Sans FB Demi" pitchFamily="34" charset="0"/>
              </a:rPr>
              <a:t> 			</a:t>
            </a:r>
            <a:r>
              <a:rPr lang="cs-CZ" sz="2400" b="1" dirty="0" smtClean="0">
                <a:solidFill>
                  <a:srgbClr val="00B050"/>
                </a:solidFill>
                <a:latin typeface="Berlin Sans FB Demi" pitchFamily="34" charset="0"/>
              </a:rPr>
              <a:t>JELO</a:t>
            </a:r>
          </a:p>
          <a:p>
            <a:pPr>
              <a:buNone/>
            </a:pPr>
            <a:endParaRPr lang="cs-CZ" sz="2400" b="1" dirty="0" smtClean="0">
              <a:solidFill>
                <a:srgbClr val="00B050"/>
              </a:solidFill>
              <a:latin typeface="Berlin Sans FB Demi" pitchFamily="34" charset="0"/>
            </a:endParaRPr>
          </a:p>
          <a:p>
            <a:pPr>
              <a:buNone/>
            </a:pPr>
            <a:endParaRPr lang="cs-CZ" sz="2400" b="1" dirty="0" smtClean="0">
              <a:solidFill>
                <a:srgbClr val="00B050"/>
              </a:solidFill>
              <a:latin typeface="Berlin Sans FB Demi" pitchFamily="34" charset="0"/>
            </a:endParaRPr>
          </a:p>
          <a:p>
            <a:pPr>
              <a:buNone/>
            </a:pPr>
            <a:r>
              <a:rPr lang="cs-CZ" sz="2400" b="1" dirty="0" smtClean="0">
                <a:solidFill>
                  <a:srgbClr val="00B050"/>
                </a:solidFill>
                <a:latin typeface="Berlin Sans FB Demi" pitchFamily="34" charset="0"/>
              </a:rPr>
              <a:t>		     KVĚTUŠKA 		SI HRAJE</a:t>
            </a:r>
            <a:endParaRPr lang="cs-CZ" sz="2400" b="1" dirty="0">
              <a:solidFill>
                <a:srgbClr val="00B050"/>
              </a:solidFill>
              <a:latin typeface="Berlin Sans FB Demi" pitchFamily="34" charset="0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2000232" y="2143116"/>
            <a:ext cx="714380" cy="357190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1214414" y="3214686"/>
            <a:ext cx="2000264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PODMĚT</a:t>
            </a:r>
            <a:endParaRPr lang="cs-CZ" sz="2400" b="1" dirty="0"/>
          </a:p>
        </p:txBody>
      </p:sp>
      <p:sp>
        <p:nvSpPr>
          <p:cNvPr id="6" name="Elipsa 5"/>
          <p:cNvSpPr/>
          <p:nvPr/>
        </p:nvSpPr>
        <p:spPr>
          <a:xfrm>
            <a:off x="4500562" y="3214686"/>
            <a:ext cx="214314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PŘÍSUDEK</a:t>
            </a:r>
            <a:endParaRPr lang="cs-CZ" sz="2400" b="1" dirty="0"/>
          </a:p>
        </p:txBody>
      </p:sp>
      <p:sp>
        <p:nvSpPr>
          <p:cNvPr id="7" name="Kříž 6"/>
          <p:cNvSpPr/>
          <p:nvPr/>
        </p:nvSpPr>
        <p:spPr>
          <a:xfrm>
            <a:off x="3571868" y="3429000"/>
            <a:ext cx="571504" cy="571504"/>
          </a:xfrm>
          <a:prstGeom prst="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ovací čára 17"/>
          <p:cNvCxnSpPr/>
          <p:nvPr/>
        </p:nvCxnSpPr>
        <p:spPr>
          <a:xfrm rot="5400000" flipH="1" flipV="1">
            <a:off x="2000232" y="4572008"/>
            <a:ext cx="285752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2143108" y="4429132"/>
            <a:ext cx="3357586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5400000">
            <a:off x="5322893" y="4607727"/>
            <a:ext cx="356396" cy="79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2143108" y="4500570"/>
            <a:ext cx="3357586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1785918" y="6429396"/>
            <a:ext cx="1571636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Volný tvar 31"/>
          <p:cNvSpPr/>
          <p:nvPr/>
        </p:nvSpPr>
        <p:spPr>
          <a:xfrm>
            <a:off x="4945224" y="6409810"/>
            <a:ext cx="1623527" cy="177602"/>
          </a:xfrm>
          <a:custGeom>
            <a:avLst/>
            <a:gdLst>
              <a:gd name="connsiteX0" fmla="*/ 0 w 1623527"/>
              <a:gd name="connsiteY0" fmla="*/ 177602 h 177602"/>
              <a:gd name="connsiteX1" fmla="*/ 27992 w 1623527"/>
              <a:gd name="connsiteY1" fmla="*/ 93627 h 177602"/>
              <a:gd name="connsiteX2" fmla="*/ 83976 w 1623527"/>
              <a:gd name="connsiteY2" fmla="*/ 37643 h 177602"/>
              <a:gd name="connsiteX3" fmla="*/ 139960 w 1623527"/>
              <a:gd name="connsiteY3" fmla="*/ 9651 h 177602"/>
              <a:gd name="connsiteX4" fmla="*/ 233266 w 1623527"/>
              <a:gd name="connsiteY4" fmla="*/ 37643 h 177602"/>
              <a:gd name="connsiteX5" fmla="*/ 242596 w 1623527"/>
              <a:gd name="connsiteY5" fmla="*/ 65635 h 177602"/>
              <a:gd name="connsiteX6" fmla="*/ 317241 w 1623527"/>
              <a:gd name="connsiteY6" fmla="*/ 121619 h 177602"/>
              <a:gd name="connsiteX7" fmla="*/ 410547 w 1623527"/>
              <a:gd name="connsiteY7" fmla="*/ 112288 h 177602"/>
              <a:gd name="connsiteX8" fmla="*/ 457200 w 1623527"/>
              <a:gd name="connsiteY8" fmla="*/ 65635 h 177602"/>
              <a:gd name="connsiteX9" fmla="*/ 513184 w 1623527"/>
              <a:gd name="connsiteY9" fmla="*/ 37643 h 177602"/>
              <a:gd name="connsiteX10" fmla="*/ 634482 w 1623527"/>
              <a:gd name="connsiteY10" fmla="*/ 46974 h 177602"/>
              <a:gd name="connsiteX11" fmla="*/ 653143 w 1623527"/>
              <a:gd name="connsiteY11" fmla="*/ 74966 h 177602"/>
              <a:gd name="connsiteX12" fmla="*/ 671805 w 1623527"/>
              <a:gd name="connsiteY12" fmla="*/ 93627 h 177602"/>
              <a:gd name="connsiteX13" fmla="*/ 755780 w 1623527"/>
              <a:gd name="connsiteY13" fmla="*/ 140280 h 177602"/>
              <a:gd name="connsiteX14" fmla="*/ 830425 w 1623527"/>
              <a:gd name="connsiteY14" fmla="*/ 130949 h 177602"/>
              <a:gd name="connsiteX15" fmla="*/ 858417 w 1623527"/>
              <a:gd name="connsiteY15" fmla="*/ 112288 h 177602"/>
              <a:gd name="connsiteX16" fmla="*/ 905070 w 1623527"/>
              <a:gd name="connsiteY16" fmla="*/ 74966 h 177602"/>
              <a:gd name="connsiteX17" fmla="*/ 961054 w 1623527"/>
              <a:gd name="connsiteY17" fmla="*/ 46974 h 177602"/>
              <a:gd name="connsiteX18" fmla="*/ 1073021 w 1623527"/>
              <a:gd name="connsiteY18" fmla="*/ 56304 h 177602"/>
              <a:gd name="connsiteX19" fmla="*/ 1101013 w 1623527"/>
              <a:gd name="connsiteY19" fmla="*/ 74966 h 177602"/>
              <a:gd name="connsiteX20" fmla="*/ 1129005 w 1623527"/>
              <a:gd name="connsiteY20" fmla="*/ 84296 h 177602"/>
              <a:gd name="connsiteX21" fmla="*/ 1147666 w 1623527"/>
              <a:gd name="connsiteY21" fmla="*/ 112288 h 177602"/>
              <a:gd name="connsiteX22" fmla="*/ 1175658 w 1623527"/>
              <a:gd name="connsiteY22" fmla="*/ 121619 h 177602"/>
              <a:gd name="connsiteX23" fmla="*/ 1296956 w 1623527"/>
              <a:gd name="connsiteY23" fmla="*/ 112288 h 177602"/>
              <a:gd name="connsiteX24" fmla="*/ 1343609 w 1623527"/>
              <a:gd name="connsiteY24" fmla="*/ 65635 h 177602"/>
              <a:gd name="connsiteX25" fmla="*/ 1362270 w 1623527"/>
              <a:gd name="connsiteY25" fmla="*/ 37643 h 177602"/>
              <a:gd name="connsiteX26" fmla="*/ 1418254 w 1623527"/>
              <a:gd name="connsiteY26" fmla="*/ 9651 h 177602"/>
              <a:gd name="connsiteX27" fmla="*/ 1558213 w 1623527"/>
              <a:gd name="connsiteY27" fmla="*/ 37643 h 177602"/>
              <a:gd name="connsiteX28" fmla="*/ 1586205 w 1623527"/>
              <a:gd name="connsiteY28" fmla="*/ 74966 h 177602"/>
              <a:gd name="connsiteX29" fmla="*/ 1595535 w 1623527"/>
              <a:gd name="connsiteY29" fmla="*/ 102957 h 177602"/>
              <a:gd name="connsiteX30" fmla="*/ 1623527 w 1623527"/>
              <a:gd name="connsiteY30" fmla="*/ 130949 h 1776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623527" h="177602">
                <a:moveTo>
                  <a:pt x="0" y="177602"/>
                </a:moveTo>
                <a:cubicBezTo>
                  <a:pt x="9331" y="149610"/>
                  <a:pt x="16643" y="120863"/>
                  <a:pt x="27992" y="93627"/>
                </a:cubicBezTo>
                <a:cubicBezTo>
                  <a:pt x="40003" y="64801"/>
                  <a:pt x="58868" y="55577"/>
                  <a:pt x="83976" y="37643"/>
                </a:cubicBezTo>
                <a:cubicBezTo>
                  <a:pt x="115628" y="15034"/>
                  <a:pt x="105297" y="21206"/>
                  <a:pt x="139960" y="9651"/>
                </a:cubicBezTo>
                <a:cubicBezTo>
                  <a:pt x="168541" y="13734"/>
                  <a:pt x="211366" y="10268"/>
                  <a:pt x="233266" y="37643"/>
                </a:cubicBezTo>
                <a:cubicBezTo>
                  <a:pt x="239410" y="45323"/>
                  <a:pt x="236695" y="57767"/>
                  <a:pt x="242596" y="65635"/>
                </a:cubicBezTo>
                <a:cubicBezTo>
                  <a:pt x="278334" y="113286"/>
                  <a:pt x="276377" y="107997"/>
                  <a:pt x="317241" y="121619"/>
                </a:cubicBezTo>
                <a:cubicBezTo>
                  <a:pt x="348343" y="118509"/>
                  <a:pt x="381526" y="123897"/>
                  <a:pt x="410547" y="112288"/>
                </a:cubicBezTo>
                <a:cubicBezTo>
                  <a:pt x="430966" y="104120"/>
                  <a:pt x="438901" y="77834"/>
                  <a:pt x="457200" y="65635"/>
                </a:cubicBezTo>
                <a:cubicBezTo>
                  <a:pt x="493376" y="41518"/>
                  <a:pt x="474553" y="50520"/>
                  <a:pt x="513184" y="37643"/>
                </a:cubicBezTo>
                <a:cubicBezTo>
                  <a:pt x="553617" y="40753"/>
                  <a:pt x="595299" y="36525"/>
                  <a:pt x="634482" y="46974"/>
                </a:cubicBezTo>
                <a:cubicBezTo>
                  <a:pt x="645317" y="49863"/>
                  <a:pt x="646138" y="66209"/>
                  <a:pt x="653143" y="74966"/>
                </a:cubicBezTo>
                <a:cubicBezTo>
                  <a:pt x="658639" y="81835"/>
                  <a:pt x="664767" y="88349"/>
                  <a:pt x="671805" y="93627"/>
                </a:cubicBezTo>
                <a:cubicBezTo>
                  <a:pt x="723139" y="132127"/>
                  <a:pt x="712139" y="125732"/>
                  <a:pt x="755780" y="140280"/>
                </a:cubicBezTo>
                <a:cubicBezTo>
                  <a:pt x="780662" y="137170"/>
                  <a:pt x="806233" y="137547"/>
                  <a:pt x="830425" y="130949"/>
                </a:cubicBezTo>
                <a:cubicBezTo>
                  <a:pt x="841244" y="127998"/>
                  <a:pt x="849446" y="119016"/>
                  <a:pt x="858417" y="112288"/>
                </a:cubicBezTo>
                <a:cubicBezTo>
                  <a:pt x="874349" y="100339"/>
                  <a:pt x="889138" y="86915"/>
                  <a:pt x="905070" y="74966"/>
                </a:cubicBezTo>
                <a:cubicBezTo>
                  <a:pt x="934013" y="53259"/>
                  <a:pt x="928767" y="57736"/>
                  <a:pt x="961054" y="46974"/>
                </a:cubicBezTo>
                <a:cubicBezTo>
                  <a:pt x="998376" y="50084"/>
                  <a:pt x="1036297" y="48959"/>
                  <a:pt x="1073021" y="56304"/>
                </a:cubicBezTo>
                <a:cubicBezTo>
                  <a:pt x="1084017" y="58503"/>
                  <a:pt x="1090983" y="69951"/>
                  <a:pt x="1101013" y="74966"/>
                </a:cubicBezTo>
                <a:cubicBezTo>
                  <a:pt x="1109810" y="79364"/>
                  <a:pt x="1119674" y="81186"/>
                  <a:pt x="1129005" y="84296"/>
                </a:cubicBezTo>
                <a:cubicBezTo>
                  <a:pt x="1135225" y="93627"/>
                  <a:pt x="1138909" y="105283"/>
                  <a:pt x="1147666" y="112288"/>
                </a:cubicBezTo>
                <a:cubicBezTo>
                  <a:pt x="1155346" y="118432"/>
                  <a:pt x="1165823" y="121619"/>
                  <a:pt x="1175658" y="121619"/>
                </a:cubicBezTo>
                <a:cubicBezTo>
                  <a:pt x="1216210" y="121619"/>
                  <a:pt x="1256523" y="115398"/>
                  <a:pt x="1296956" y="112288"/>
                </a:cubicBezTo>
                <a:cubicBezTo>
                  <a:pt x="1312507" y="96737"/>
                  <a:pt x="1329127" y="82186"/>
                  <a:pt x="1343609" y="65635"/>
                </a:cubicBezTo>
                <a:cubicBezTo>
                  <a:pt x="1350993" y="57196"/>
                  <a:pt x="1354341" y="45572"/>
                  <a:pt x="1362270" y="37643"/>
                </a:cubicBezTo>
                <a:cubicBezTo>
                  <a:pt x="1380357" y="19556"/>
                  <a:pt x="1395489" y="17240"/>
                  <a:pt x="1418254" y="9651"/>
                </a:cubicBezTo>
                <a:cubicBezTo>
                  <a:pt x="1469554" y="13926"/>
                  <a:pt x="1520570" y="0"/>
                  <a:pt x="1558213" y="37643"/>
                </a:cubicBezTo>
                <a:cubicBezTo>
                  <a:pt x="1569209" y="48639"/>
                  <a:pt x="1576874" y="62525"/>
                  <a:pt x="1586205" y="74966"/>
                </a:cubicBezTo>
                <a:cubicBezTo>
                  <a:pt x="1589315" y="84296"/>
                  <a:pt x="1590475" y="94523"/>
                  <a:pt x="1595535" y="102957"/>
                </a:cubicBezTo>
                <a:cubicBezTo>
                  <a:pt x="1595540" y="102966"/>
                  <a:pt x="1618858" y="126280"/>
                  <a:pt x="1623527" y="130949"/>
                </a:cubicBezTo>
              </a:path>
            </a:pathLst>
          </a:cu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ovací čára 33"/>
          <p:cNvCxnSpPr/>
          <p:nvPr/>
        </p:nvCxnSpPr>
        <p:spPr>
          <a:xfrm rot="5400000" flipH="1" flipV="1">
            <a:off x="2071670" y="5857892"/>
            <a:ext cx="428628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rot="5400000" flipH="1" flipV="1">
            <a:off x="5358612" y="5857892"/>
            <a:ext cx="427834" cy="79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2285984" y="5715016"/>
            <a:ext cx="3286148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>
            <a:off x="2285984" y="5643578"/>
            <a:ext cx="3286148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1785918" y="5072074"/>
            <a:ext cx="928694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Volný tvar 29"/>
          <p:cNvSpPr/>
          <p:nvPr/>
        </p:nvSpPr>
        <p:spPr>
          <a:xfrm>
            <a:off x="4929190" y="5072074"/>
            <a:ext cx="1073021" cy="131401"/>
          </a:xfrm>
          <a:custGeom>
            <a:avLst/>
            <a:gdLst>
              <a:gd name="connsiteX0" fmla="*/ 0 w 1073021"/>
              <a:gd name="connsiteY0" fmla="*/ 131401 h 131401"/>
              <a:gd name="connsiteX1" fmla="*/ 27992 w 1073021"/>
              <a:gd name="connsiteY1" fmla="*/ 56756 h 131401"/>
              <a:gd name="connsiteX2" fmla="*/ 37323 w 1073021"/>
              <a:gd name="connsiteY2" fmla="*/ 28764 h 131401"/>
              <a:gd name="connsiteX3" fmla="*/ 55984 w 1073021"/>
              <a:gd name="connsiteY3" fmla="*/ 772 h 131401"/>
              <a:gd name="connsiteX4" fmla="*/ 158621 w 1073021"/>
              <a:gd name="connsiteY4" fmla="*/ 10103 h 131401"/>
              <a:gd name="connsiteX5" fmla="*/ 186612 w 1073021"/>
              <a:gd name="connsiteY5" fmla="*/ 75417 h 131401"/>
              <a:gd name="connsiteX6" fmla="*/ 233266 w 1073021"/>
              <a:gd name="connsiteY6" fmla="*/ 103409 h 131401"/>
              <a:gd name="connsiteX7" fmla="*/ 261257 w 1073021"/>
              <a:gd name="connsiteY7" fmla="*/ 122070 h 131401"/>
              <a:gd name="connsiteX8" fmla="*/ 363894 w 1073021"/>
              <a:gd name="connsiteY8" fmla="*/ 112740 h 131401"/>
              <a:gd name="connsiteX9" fmla="*/ 419878 w 1073021"/>
              <a:gd name="connsiteY9" fmla="*/ 75417 h 131401"/>
              <a:gd name="connsiteX10" fmla="*/ 447870 w 1073021"/>
              <a:gd name="connsiteY10" fmla="*/ 47425 h 131401"/>
              <a:gd name="connsiteX11" fmla="*/ 503853 w 1073021"/>
              <a:gd name="connsiteY11" fmla="*/ 38095 h 131401"/>
              <a:gd name="connsiteX12" fmla="*/ 531845 w 1073021"/>
              <a:gd name="connsiteY12" fmla="*/ 28764 h 131401"/>
              <a:gd name="connsiteX13" fmla="*/ 559837 w 1073021"/>
              <a:gd name="connsiteY13" fmla="*/ 38095 h 131401"/>
              <a:gd name="connsiteX14" fmla="*/ 615821 w 1073021"/>
              <a:gd name="connsiteY14" fmla="*/ 75417 h 131401"/>
              <a:gd name="connsiteX15" fmla="*/ 643812 w 1073021"/>
              <a:gd name="connsiteY15" fmla="*/ 94079 h 131401"/>
              <a:gd name="connsiteX16" fmla="*/ 699796 w 1073021"/>
              <a:gd name="connsiteY16" fmla="*/ 112740 h 131401"/>
              <a:gd name="connsiteX17" fmla="*/ 783772 w 1073021"/>
              <a:gd name="connsiteY17" fmla="*/ 103409 h 131401"/>
              <a:gd name="connsiteX18" fmla="*/ 858417 w 1073021"/>
              <a:gd name="connsiteY18" fmla="*/ 38095 h 131401"/>
              <a:gd name="connsiteX19" fmla="*/ 886408 w 1073021"/>
              <a:gd name="connsiteY19" fmla="*/ 28764 h 131401"/>
              <a:gd name="connsiteX20" fmla="*/ 979714 w 1073021"/>
              <a:gd name="connsiteY20" fmla="*/ 38095 h 131401"/>
              <a:gd name="connsiteX21" fmla="*/ 1007706 w 1073021"/>
              <a:gd name="connsiteY21" fmla="*/ 47425 h 131401"/>
              <a:gd name="connsiteX22" fmla="*/ 1017037 w 1073021"/>
              <a:gd name="connsiteY22" fmla="*/ 75417 h 131401"/>
              <a:gd name="connsiteX23" fmla="*/ 1063690 w 1073021"/>
              <a:gd name="connsiteY23" fmla="*/ 112740 h 131401"/>
              <a:gd name="connsiteX24" fmla="*/ 1073021 w 1073021"/>
              <a:gd name="connsiteY24" fmla="*/ 122070 h 131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73021" h="131401">
                <a:moveTo>
                  <a:pt x="0" y="131401"/>
                </a:moveTo>
                <a:cubicBezTo>
                  <a:pt x="9331" y="106519"/>
                  <a:pt x="18911" y="81730"/>
                  <a:pt x="27992" y="56756"/>
                </a:cubicBezTo>
                <a:cubicBezTo>
                  <a:pt x="31353" y="47513"/>
                  <a:pt x="32924" y="37561"/>
                  <a:pt x="37323" y="28764"/>
                </a:cubicBezTo>
                <a:cubicBezTo>
                  <a:pt x="42338" y="18734"/>
                  <a:pt x="49764" y="10103"/>
                  <a:pt x="55984" y="772"/>
                </a:cubicBezTo>
                <a:cubicBezTo>
                  <a:pt x="90196" y="3882"/>
                  <a:pt x="125787" y="0"/>
                  <a:pt x="158621" y="10103"/>
                </a:cubicBezTo>
                <a:cubicBezTo>
                  <a:pt x="178690" y="16278"/>
                  <a:pt x="181086" y="64365"/>
                  <a:pt x="186612" y="75417"/>
                </a:cubicBezTo>
                <a:cubicBezTo>
                  <a:pt x="196859" y="95911"/>
                  <a:pt x="214111" y="97025"/>
                  <a:pt x="233266" y="103409"/>
                </a:cubicBezTo>
                <a:cubicBezTo>
                  <a:pt x="242596" y="109629"/>
                  <a:pt x="250072" y="121271"/>
                  <a:pt x="261257" y="122070"/>
                </a:cubicBezTo>
                <a:cubicBezTo>
                  <a:pt x="295523" y="124518"/>
                  <a:pt x="330937" y="122433"/>
                  <a:pt x="363894" y="112740"/>
                </a:cubicBezTo>
                <a:cubicBezTo>
                  <a:pt x="385411" y="106412"/>
                  <a:pt x="404019" y="91276"/>
                  <a:pt x="419878" y="75417"/>
                </a:cubicBezTo>
                <a:cubicBezTo>
                  <a:pt x="429209" y="66086"/>
                  <a:pt x="435812" y="52784"/>
                  <a:pt x="447870" y="47425"/>
                </a:cubicBezTo>
                <a:cubicBezTo>
                  <a:pt x="465158" y="39742"/>
                  <a:pt x="485192" y="41205"/>
                  <a:pt x="503853" y="38095"/>
                </a:cubicBezTo>
                <a:cubicBezTo>
                  <a:pt x="513184" y="34985"/>
                  <a:pt x="522010" y="28764"/>
                  <a:pt x="531845" y="28764"/>
                </a:cubicBezTo>
                <a:cubicBezTo>
                  <a:pt x="541680" y="28764"/>
                  <a:pt x="551239" y="33319"/>
                  <a:pt x="559837" y="38095"/>
                </a:cubicBezTo>
                <a:cubicBezTo>
                  <a:pt x="579443" y="48987"/>
                  <a:pt x="597160" y="62976"/>
                  <a:pt x="615821" y="75417"/>
                </a:cubicBezTo>
                <a:cubicBezTo>
                  <a:pt x="625152" y="81637"/>
                  <a:pt x="633174" y="90533"/>
                  <a:pt x="643812" y="94079"/>
                </a:cubicBezTo>
                <a:lnTo>
                  <a:pt x="699796" y="112740"/>
                </a:lnTo>
                <a:cubicBezTo>
                  <a:pt x="727788" y="109630"/>
                  <a:pt x="756449" y="110240"/>
                  <a:pt x="783772" y="103409"/>
                </a:cubicBezTo>
                <a:cubicBezTo>
                  <a:pt x="821244" y="94041"/>
                  <a:pt x="821127" y="50526"/>
                  <a:pt x="858417" y="38095"/>
                </a:cubicBezTo>
                <a:lnTo>
                  <a:pt x="886408" y="28764"/>
                </a:lnTo>
                <a:cubicBezTo>
                  <a:pt x="917510" y="31874"/>
                  <a:pt x="948820" y="33342"/>
                  <a:pt x="979714" y="38095"/>
                </a:cubicBezTo>
                <a:cubicBezTo>
                  <a:pt x="989435" y="39591"/>
                  <a:pt x="1000751" y="40470"/>
                  <a:pt x="1007706" y="47425"/>
                </a:cubicBezTo>
                <a:cubicBezTo>
                  <a:pt x="1014661" y="54380"/>
                  <a:pt x="1011977" y="66983"/>
                  <a:pt x="1017037" y="75417"/>
                </a:cubicBezTo>
                <a:cubicBezTo>
                  <a:pt x="1026808" y="91703"/>
                  <a:pt x="1049818" y="102336"/>
                  <a:pt x="1063690" y="112740"/>
                </a:cubicBezTo>
                <a:cubicBezTo>
                  <a:pt x="1067209" y="115379"/>
                  <a:pt x="1069911" y="118960"/>
                  <a:pt x="1073021" y="122070"/>
                </a:cubicBezTo>
              </a:path>
            </a:pathLst>
          </a:cu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286411"/>
          </a:xfrm>
          <a:ln w="38100">
            <a:solidFill>
              <a:srgbClr val="00B050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= základní větný člen, který vyjadřuje, co podmět dělá, co se s ním děje</a:t>
            </a:r>
          </a:p>
          <a:p>
            <a:pPr>
              <a:buNone/>
            </a:pPr>
            <a:r>
              <a:rPr lang="cs-CZ" sz="2400" u="sng" dirty="0" smtClean="0">
                <a:latin typeface="Arial Black" pitchFamily="34" charset="0"/>
              </a:rPr>
              <a:t>DRUHY:</a:t>
            </a:r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b="1" dirty="0" smtClean="0">
                <a:solidFill>
                  <a:srgbClr val="00B050"/>
                </a:solidFill>
                <a:latin typeface="Arial Black" pitchFamily="34" charset="0"/>
              </a:rPr>
              <a:t>slovesný</a:t>
            </a:r>
            <a:r>
              <a:rPr lang="cs-CZ" sz="2400" dirty="0" smtClean="0"/>
              <a:t> - bývá vyjádřen       </a:t>
            </a:r>
            <a:r>
              <a:rPr lang="cs-CZ" sz="2400" u="sng" dirty="0" smtClean="0"/>
              <a:t>jednoduchým tvarem</a:t>
            </a:r>
          </a:p>
          <a:p>
            <a:pPr>
              <a:buNone/>
            </a:pPr>
            <a:r>
              <a:rPr lang="cs-CZ" sz="2400" dirty="0" smtClean="0"/>
              <a:t>                                                                 Honza </a:t>
            </a:r>
            <a:r>
              <a:rPr lang="cs-CZ" sz="2400" b="1" dirty="0" smtClean="0"/>
              <a:t>čte</a:t>
            </a:r>
            <a:r>
              <a:rPr lang="cs-CZ" sz="2400" dirty="0" smtClean="0"/>
              <a:t> knížku.</a:t>
            </a:r>
          </a:p>
          <a:p>
            <a:pPr>
              <a:buNone/>
            </a:pPr>
            <a:r>
              <a:rPr lang="cs-CZ" sz="2400" dirty="0" smtClean="0"/>
              <a:t>					        </a:t>
            </a:r>
            <a:r>
              <a:rPr lang="cs-CZ" sz="2400" u="sng" dirty="0" smtClean="0"/>
              <a:t>složeným tvarem</a:t>
            </a:r>
          </a:p>
          <a:p>
            <a:pPr>
              <a:buNone/>
            </a:pPr>
            <a:r>
              <a:rPr lang="cs-CZ" sz="2400" dirty="0" smtClean="0"/>
              <a:t>					            Honza </a:t>
            </a:r>
            <a:r>
              <a:rPr lang="cs-CZ" sz="2400" b="1" dirty="0" smtClean="0"/>
              <a:t>bude číst </a:t>
            </a:r>
            <a:r>
              <a:rPr lang="cs-CZ" sz="2400" dirty="0" smtClean="0"/>
              <a:t>knížku. 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b="1" dirty="0" smtClean="0">
                <a:solidFill>
                  <a:srgbClr val="00B050"/>
                </a:solidFill>
                <a:latin typeface="Arial Black" pitchFamily="34" charset="0"/>
              </a:rPr>
              <a:t>jmenný se sponou </a:t>
            </a:r>
            <a:r>
              <a:rPr lang="cs-CZ" sz="2400" dirty="0" smtClean="0"/>
              <a:t>(být, bývat, stát se, stávat se) – 			význam je vyjádřen teprve ve jméně (podstatné 		nebo přídavné jméno)</a:t>
            </a:r>
          </a:p>
          <a:p>
            <a:pPr>
              <a:buNone/>
            </a:pPr>
            <a:r>
              <a:rPr lang="cs-CZ" sz="2400" dirty="0" smtClean="0"/>
              <a:t>			Petr </a:t>
            </a:r>
            <a:r>
              <a:rPr lang="cs-CZ" sz="2400" b="1" dirty="0" smtClean="0"/>
              <a:t>se stal letcem</a:t>
            </a:r>
            <a:r>
              <a:rPr lang="cs-CZ" sz="2400" dirty="0" smtClean="0"/>
              <a:t>. Veronika </a:t>
            </a:r>
            <a:r>
              <a:rPr lang="cs-CZ" sz="2400" b="1" dirty="0" smtClean="0"/>
              <a:t>je veselá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86808" cy="1143000"/>
          </a:xfrm>
          <a:solidFill>
            <a:srgbClr val="CCFF99"/>
          </a:solidFill>
          <a:ln w="38100"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/>
              <a:t>PŘÍSUDEK  		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7000892" y="357166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Př</a:t>
            </a:r>
            <a:endParaRPr lang="cs-CZ" sz="4000" b="1" dirty="0"/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4357686" y="2928934"/>
            <a:ext cx="357190" cy="1588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16200000" flipH="1">
            <a:off x="4179091" y="3107529"/>
            <a:ext cx="714380" cy="35719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5400000" flipH="1" flipV="1">
            <a:off x="928662" y="3000372"/>
            <a:ext cx="857256" cy="857256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16200000" flipH="1">
            <a:off x="892943" y="3893347"/>
            <a:ext cx="928694" cy="857256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8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2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74638"/>
            <a:ext cx="8715436" cy="796908"/>
          </a:xfrm>
          <a:solidFill>
            <a:srgbClr val="CCFF99"/>
          </a:solidFill>
          <a:ln w="38100">
            <a:solidFill>
              <a:srgbClr val="008000"/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/>
              <a:t>Přísudek jmenný se sponou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142984"/>
            <a:ext cx="8715436" cy="5715016"/>
          </a:xfrm>
          <a:solidFill>
            <a:schemeClr val="accent3">
              <a:lumMod val="20000"/>
              <a:lumOff val="80000"/>
            </a:schemeClr>
          </a:solidFill>
          <a:ln w="38100">
            <a:solidFill>
              <a:srgbClr val="008000"/>
            </a:solidFill>
          </a:ln>
        </p:spPr>
        <p:txBody>
          <a:bodyPr>
            <a:normAutofit fontScale="92500" lnSpcReduction="10000"/>
          </a:bodyPr>
          <a:lstStyle/>
          <a:p>
            <a:pPr>
              <a:buFontTx/>
              <a:buChar char="-"/>
            </a:pPr>
            <a:endParaRPr lang="cs-CZ" sz="1200" b="1" i="1" u="sng" dirty="0" smtClean="0">
              <a:solidFill>
                <a:srgbClr val="00B050"/>
              </a:solidFill>
            </a:endParaRPr>
          </a:p>
          <a:p>
            <a:pPr>
              <a:buFontTx/>
              <a:buChar char="-"/>
            </a:pPr>
            <a:r>
              <a:rPr lang="cs-CZ" sz="2400" b="1" i="1" u="sng" dirty="0" smtClean="0">
                <a:solidFill>
                  <a:srgbClr val="00B050"/>
                </a:solidFill>
              </a:rPr>
              <a:t>Sponová část </a:t>
            </a:r>
            <a:r>
              <a:rPr lang="cs-CZ" sz="2400" dirty="0" smtClean="0"/>
              <a:t>vyjadřuje slovesné kategorie (osoba, číslo, způsob, </a:t>
            </a:r>
          </a:p>
          <a:p>
            <a:pPr>
              <a:buNone/>
            </a:pPr>
            <a:r>
              <a:rPr lang="cs-CZ" sz="2400" dirty="0" smtClean="0"/>
              <a:t>		čas),  chybí jí však </a:t>
            </a:r>
            <a:r>
              <a:rPr lang="cs-CZ" sz="2400" b="1" i="1" u="sng" dirty="0" smtClean="0">
                <a:solidFill>
                  <a:srgbClr val="C00000"/>
                </a:solidFill>
              </a:rPr>
              <a:t>význam. </a:t>
            </a:r>
            <a:r>
              <a:rPr lang="cs-CZ" sz="2400" u="sng" dirty="0" smtClean="0"/>
              <a:t>Ten najdeme </a:t>
            </a:r>
            <a:r>
              <a:rPr lang="cs-CZ" sz="2400" b="1" i="1" u="sng" dirty="0" smtClean="0">
                <a:solidFill>
                  <a:srgbClr val="C00000"/>
                </a:solidFill>
              </a:rPr>
              <a:t>ve jmenné části</a:t>
            </a:r>
          </a:p>
          <a:p>
            <a:pPr>
              <a:buNone/>
            </a:pPr>
            <a:endParaRPr lang="cs-CZ" sz="1300" b="1" i="1" u="sng" dirty="0" smtClean="0">
              <a:solidFill>
                <a:srgbClr val="C00000"/>
              </a:solidFill>
            </a:endParaRPr>
          </a:p>
          <a:p>
            <a:pPr>
              <a:buFontTx/>
              <a:buChar char="-"/>
            </a:pPr>
            <a:r>
              <a:rPr lang="cs-CZ" sz="2400" b="1" i="1" u="sng" dirty="0" smtClean="0">
                <a:solidFill>
                  <a:srgbClr val="00B050"/>
                </a:solidFill>
              </a:rPr>
              <a:t>Jmenná část </a:t>
            </a:r>
            <a:r>
              <a:rPr lang="cs-CZ" sz="2400" u="sng" dirty="0" smtClean="0"/>
              <a:t>obsahuje jméno v 1. nebo 7. pádě:</a:t>
            </a:r>
          </a:p>
          <a:p>
            <a:pPr>
              <a:buNone/>
            </a:pPr>
            <a:r>
              <a:rPr lang="cs-CZ" sz="2400" dirty="0" smtClean="0"/>
              <a:t>		</a:t>
            </a:r>
            <a:r>
              <a:rPr lang="cs-CZ" sz="2000" dirty="0" smtClean="0"/>
              <a:t>Její syn je lékař (1.p.).	Její syn je lékařem (7.p.).</a:t>
            </a:r>
          </a:p>
          <a:p>
            <a:pPr>
              <a:buNone/>
            </a:pPr>
            <a:r>
              <a:rPr lang="cs-CZ" sz="2000" dirty="0" smtClean="0"/>
              <a:t>		Hanička je veselá (1.p.). Hanka se stala smutnou (7.p.).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800" dirty="0" smtClean="0">
                <a:solidFill>
                  <a:srgbClr val="008000"/>
                </a:solidFill>
              </a:rPr>
              <a:t>		Pozn.:  1.pád se často užívá u trvalého pojmenování skutečnosti, </a:t>
            </a:r>
          </a:p>
          <a:p>
            <a:pPr>
              <a:buNone/>
            </a:pPr>
            <a:r>
              <a:rPr lang="cs-CZ" sz="1800" dirty="0" smtClean="0">
                <a:solidFill>
                  <a:srgbClr val="008000"/>
                </a:solidFill>
              </a:rPr>
              <a:t>		             sedmého pádu užíváme spíše u dočasné skutečnosti.</a:t>
            </a:r>
            <a:r>
              <a:rPr lang="cs-CZ" sz="1800" dirty="0" smtClean="0"/>
              <a:t>  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2400" dirty="0" smtClean="0">
                <a:solidFill>
                  <a:srgbClr val="008000"/>
                </a:solidFill>
              </a:rPr>
              <a:t>			</a:t>
            </a:r>
            <a:r>
              <a:rPr lang="cs-CZ" sz="2400" b="1" dirty="0" smtClean="0"/>
              <a:t>Praha</a:t>
            </a:r>
            <a:r>
              <a:rPr lang="cs-CZ" sz="2400" dirty="0" smtClean="0"/>
              <a:t>   </a:t>
            </a:r>
            <a:r>
              <a:rPr lang="cs-CZ" sz="2400" b="1" dirty="0" smtClean="0">
                <a:solidFill>
                  <a:srgbClr val="008000"/>
                </a:solidFill>
              </a:rPr>
              <a:t>je </a:t>
            </a:r>
            <a:r>
              <a:rPr lang="cs-CZ" sz="2400" dirty="0" smtClean="0"/>
              <a:t>  naše   hlavní   </a:t>
            </a:r>
            <a:r>
              <a:rPr lang="cs-CZ" sz="2400" b="1" dirty="0" smtClean="0">
                <a:solidFill>
                  <a:srgbClr val="008000"/>
                </a:solidFill>
              </a:rPr>
              <a:t>město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		          spona                    jmenná část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		</a:t>
            </a:r>
            <a:r>
              <a:rPr lang="cs-CZ" sz="1900" dirty="0" smtClean="0"/>
              <a:t>(slovesné kategorie)           	    (význam)</a:t>
            </a:r>
            <a:endParaRPr lang="cs-CZ" sz="1600" dirty="0" smtClean="0"/>
          </a:p>
          <a:p>
            <a:pPr>
              <a:buNone/>
            </a:pPr>
            <a:r>
              <a:rPr lang="cs-CZ" sz="2400" dirty="0" smtClean="0"/>
              <a:t>		         </a:t>
            </a:r>
            <a:r>
              <a:rPr lang="cs-CZ" sz="1900" dirty="0" smtClean="0"/>
              <a:t>(3.os., </a:t>
            </a:r>
            <a:r>
              <a:rPr lang="cs-CZ" sz="1900" dirty="0" err="1" smtClean="0"/>
              <a:t>č.j</a:t>
            </a:r>
            <a:r>
              <a:rPr lang="cs-CZ" sz="1900" dirty="0" smtClean="0"/>
              <a:t>., </a:t>
            </a:r>
            <a:r>
              <a:rPr lang="cs-CZ" sz="1900" dirty="0" err="1" smtClean="0"/>
              <a:t>zp.ozn</a:t>
            </a:r>
            <a:r>
              <a:rPr lang="cs-CZ" sz="1900" dirty="0" smtClean="0"/>
              <a:t>.,</a:t>
            </a:r>
            <a:r>
              <a:rPr lang="cs-CZ" sz="1900" dirty="0" err="1" smtClean="0"/>
              <a:t>č.přít</a:t>
            </a:r>
            <a:r>
              <a:rPr lang="cs-CZ" sz="1900" dirty="0" smtClean="0"/>
              <a:t>.)</a:t>
            </a:r>
          </a:p>
        </p:txBody>
      </p:sp>
      <p:sp>
        <p:nvSpPr>
          <p:cNvPr id="4" name="Šipka dolů 3"/>
          <p:cNvSpPr/>
          <p:nvPr/>
        </p:nvSpPr>
        <p:spPr>
          <a:xfrm>
            <a:off x="3071802" y="4786322"/>
            <a:ext cx="142876" cy="428628"/>
          </a:xfrm>
          <a:prstGeom prst="downArrow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ů 4"/>
          <p:cNvSpPr/>
          <p:nvPr/>
        </p:nvSpPr>
        <p:spPr>
          <a:xfrm>
            <a:off x="5286380" y="4786322"/>
            <a:ext cx="142876" cy="428628"/>
          </a:xfrm>
          <a:prstGeom prst="downArrow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>
            <a:off x="3071802" y="5500702"/>
            <a:ext cx="142876" cy="500066"/>
          </a:xfrm>
          <a:prstGeom prst="downArrow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>
            <a:off x="5286380" y="5500702"/>
            <a:ext cx="142876" cy="500066"/>
          </a:xfrm>
          <a:prstGeom prst="downArrow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4857752" y="4714884"/>
            <a:ext cx="1071570" cy="114722"/>
          </a:xfrm>
          <a:custGeom>
            <a:avLst/>
            <a:gdLst>
              <a:gd name="connsiteX0" fmla="*/ 0 w 989045"/>
              <a:gd name="connsiteY0" fmla="*/ 108272 h 108272"/>
              <a:gd name="connsiteX1" fmla="*/ 27992 w 989045"/>
              <a:gd name="connsiteY1" fmla="*/ 24296 h 108272"/>
              <a:gd name="connsiteX2" fmla="*/ 83976 w 989045"/>
              <a:gd name="connsiteY2" fmla="*/ 5635 h 108272"/>
              <a:gd name="connsiteX3" fmla="*/ 149290 w 989045"/>
              <a:gd name="connsiteY3" fmla="*/ 14966 h 108272"/>
              <a:gd name="connsiteX4" fmla="*/ 214604 w 989045"/>
              <a:gd name="connsiteY4" fmla="*/ 61619 h 108272"/>
              <a:gd name="connsiteX5" fmla="*/ 270588 w 989045"/>
              <a:gd name="connsiteY5" fmla="*/ 80280 h 108272"/>
              <a:gd name="connsiteX6" fmla="*/ 335902 w 989045"/>
              <a:gd name="connsiteY6" fmla="*/ 42957 h 108272"/>
              <a:gd name="connsiteX7" fmla="*/ 391886 w 989045"/>
              <a:gd name="connsiteY7" fmla="*/ 5635 h 108272"/>
              <a:gd name="connsiteX8" fmla="*/ 513184 w 989045"/>
              <a:gd name="connsiteY8" fmla="*/ 14966 h 108272"/>
              <a:gd name="connsiteX9" fmla="*/ 531845 w 989045"/>
              <a:gd name="connsiteY9" fmla="*/ 42957 h 108272"/>
              <a:gd name="connsiteX10" fmla="*/ 606490 w 989045"/>
              <a:gd name="connsiteY10" fmla="*/ 98941 h 108272"/>
              <a:gd name="connsiteX11" fmla="*/ 690465 w 989045"/>
              <a:gd name="connsiteY11" fmla="*/ 89610 h 108272"/>
              <a:gd name="connsiteX12" fmla="*/ 718457 w 989045"/>
              <a:gd name="connsiteY12" fmla="*/ 80280 h 108272"/>
              <a:gd name="connsiteX13" fmla="*/ 727788 w 989045"/>
              <a:gd name="connsiteY13" fmla="*/ 52288 h 108272"/>
              <a:gd name="connsiteX14" fmla="*/ 755780 w 989045"/>
              <a:gd name="connsiteY14" fmla="*/ 33627 h 108272"/>
              <a:gd name="connsiteX15" fmla="*/ 811763 w 989045"/>
              <a:gd name="connsiteY15" fmla="*/ 14966 h 108272"/>
              <a:gd name="connsiteX16" fmla="*/ 895739 w 989045"/>
              <a:gd name="connsiteY16" fmla="*/ 24296 h 108272"/>
              <a:gd name="connsiteX17" fmla="*/ 942392 w 989045"/>
              <a:gd name="connsiteY17" fmla="*/ 61619 h 108272"/>
              <a:gd name="connsiteX18" fmla="*/ 970384 w 989045"/>
              <a:gd name="connsiteY18" fmla="*/ 80280 h 108272"/>
              <a:gd name="connsiteX19" fmla="*/ 989045 w 989045"/>
              <a:gd name="connsiteY19" fmla="*/ 108272 h 1082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989045" h="108272">
                <a:moveTo>
                  <a:pt x="0" y="108272"/>
                </a:moveTo>
                <a:cubicBezTo>
                  <a:pt x="9331" y="80280"/>
                  <a:pt x="9308" y="47132"/>
                  <a:pt x="27992" y="24296"/>
                </a:cubicBezTo>
                <a:cubicBezTo>
                  <a:pt x="40448" y="9072"/>
                  <a:pt x="83976" y="5635"/>
                  <a:pt x="83976" y="5635"/>
                </a:cubicBezTo>
                <a:cubicBezTo>
                  <a:pt x="105747" y="8745"/>
                  <a:pt x="128225" y="8646"/>
                  <a:pt x="149290" y="14966"/>
                </a:cubicBezTo>
                <a:cubicBezTo>
                  <a:pt x="156914" y="17253"/>
                  <a:pt x="214500" y="61567"/>
                  <a:pt x="214604" y="61619"/>
                </a:cubicBezTo>
                <a:cubicBezTo>
                  <a:pt x="232198" y="70416"/>
                  <a:pt x="270588" y="80280"/>
                  <a:pt x="270588" y="80280"/>
                </a:cubicBezTo>
                <a:cubicBezTo>
                  <a:pt x="285227" y="72960"/>
                  <a:pt x="322712" y="56147"/>
                  <a:pt x="335902" y="42957"/>
                </a:cubicBezTo>
                <a:cubicBezTo>
                  <a:pt x="378859" y="0"/>
                  <a:pt x="324035" y="22598"/>
                  <a:pt x="391886" y="5635"/>
                </a:cubicBezTo>
                <a:cubicBezTo>
                  <a:pt x="432319" y="8745"/>
                  <a:pt x="474001" y="4517"/>
                  <a:pt x="513184" y="14966"/>
                </a:cubicBezTo>
                <a:cubicBezTo>
                  <a:pt x="524019" y="17855"/>
                  <a:pt x="524461" y="34518"/>
                  <a:pt x="531845" y="42957"/>
                </a:cubicBezTo>
                <a:cubicBezTo>
                  <a:pt x="575993" y="93411"/>
                  <a:pt x="561865" y="84065"/>
                  <a:pt x="606490" y="98941"/>
                </a:cubicBezTo>
                <a:cubicBezTo>
                  <a:pt x="634482" y="95831"/>
                  <a:pt x="662684" y="94240"/>
                  <a:pt x="690465" y="89610"/>
                </a:cubicBezTo>
                <a:cubicBezTo>
                  <a:pt x="700166" y="87993"/>
                  <a:pt x="711502" y="87235"/>
                  <a:pt x="718457" y="80280"/>
                </a:cubicBezTo>
                <a:cubicBezTo>
                  <a:pt x="725412" y="73325"/>
                  <a:pt x="721644" y="59968"/>
                  <a:pt x="727788" y="52288"/>
                </a:cubicBezTo>
                <a:cubicBezTo>
                  <a:pt x="734793" y="43531"/>
                  <a:pt x="745533" y="38181"/>
                  <a:pt x="755780" y="33627"/>
                </a:cubicBezTo>
                <a:cubicBezTo>
                  <a:pt x="773755" y="25638"/>
                  <a:pt x="811763" y="14966"/>
                  <a:pt x="811763" y="14966"/>
                </a:cubicBezTo>
                <a:cubicBezTo>
                  <a:pt x="839755" y="18076"/>
                  <a:pt x="868416" y="17465"/>
                  <a:pt x="895739" y="24296"/>
                </a:cubicBezTo>
                <a:cubicBezTo>
                  <a:pt x="916628" y="29518"/>
                  <a:pt x="927116" y="49398"/>
                  <a:pt x="942392" y="61619"/>
                </a:cubicBezTo>
                <a:cubicBezTo>
                  <a:pt x="951149" y="68624"/>
                  <a:pt x="961053" y="74060"/>
                  <a:pt x="970384" y="80280"/>
                </a:cubicBezTo>
                <a:lnTo>
                  <a:pt x="989045" y="108272"/>
                </a:lnTo>
              </a:path>
            </a:pathLst>
          </a:custGeom>
          <a:ln w="38100">
            <a:solidFill>
              <a:srgbClr val="008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2857488" y="4714884"/>
            <a:ext cx="500066" cy="71438"/>
          </a:xfrm>
          <a:custGeom>
            <a:avLst/>
            <a:gdLst>
              <a:gd name="connsiteX0" fmla="*/ 0 w 989045"/>
              <a:gd name="connsiteY0" fmla="*/ 108272 h 108272"/>
              <a:gd name="connsiteX1" fmla="*/ 27992 w 989045"/>
              <a:gd name="connsiteY1" fmla="*/ 24296 h 108272"/>
              <a:gd name="connsiteX2" fmla="*/ 83976 w 989045"/>
              <a:gd name="connsiteY2" fmla="*/ 5635 h 108272"/>
              <a:gd name="connsiteX3" fmla="*/ 149290 w 989045"/>
              <a:gd name="connsiteY3" fmla="*/ 14966 h 108272"/>
              <a:gd name="connsiteX4" fmla="*/ 214604 w 989045"/>
              <a:gd name="connsiteY4" fmla="*/ 61619 h 108272"/>
              <a:gd name="connsiteX5" fmla="*/ 270588 w 989045"/>
              <a:gd name="connsiteY5" fmla="*/ 80280 h 108272"/>
              <a:gd name="connsiteX6" fmla="*/ 335902 w 989045"/>
              <a:gd name="connsiteY6" fmla="*/ 42957 h 108272"/>
              <a:gd name="connsiteX7" fmla="*/ 391886 w 989045"/>
              <a:gd name="connsiteY7" fmla="*/ 5635 h 108272"/>
              <a:gd name="connsiteX8" fmla="*/ 513184 w 989045"/>
              <a:gd name="connsiteY8" fmla="*/ 14966 h 108272"/>
              <a:gd name="connsiteX9" fmla="*/ 531845 w 989045"/>
              <a:gd name="connsiteY9" fmla="*/ 42957 h 108272"/>
              <a:gd name="connsiteX10" fmla="*/ 606490 w 989045"/>
              <a:gd name="connsiteY10" fmla="*/ 98941 h 108272"/>
              <a:gd name="connsiteX11" fmla="*/ 690465 w 989045"/>
              <a:gd name="connsiteY11" fmla="*/ 89610 h 108272"/>
              <a:gd name="connsiteX12" fmla="*/ 718457 w 989045"/>
              <a:gd name="connsiteY12" fmla="*/ 80280 h 108272"/>
              <a:gd name="connsiteX13" fmla="*/ 727788 w 989045"/>
              <a:gd name="connsiteY13" fmla="*/ 52288 h 108272"/>
              <a:gd name="connsiteX14" fmla="*/ 755780 w 989045"/>
              <a:gd name="connsiteY14" fmla="*/ 33627 h 108272"/>
              <a:gd name="connsiteX15" fmla="*/ 811763 w 989045"/>
              <a:gd name="connsiteY15" fmla="*/ 14966 h 108272"/>
              <a:gd name="connsiteX16" fmla="*/ 895739 w 989045"/>
              <a:gd name="connsiteY16" fmla="*/ 24296 h 108272"/>
              <a:gd name="connsiteX17" fmla="*/ 942392 w 989045"/>
              <a:gd name="connsiteY17" fmla="*/ 61619 h 108272"/>
              <a:gd name="connsiteX18" fmla="*/ 970384 w 989045"/>
              <a:gd name="connsiteY18" fmla="*/ 80280 h 108272"/>
              <a:gd name="connsiteX19" fmla="*/ 989045 w 989045"/>
              <a:gd name="connsiteY19" fmla="*/ 108272 h 1082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989045" h="108272">
                <a:moveTo>
                  <a:pt x="0" y="108272"/>
                </a:moveTo>
                <a:cubicBezTo>
                  <a:pt x="9331" y="80280"/>
                  <a:pt x="9308" y="47132"/>
                  <a:pt x="27992" y="24296"/>
                </a:cubicBezTo>
                <a:cubicBezTo>
                  <a:pt x="40448" y="9072"/>
                  <a:pt x="83976" y="5635"/>
                  <a:pt x="83976" y="5635"/>
                </a:cubicBezTo>
                <a:cubicBezTo>
                  <a:pt x="105747" y="8745"/>
                  <a:pt x="128225" y="8646"/>
                  <a:pt x="149290" y="14966"/>
                </a:cubicBezTo>
                <a:cubicBezTo>
                  <a:pt x="156914" y="17253"/>
                  <a:pt x="214500" y="61567"/>
                  <a:pt x="214604" y="61619"/>
                </a:cubicBezTo>
                <a:cubicBezTo>
                  <a:pt x="232198" y="70416"/>
                  <a:pt x="270588" y="80280"/>
                  <a:pt x="270588" y="80280"/>
                </a:cubicBezTo>
                <a:cubicBezTo>
                  <a:pt x="285227" y="72960"/>
                  <a:pt x="322712" y="56147"/>
                  <a:pt x="335902" y="42957"/>
                </a:cubicBezTo>
                <a:cubicBezTo>
                  <a:pt x="378859" y="0"/>
                  <a:pt x="324035" y="22598"/>
                  <a:pt x="391886" y="5635"/>
                </a:cubicBezTo>
                <a:cubicBezTo>
                  <a:pt x="432319" y="8745"/>
                  <a:pt x="474001" y="4517"/>
                  <a:pt x="513184" y="14966"/>
                </a:cubicBezTo>
                <a:cubicBezTo>
                  <a:pt x="524019" y="17855"/>
                  <a:pt x="524461" y="34518"/>
                  <a:pt x="531845" y="42957"/>
                </a:cubicBezTo>
                <a:cubicBezTo>
                  <a:pt x="575993" y="93411"/>
                  <a:pt x="561865" y="84065"/>
                  <a:pt x="606490" y="98941"/>
                </a:cubicBezTo>
                <a:cubicBezTo>
                  <a:pt x="634482" y="95831"/>
                  <a:pt x="662684" y="94240"/>
                  <a:pt x="690465" y="89610"/>
                </a:cubicBezTo>
                <a:cubicBezTo>
                  <a:pt x="700166" y="87993"/>
                  <a:pt x="711502" y="87235"/>
                  <a:pt x="718457" y="80280"/>
                </a:cubicBezTo>
                <a:cubicBezTo>
                  <a:pt x="725412" y="73325"/>
                  <a:pt x="721644" y="59968"/>
                  <a:pt x="727788" y="52288"/>
                </a:cubicBezTo>
                <a:cubicBezTo>
                  <a:pt x="734793" y="43531"/>
                  <a:pt x="745533" y="38181"/>
                  <a:pt x="755780" y="33627"/>
                </a:cubicBezTo>
                <a:cubicBezTo>
                  <a:pt x="773755" y="25638"/>
                  <a:pt x="811763" y="14966"/>
                  <a:pt x="811763" y="14966"/>
                </a:cubicBezTo>
                <a:cubicBezTo>
                  <a:pt x="839755" y="18076"/>
                  <a:pt x="868416" y="17465"/>
                  <a:pt x="895739" y="24296"/>
                </a:cubicBezTo>
                <a:cubicBezTo>
                  <a:pt x="916628" y="29518"/>
                  <a:pt x="927116" y="49398"/>
                  <a:pt x="942392" y="61619"/>
                </a:cubicBezTo>
                <a:cubicBezTo>
                  <a:pt x="951149" y="68624"/>
                  <a:pt x="961053" y="74060"/>
                  <a:pt x="970384" y="80280"/>
                </a:cubicBezTo>
                <a:lnTo>
                  <a:pt x="989045" y="108272"/>
                </a:lnTo>
              </a:path>
            </a:pathLst>
          </a:custGeom>
          <a:ln w="38100">
            <a:solidFill>
              <a:srgbClr val="008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říž 11"/>
          <p:cNvSpPr/>
          <p:nvPr/>
        </p:nvSpPr>
        <p:spPr>
          <a:xfrm>
            <a:off x="3929058" y="5214950"/>
            <a:ext cx="357190" cy="285752"/>
          </a:xfrm>
          <a:prstGeom prst="plus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501122" cy="2940048"/>
          </a:xfrm>
          <a:ln w="38100">
            <a:solidFill>
              <a:srgbClr val="00B050"/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sz="2400" b="1" u="sng" dirty="0" smtClean="0">
                <a:solidFill>
                  <a:srgbClr val="00B050"/>
                </a:solidFill>
              </a:rPr>
              <a:t>Doplň přísudek   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Kdo z vás _____________ Galerii antického umění v Hostinném? Hostinné ____________   na úpatí Krkonoš. Toto město _____________ výrobou papíru. V Krkonošských papírnách ______________ mnoho obyvatel města.  Autobusové nádraží _____________ ve středu města. Na náměstí ____________ morový sloup.  ___________ pověst o obrech? Obři na radnici  ___________ k obyvatelům města jednou ročně.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429000"/>
            <a:ext cx="8572560" cy="3143272"/>
          </a:xfrm>
          <a:ln w="38100">
            <a:solidFill>
              <a:srgbClr val="00B050"/>
            </a:solidFill>
          </a:ln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2600" b="1" u="sng" dirty="0" smtClean="0">
                <a:solidFill>
                  <a:srgbClr val="00B050"/>
                </a:solidFill>
              </a:rPr>
              <a:t>Najdi přísudek a odliš, zda se jedná o slovesný, nebo jmenný se sponou.</a:t>
            </a:r>
          </a:p>
          <a:p>
            <a:pPr>
              <a:buNone/>
            </a:pPr>
            <a:r>
              <a:rPr lang="cs-CZ" sz="2400" dirty="0" smtClean="0"/>
              <a:t>Kdysi dávno dopadl na naši Zemi obrovský meteorit. Naše Země se stala </a:t>
            </a:r>
          </a:p>
          <a:p>
            <a:pPr>
              <a:buNone/>
            </a:pPr>
            <a:r>
              <a:rPr lang="cs-CZ" sz="2400" dirty="0" smtClean="0"/>
              <a:t>součástí Sluneční soustavy.  Řidič osobního vozu jel podle předpisů. Jízda</a:t>
            </a:r>
          </a:p>
          <a:p>
            <a:pPr>
              <a:buNone/>
            </a:pPr>
            <a:r>
              <a:rPr lang="cs-CZ" sz="2400" dirty="0" smtClean="0"/>
              <a:t>velkou rychlostí je nebezpečná.  Austrálie je nejmenší kontinent.  Nikdo </a:t>
            </a:r>
          </a:p>
          <a:p>
            <a:pPr>
              <a:buNone/>
            </a:pPr>
            <a:r>
              <a:rPr lang="cs-CZ" sz="2400" dirty="0" smtClean="0"/>
              <a:t>doposud nedokázal existenci mimozemšťanů. Moc jsme si přáli podívat se</a:t>
            </a:r>
          </a:p>
          <a:p>
            <a:pPr>
              <a:buNone/>
            </a:pPr>
            <a:r>
              <a:rPr lang="cs-CZ" sz="2400" dirty="0" smtClean="0"/>
              <a:t>k Niagarským vodopádům.  Pes se postupně stával přítelem člověka. </a:t>
            </a:r>
            <a:endParaRPr lang="cs-CZ" sz="2400" dirty="0"/>
          </a:p>
        </p:txBody>
      </p:sp>
    </p:spTree>
  </p:cSld>
  <p:clrMapOvr>
    <a:masterClrMapping/>
  </p:clrMapOvr>
  <p:transition spd="slow"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57224" y="857232"/>
          <a:ext cx="7500990" cy="2377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00990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>
                    <a:solidFill>
                      <a:srgbClr val="008000"/>
                    </a:solidFill>
                  </a:tcPr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Výklad – a) základní větné členy = základ české věty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                      b) pojem přísudek, druhy přísudků – slovesný a jmenný se sponou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                      c) přísudek jmenný se sponou – vysvětlení pojmu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Interaktivní</a:t>
                      </a:r>
                      <a:r>
                        <a:rPr lang="cs-CZ" baseline="0" dirty="0" smtClean="0"/>
                        <a:t> tabule – doplňování  různých druhů přísudku</a:t>
                      </a:r>
                      <a:endParaRPr lang="cs-CZ" dirty="0" smtClean="0"/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Procvičování – odlišování přísudku slovesného a jmenného přísudku ve</a:t>
                      </a:r>
                      <a:r>
                        <a:rPr lang="cs-CZ" baseline="0" dirty="0" smtClean="0"/>
                        <a:t> 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smtClean="0"/>
                        <a:t>                      </a:t>
                      </a:r>
                      <a:r>
                        <a:rPr lang="cs-CZ" smtClean="0"/>
                        <a:t>větách </a:t>
                      </a:r>
                      <a:endParaRPr lang="cs-CZ" dirty="0" smtClean="0"/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857224" y="3286124"/>
          <a:ext cx="7500990" cy="1428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00990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>
                    <a:solidFill>
                      <a:srgbClr val="008000"/>
                    </a:solidFill>
                  </a:tcPr>
                </a:tc>
              </a:tr>
              <a:tr h="101650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Vše z vlastních zdrojů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396</TotalTime>
  <Words>282</Words>
  <PresentationFormat>Předvádění na obrazovce (4:3)</PresentationFormat>
  <Paragraphs>84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PŘÍSUDEK</vt:lpstr>
      <vt:lpstr>Snímek 2</vt:lpstr>
      <vt:lpstr>Základní skladební dvojice</vt:lpstr>
      <vt:lpstr>PŘÍSUDEK    </vt:lpstr>
      <vt:lpstr>Přísudek jmenný se sponou</vt:lpstr>
      <vt:lpstr>Doplň přísudek     Kdo z vás _____________ Galerii antického umění v Hostinném? Hostinné ____________   na úpatí Krkonoš. Toto město _____________ výrobou papíru. V Krkonošských papírnách ______________ mnoho obyvatel města.  Autobusové nádraží _____________ ve středu města. Na náměstí ____________ morový sloup.  ___________ pověst o obrech? Obři na radnici  ___________ k obyvatelům města jednou ročně. 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TÉMA</dc:title>
  <dc:creator>hela</dc:creator>
  <cp:lastModifiedBy>hela</cp:lastModifiedBy>
  <cp:revision>77</cp:revision>
  <dcterms:created xsi:type="dcterms:W3CDTF">2012-01-20T18:34:33Z</dcterms:created>
  <dcterms:modified xsi:type="dcterms:W3CDTF">2012-06-25T19:15:59Z</dcterms:modified>
</cp:coreProperties>
</file>