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PŘEDMĚT 2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VY_32_INOVACE_01_B_09_PŘEDMĚT </a:t>
            </a:r>
            <a:r>
              <a:rPr lang="cs-CZ" sz="2000" dirty="0" smtClean="0">
                <a:solidFill>
                  <a:schemeClr val="tx1"/>
                </a:solidFill>
              </a:rPr>
              <a:t>2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26. února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smtClean="0"/>
                        <a:t>března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PŘEDMĚT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Rozvíjející</a:t>
                      </a:r>
                      <a:r>
                        <a:rPr lang="cs-CZ" baseline="0" dirty="0" smtClean="0"/>
                        <a:t> větné členy, předmět holý, rozvitý</a:t>
                      </a:r>
                      <a:r>
                        <a:rPr lang="cs-CZ" baseline="0" smtClean="0"/>
                        <a:t>, </a:t>
                      </a:r>
                      <a:r>
                        <a:rPr lang="cs-CZ" baseline="0" smtClean="0"/>
                        <a:t>několikanásobný.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ZOPAKUJ  SI.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5000636"/>
            <a:ext cx="576895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je rozvíjející větný člen,  který rozvíjí 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214554"/>
            <a:ext cx="55044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je rozvíjející větný člen, který rozvíjí ………………………………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571612"/>
            <a:ext cx="2056589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Přívlastek  -  </a:t>
            </a:r>
            <a:r>
              <a:rPr lang="cs-CZ" sz="2400" dirty="0" err="1" smtClean="0">
                <a:solidFill>
                  <a:schemeClr val="bg1"/>
                </a:solidFill>
              </a:rPr>
              <a:t>Pk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4429132"/>
            <a:ext cx="1895968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Předmět  -  </a:t>
            </a:r>
            <a:r>
              <a:rPr lang="cs-CZ" sz="2400" dirty="0" err="1" smtClean="0">
                <a:solidFill>
                  <a:schemeClr val="bg1"/>
                </a:solidFill>
              </a:rPr>
              <a:t>Pt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2714620"/>
            <a:ext cx="479240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na přívlastek se ptáme: ……………………………………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5500702"/>
            <a:ext cx="56251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na předmět se ptáme: ……………………………………………………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3214686"/>
            <a:ext cx="684033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rozlišujeme přívlastek ………………………………..  a  …………………………………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3714752"/>
            <a:ext cx="677749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 rozdíl mezi oběma přívlastky spočívá v …………………………………………….</a:t>
            </a:r>
            <a:endParaRPr lang="cs-CZ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p" animBg="1"/>
      <p:bldP spid="6" grpId="0" build="p" animBg="1"/>
      <p:bldP spid="7" grpId="0" build="allAtOnce" animBg="1"/>
      <p:bldP spid="8" grpId="0" build="allAtOnce" animBg="1"/>
      <p:bldP spid="9" grpId="0" build="allAtOnce" animBg="1"/>
      <p:bldP spid="11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PŘEDMĚT</a:t>
            </a:r>
            <a:r>
              <a:rPr lang="cs-CZ" sz="32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smtClean="0"/>
              <a:t>       </a:t>
            </a:r>
            <a:endParaRPr lang="cs-CZ" sz="3200" dirty="0"/>
          </a:p>
        </p:txBody>
      </p:sp>
      <p:sp>
        <p:nvSpPr>
          <p:cNvPr id="3" name="Elipsa 2"/>
          <p:cNvSpPr/>
          <p:nvPr/>
        </p:nvSpPr>
        <p:spPr>
          <a:xfrm>
            <a:off x="6786578" y="500042"/>
            <a:ext cx="857256" cy="78581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2000240"/>
            <a:ext cx="1109599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lgerian" pitchFamily="82" charset="0"/>
              </a:rPr>
              <a:t>- holý</a:t>
            </a:r>
            <a:endParaRPr lang="cs-CZ" sz="24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571876"/>
            <a:ext cx="1603324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lgerian" pitchFamily="82" charset="0"/>
              </a:rPr>
              <a:t>- rozvitý</a:t>
            </a:r>
            <a:endParaRPr lang="cs-CZ" sz="24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5286388"/>
            <a:ext cx="3143809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lgerian" pitchFamily="82" charset="0"/>
              </a:rPr>
              <a:t>- několikanásobný</a:t>
            </a:r>
            <a:endParaRPr lang="cs-CZ" sz="24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357818" y="1500174"/>
            <a:ext cx="1857388" cy="71438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Řídící větný člen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643834" y="2285992"/>
            <a:ext cx="914400" cy="571504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Pt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286644" y="6072206"/>
            <a:ext cx="914400" cy="55721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Pt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929322" y="6072206"/>
            <a:ext cx="914400" cy="55721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Pt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857620" y="4929198"/>
            <a:ext cx="1785950" cy="70008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Řídící větný člen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929454" y="3714752"/>
            <a:ext cx="914400" cy="642942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Pt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357686" y="2786058"/>
            <a:ext cx="1700218" cy="71438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Řídící větný člen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929322" y="4357694"/>
            <a:ext cx="914400" cy="571504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929454" y="621508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9" name="Přímá spojovací šipka 18"/>
          <p:cNvCxnSpPr>
            <a:stCxn id="8" idx="2"/>
            <a:endCxn id="7" idx="5"/>
          </p:cNvCxnSpPr>
          <p:nvPr/>
        </p:nvCxnSpPr>
        <p:spPr>
          <a:xfrm rot="10800000">
            <a:off x="6943198" y="2109936"/>
            <a:ext cx="700636" cy="461808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4" idx="7"/>
            <a:endCxn id="12" idx="3"/>
          </p:cNvCxnSpPr>
          <p:nvPr/>
        </p:nvCxnSpPr>
        <p:spPr>
          <a:xfrm rot="5400000" flipH="1" flipV="1">
            <a:off x="6797662" y="4175686"/>
            <a:ext cx="177852" cy="35355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2" idx="1"/>
            <a:endCxn id="13" idx="5"/>
          </p:cNvCxnSpPr>
          <p:nvPr/>
        </p:nvCxnSpPr>
        <p:spPr>
          <a:xfrm rot="16200000" flipV="1">
            <a:off x="6229595" y="2975139"/>
            <a:ext cx="413089" cy="125445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Pravá složená závorka 32"/>
          <p:cNvSpPr/>
          <p:nvPr/>
        </p:nvSpPr>
        <p:spPr>
          <a:xfrm rot="16200000">
            <a:off x="6922307" y="5507849"/>
            <a:ext cx="357190" cy="914400"/>
          </a:xfrm>
          <a:prstGeom prst="rightBrac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šipka 34"/>
          <p:cNvCxnSpPr>
            <a:stCxn id="33" idx="1"/>
            <a:endCxn id="11" idx="6"/>
          </p:cNvCxnSpPr>
          <p:nvPr/>
        </p:nvCxnSpPr>
        <p:spPr>
          <a:xfrm rot="5400000" flipH="1">
            <a:off x="6118629" y="4804182"/>
            <a:ext cx="507213" cy="145733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785786" y="2571744"/>
            <a:ext cx="266848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Brush Script MT" pitchFamily="66" charset="0"/>
              </a:rPr>
              <a:t>Potkali jsme přátele.</a:t>
            </a:r>
            <a:endParaRPr lang="cs-CZ" sz="2800" dirty="0">
              <a:latin typeface="Brush Script MT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57224" y="4286256"/>
            <a:ext cx="326320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Brush Script MT" pitchFamily="66" charset="0"/>
              </a:rPr>
              <a:t>Potkali jsme naše přátele.</a:t>
            </a:r>
            <a:endParaRPr lang="cs-CZ" sz="2800" dirty="0">
              <a:latin typeface="Brush Script MT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85786" y="5929330"/>
            <a:ext cx="449264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Brush Script MT" pitchFamily="66" charset="0"/>
              </a:rPr>
              <a:t>Potkali jsme Novákovy  a Zajícovy. </a:t>
            </a:r>
            <a:endParaRPr lang="cs-CZ" sz="2800" dirty="0">
              <a:latin typeface="Brush Script MT" pitchFamily="66" charset="0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animBg="1"/>
      <p:bldP spid="15" grpId="0" build="p"/>
      <p:bldP spid="33" grpId="0" animBg="1"/>
      <p:bldP spid="42" grpId="0" build="p" animBg="1"/>
      <p:bldP spid="43" grpId="0" build="p" animBg="1"/>
      <p:bldP spid="4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86874" cy="1143000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Je předmět holý, rozvitý, nebo několikanásobný?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5114948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V zoologické zahradě jsme viděli slony, opice i hyeny. Nejraději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bychom si tam pohráli s maličkými opičkami. Vyfotografovali jsme si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vydru, plameňáky, dikobraza a antilopy. Potkali jsme odvážné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ošetřovatele, kteří právě krmili hady. I zebry dostaly večerní příděl.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Žirafy si našly svou stravu ve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výběhu, jenom na ledního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medvěda se zatím nedostalo.</a:t>
            </a:r>
          </a:p>
          <a:p>
            <a:pPr>
              <a:lnSpc>
                <a:spcPct val="150000"/>
              </a:lnSpc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None/>
            </a:pPr>
            <a:endParaRPr lang="cs-CZ" sz="2400" dirty="0" smtClean="0"/>
          </a:p>
        </p:txBody>
      </p:sp>
      <p:pic>
        <p:nvPicPr>
          <p:cNvPr id="4" name="Obrázek 3" descr="ZOO DK 103.JPG"/>
          <p:cNvPicPr>
            <a:picLocks noChangeAspect="1"/>
          </p:cNvPicPr>
          <p:nvPr/>
        </p:nvPicPr>
        <p:blipFill>
          <a:blip r:embed="rId2" cstate="print"/>
          <a:srcRect l="3906" r="6250" b="30712"/>
          <a:stretch>
            <a:fillRect/>
          </a:stretch>
        </p:blipFill>
        <p:spPr>
          <a:xfrm>
            <a:off x="4214810" y="4000504"/>
            <a:ext cx="4714876" cy="2727059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Postupně doplň předmět </a:t>
            </a:r>
            <a:br>
              <a:rPr lang="cs-CZ" sz="3200" dirty="0" smtClean="0"/>
            </a:br>
            <a:r>
              <a:rPr lang="cs-CZ" sz="3200" dirty="0" smtClean="0"/>
              <a:t>HOLÝ, ROZVITÝ I NĚKOLIKANÁSOBNÝ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928802"/>
            <a:ext cx="457203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obědu jsme dnes měli  ……………………….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928934"/>
            <a:ext cx="457203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výletě jsme navštívili …………………….……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3929066"/>
            <a:ext cx="451855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Přečetli jsme si ………………………………………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5072074"/>
            <a:ext cx="453637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Nezapomeň pozdravit ……………………….…..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24" y="6215082"/>
            <a:ext cx="457203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Mohli byste uklidit ………………………………  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2428868"/>
            <a:ext cx="465037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Jdi si omýt ………………………………………….....…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3429000"/>
            <a:ext cx="472084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Zdeněk by se mohl naučit ………………..……….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4500570"/>
            <a:ext cx="471885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Kuchaři nejdříve dali vařit ………………………….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00496" y="5643578"/>
            <a:ext cx="4639860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Jaruška ochutnala ………………………….…………</a:t>
            </a:r>
            <a:endParaRPr lang="cs-CZ" sz="2000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z předcházející hodiny – přívlastek a předmět – závislost, otázky, popř. druhy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- Předmět holý, rozvitý, několikanásobný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</a:t>
                      </a:r>
                      <a:r>
                        <a:rPr lang="cs-CZ" dirty="0" smtClean="0"/>
                        <a:t>a) vyhledávání předmětu a určení, zda se jedná o holý, rozvitý a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několikanásobný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b) Doplňování předmětu holého, rozvitého i několikanásobného do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vět</a:t>
                      </a:r>
                      <a:r>
                        <a:rPr lang="cs-CZ" dirty="0" smtClean="0"/>
                        <a:t>           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92906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</a:t>
                      </a:r>
                      <a:r>
                        <a:rPr lang="cs-CZ" baseline="0" dirty="0" smtClean="0"/>
                        <a:t> z vlastních </a:t>
                      </a:r>
                      <a:r>
                        <a:rPr lang="cs-CZ" baseline="0" dirty="0" smtClean="0"/>
                        <a:t>zdrojů.</a:t>
                      </a:r>
                      <a:endParaRPr lang="cs-CZ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357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PŘEDMĚT 2</vt:lpstr>
      <vt:lpstr>Snímek 2</vt:lpstr>
      <vt:lpstr>ZOPAKUJ  SI.</vt:lpstr>
      <vt:lpstr>PŘEDMĚT        </vt:lpstr>
      <vt:lpstr>Je předmět holý, rozvitý, nebo několikanásobný?</vt:lpstr>
      <vt:lpstr>Postupně doplň předmět  HOLÝ, ROZVITÝ I NĚKOLIKANÁSOBNÝ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Vaše jméno</cp:lastModifiedBy>
  <cp:revision>44</cp:revision>
  <dcterms:created xsi:type="dcterms:W3CDTF">2012-01-20T18:34:33Z</dcterms:created>
  <dcterms:modified xsi:type="dcterms:W3CDTF">2012-08-28T11:00:37Z</dcterms:modified>
</cp:coreProperties>
</file>