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E4CF"/>
    <a:srgbClr val="FDDFC7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135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28.8.2012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28.8.2012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28.8.2012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28.8.2012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28.8.2012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28.8.2012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E4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28.8.2012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hela\Pictures\ZOO%20DK%2017.%208.%202011\ZOO%20DK%20173.MOV" TargetMode="Externa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500042"/>
            <a:ext cx="7772400" cy="1357321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PŘÍSLOVEČNÉ URČENÍ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4348" y="1928802"/>
            <a:ext cx="7786742" cy="4143404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Autor:  Mgr. Helena Baculáková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Název:  VY_32_INOVACE_01_B_10_PŘÍSLOVEČNÉ URČENÍ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Téma:   ČESKÝ JAZYK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projektu: 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="" xmlns:wne="http://schemas.microsoft.com/office/word/2006/wordml" xmlns:w="http://schemas.openxmlformats.org/wordprocessingml/2006/main" xmlns:w10="urn:schemas-microsoft-com:office:word" xmlns:wp="http://schemas.openxmlformats.org/drawingml/2006/wordprocessingDrawing" xmlns:v="urn:schemas-microsoft-com:vml" xmlns:m="http://schemas.openxmlformats.org/officeDocument/2006/math" xmlns:o="urn:schemas-microsoft-com:office:office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142976" y="45720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lc="http://schemas.openxmlformats.org/drawingml/2006/lockedCanvas" xmlns:pic="http://schemas.openxmlformats.org/drawingml/2006/picture" xmlns:a14="http://schemas.microsoft.com/office/drawing/2010/main" xmlns="" xmlns:wne="http://schemas.microsoft.com/office/word/2006/wordml" xmlns:w="http://schemas.openxmlformats.org/wordprocessingml/2006/main" xmlns:w10="urn:schemas-microsoft-com:office:word" xmlns:wp="http://schemas.openxmlformats.org/drawingml/2006/wordprocessingDrawing" xmlns:v="urn:schemas-microsoft-com:vml" xmlns:m="http://schemas.openxmlformats.org/officeDocument/2006/math" xmlns:o="urn:schemas-microsoft-com:office:office" xmlns:ve="http://schemas.openxmlformats.org/markup-compatibility/2006">
                <a:solidFill>
                  <a:schemeClr val="accent1"/>
                </a:solidFill>
              </a14:hiddenFill>
            </a:ext>
            <a:ext uri="{91240B29-F687-4F45-9708-019B960494DF}">
              <a14:hiddenLine xmlns:lc="http://schemas.openxmlformats.org/drawingml/2006/lockedCanvas" xmlns:pic="http://schemas.openxmlformats.org/drawingml/2006/picture" xmlns:a14="http://schemas.microsoft.com/office/drawing/2010/main" xmlns="" xmlns:wne="http://schemas.microsoft.com/office/word/2006/wordml" xmlns:w="http://schemas.openxmlformats.org/wordprocessingml/2006/main" xmlns:w10="urn:schemas-microsoft-com:office:word" xmlns:wp="http://schemas.openxmlformats.org/drawingml/2006/wordprocessingDrawing" xmlns:v="urn:schemas-microsoft-com:vml" xmlns:m="http://schemas.openxmlformats.org/officeDocument/2006/math" xmlns:o="urn:schemas-microsoft-com:office:office" xmlns:ve="http://schemas.openxmlformats.org/markup-compatibility/2006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lc="http://schemas.openxmlformats.org/drawingml/2006/lockedCanvas" xmlns:pic="http://schemas.openxmlformats.org/drawingml/2006/picture" xmlns:a14="http://schemas.microsoft.com/office/drawing/2010/main" xmlns="" xmlns:wne="http://schemas.microsoft.com/office/word/2006/wordml" xmlns:w="http://schemas.openxmlformats.org/wordprocessingml/2006/main" xmlns:w10="urn:schemas-microsoft-com:office:word" xmlns:wp="http://schemas.openxmlformats.org/drawingml/2006/wordprocessingDrawing" xmlns:v="urn:schemas-microsoft-com:vml" xmlns:m="http://schemas.openxmlformats.org/officeDocument/2006/math" xmlns:o="urn:schemas-microsoft-com:office:office" xmlns:ve="http://schemas.openxmlformats.org/markup-compatibility/2006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785788" y="928672"/>
          <a:ext cx="7358112" cy="3920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4342"/>
                <a:gridCol w="2230515"/>
                <a:gridCol w="1153715"/>
                <a:gridCol w="1589540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Helena Baculáková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26. února 2012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21</a:t>
                      </a:r>
                      <a:r>
                        <a:rPr lang="cs-CZ" smtClean="0"/>
                        <a:t>. </a:t>
                      </a:r>
                      <a:r>
                        <a:rPr lang="cs-CZ" baseline="0" smtClean="0"/>
                        <a:t>března </a:t>
                      </a:r>
                      <a:r>
                        <a:rPr lang="cs-CZ" baseline="0" dirty="0" smtClean="0"/>
                        <a:t>2012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VI.B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Jazyk a jazyková komunikace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 jazyk a literatura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 JAZYK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ROZVÍJEJÍCÍ VĚTNÉ ČLENY – PŘÍSLOVEČNÉ URČENÍ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Podmět, přísudek, příslovečné  určení, závislost</a:t>
                      </a:r>
                      <a:r>
                        <a:rPr lang="cs-CZ" baseline="0" dirty="0" smtClean="0"/>
                        <a:t> na slovesu, přídavném jménu a příslovci, grafické znázornění</a:t>
                      </a:r>
                      <a:endParaRPr lang="cs-CZ" dirty="0" smtClean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 smtClean="0"/>
              <a:t> </a:t>
            </a:r>
            <a:r>
              <a:rPr lang="cs-CZ" sz="3200" dirty="0" smtClean="0">
                <a:solidFill>
                  <a:schemeClr val="bg1"/>
                </a:solidFill>
              </a:rPr>
              <a:t>ZOPAKUJ SI, CO JIŽ UMÍME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2976" y="6286520"/>
            <a:ext cx="6357982" cy="357190"/>
          </a:xfr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457200" indent="-457200" algn="ctr">
              <a:buNone/>
            </a:pPr>
            <a:r>
              <a:rPr lang="cs-CZ" sz="2400" b="1" i="1" dirty="0" smtClean="0">
                <a:solidFill>
                  <a:schemeClr val="bg1"/>
                </a:solidFill>
              </a:rPr>
              <a:t>Povedlo se?  Chválím!   A nyní se můžeme vydat dál …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214414" y="1643050"/>
            <a:ext cx="6812378" cy="830997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w="38100">
            <a:solidFill>
              <a:schemeClr val="accent2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400" dirty="0" smtClean="0"/>
              <a:t>Které větné členy tvoří základní skladební dvojici?</a:t>
            </a:r>
          </a:p>
          <a:p>
            <a:pPr marL="457200" indent="-457200">
              <a:buNone/>
            </a:pPr>
            <a:r>
              <a:rPr lang="cs-CZ" sz="2400" dirty="0" smtClean="0"/>
              <a:t>	Co o nich víš? 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85786" y="2786058"/>
            <a:ext cx="7565661" cy="1200329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w="38100">
            <a:solidFill>
              <a:schemeClr val="accent2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pPr marL="457200" indent="-457200">
              <a:buAutoNum type="arabicParenR" startAt="2"/>
            </a:pPr>
            <a:r>
              <a:rPr lang="cs-CZ" sz="2400" dirty="0" smtClean="0"/>
              <a:t>Jak se nazývá větný člen, který rozvíjí podstatné jméno?</a:t>
            </a:r>
          </a:p>
          <a:p>
            <a:pPr marL="457200" indent="-457200">
              <a:buNone/>
            </a:pPr>
            <a:r>
              <a:rPr lang="cs-CZ" sz="2400" dirty="0" smtClean="0"/>
              <a:t>       Jaké druhy přívlastku znáš? Jak je od sebe odlišíš?</a:t>
            </a:r>
          </a:p>
          <a:p>
            <a:pPr marL="457200" indent="-457200">
              <a:buNone/>
            </a:pPr>
            <a:r>
              <a:rPr lang="cs-CZ" sz="2400" dirty="0" smtClean="0"/>
              <a:t>	Jak je značíme?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00034" y="4286256"/>
            <a:ext cx="8162619" cy="1754326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None/>
            </a:pPr>
            <a:endParaRPr lang="cs-CZ" dirty="0" smtClean="0"/>
          </a:p>
          <a:p>
            <a:pPr marL="457200" indent="-457200">
              <a:buAutoNum type="arabicParenR" startAt="3"/>
            </a:pPr>
            <a:r>
              <a:rPr lang="cs-CZ" sz="2400" dirty="0" smtClean="0"/>
              <a:t>Jak se nazývá větný člen, který rozvíjí sloveso nebo přídavné </a:t>
            </a:r>
          </a:p>
          <a:p>
            <a:pPr marL="457200" indent="-457200"/>
            <a:r>
              <a:rPr lang="cs-CZ" sz="2400" dirty="0" smtClean="0"/>
              <a:t>                 jméno a ptáme se na něj pádovou otázkou?</a:t>
            </a:r>
          </a:p>
          <a:p>
            <a:pPr marL="457200" indent="-457200">
              <a:buNone/>
            </a:pPr>
            <a:r>
              <a:rPr lang="cs-CZ" sz="2400" dirty="0" smtClean="0"/>
              <a:t>       Jak jej značíme? 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3" grpId="1" build="p" animBg="1"/>
      <p:bldP spid="4" grpId="0" build="p" animBg="1"/>
      <p:bldP spid="5" grpId="0" build="p" animBg="1"/>
      <p:bldP spid="8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2600" dirty="0" smtClean="0">
                <a:solidFill>
                  <a:schemeClr val="bg1"/>
                </a:solidFill>
              </a:rPr>
              <a:t>1) Doplň větu, podtrhni přísudek a nadepiš slovní </a:t>
            </a:r>
            <a:r>
              <a:rPr lang="cs-CZ" sz="2600" dirty="0" smtClean="0">
                <a:solidFill>
                  <a:schemeClr val="bg1"/>
                </a:solidFill>
              </a:rPr>
              <a:t>druh.</a:t>
            </a:r>
            <a:r>
              <a:rPr lang="cs-CZ" sz="2600" dirty="0" smtClean="0">
                <a:solidFill>
                  <a:schemeClr val="bg1"/>
                </a:solidFill>
              </a:rPr>
              <a:t/>
            </a:r>
            <a:br>
              <a:rPr lang="cs-CZ" sz="2600" dirty="0" smtClean="0">
                <a:solidFill>
                  <a:schemeClr val="bg1"/>
                </a:solidFill>
              </a:rPr>
            </a:br>
            <a:r>
              <a:rPr lang="cs-CZ" sz="2600" dirty="0" smtClean="0">
                <a:solidFill>
                  <a:schemeClr val="bg1"/>
                </a:solidFill>
              </a:rPr>
              <a:t>2) Do závorky zapiš otázku, kterou ses ptal.</a:t>
            </a:r>
            <a:endParaRPr lang="cs-CZ" sz="26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54331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cs-CZ" sz="2400" dirty="0" smtClean="0"/>
              <a:t>Kamil se vrátil ……………………………..  (___________________)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/>
              <a:t>Anežka poslala z ……………………… pohled. (________________)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/>
              <a:t>Na ………………..…… seděli dva holubi. (__________________)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/>
              <a:t>Viděli jste v ………………………… bílého tygra? (_____________)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/>
              <a:t>…………… se zase vrátíš ……………….. (__________, ____________)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00034" y="5286388"/>
            <a:ext cx="4839979" cy="46166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Pozoruj otázky, kterými jsme se ptali. 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42976" y="6000768"/>
            <a:ext cx="5868466" cy="46166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Které slovní druhy jsme v odpovědích použili?</a:t>
            </a:r>
            <a:endParaRPr lang="cs-CZ" sz="2400" dirty="0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 animBg="1"/>
      <p:bldP spid="5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Prohlédni si </a:t>
            </a:r>
            <a:r>
              <a:rPr lang="cs-CZ" sz="3200" dirty="0" err="1" smtClean="0">
                <a:solidFill>
                  <a:schemeClr val="bg1"/>
                </a:solidFill>
              </a:rPr>
              <a:t>videosekvenci</a:t>
            </a:r>
            <a:r>
              <a:rPr lang="cs-CZ" sz="3200" dirty="0" smtClean="0">
                <a:solidFill>
                  <a:schemeClr val="bg1"/>
                </a:solidFill>
              </a:rPr>
              <a:t>, tvoř otázky a odpovídej na ně.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</a:rPr>
              <a:t>Užívej u toho příslovečné otázky – např. kdy, kde, kudy, kam, jakým způsobem, jak dlouho?   </a:t>
            </a:r>
            <a:endParaRPr lang="cs-CZ" sz="24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4" name="ZOO DK 173.MO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642910" y="3786190"/>
            <a:ext cx="2438400" cy="18288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929058" y="2714620"/>
            <a:ext cx="5032147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u="sng" dirty="0" smtClean="0">
                <a:latin typeface="Aharoni" pitchFamily="2" charset="-79"/>
                <a:cs typeface="Aharoni" pitchFamily="2" charset="-79"/>
              </a:rPr>
              <a:t>Zapisuj odpovědi a urči slovní druh:</a:t>
            </a:r>
          </a:p>
          <a:p>
            <a:endParaRPr lang="cs-CZ" dirty="0" smtClean="0"/>
          </a:p>
          <a:p>
            <a:r>
              <a:rPr lang="cs-CZ" dirty="0" smtClean="0"/>
              <a:t>_________________________________________</a:t>
            </a:r>
          </a:p>
          <a:p>
            <a:endParaRPr lang="cs-CZ" dirty="0" smtClean="0"/>
          </a:p>
          <a:p>
            <a:r>
              <a:rPr lang="cs-CZ" dirty="0" smtClean="0"/>
              <a:t>_________________________________________</a:t>
            </a:r>
          </a:p>
          <a:p>
            <a:endParaRPr lang="cs-CZ" dirty="0" smtClean="0"/>
          </a:p>
          <a:p>
            <a:r>
              <a:rPr lang="cs-CZ" dirty="0" smtClean="0"/>
              <a:t>_________________________________________</a:t>
            </a:r>
          </a:p>
          <a:p>
            <a:endParaRPr lang="cs-CZ" dirty="0" smtClean="0"/>
          </a:p>
          <a:p>
            <a:r>
              <a:rPr lang="cs-CZ" dirty="0" smtClean="0"/>
              <a:t>_________________________________________</a:t>
            </a:r>
          </a:p>
          <a:p>
            <a:endParaRPr lang="cs-CZ" dirty="0" smtClean="0"/>
          </a:p>
          <a:p>
            <a:r>
              <a:rPr lang="cs-CZ" dirty="0" smtClean="0"/>
              <a:t>_________________________________________</a:t>
            </a:r>
          </a:p>
          <a:p>
            <a:endParaRPr lang="cs-CZ" dirty="0" smtClean="0"/>
          </a:p>
          <a:p>
            <a:r>
              <a:rPr lang="cs-CZ" dirty="0" smtClean="0"/>
              <a:t>_________________________________________</a:t>
            </a:r>
            <a:endParaRPr lang="cs-CZ" dirty="0"/>
          </a:p>
        </p:txBody>
      </p:sp>
      <p:pic>
        <p:nvPicPr>
          <p:cNvPr id="6" name="Obrázek 5" descr="ZOO DK 17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3429000"/>
            <a:ext cx="2928926" cy="2196695"/>
          </a:xfrm>
          <a:prstGeom prst="rect">
            <a:avLst/>
          </a:prstGeom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4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5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  <p:bldP spid="5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786874" cy="1143000"/>
          </a:xfrm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PŘÍSLOVEČNÉ URČENÍ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" name="Elipsa 3"/>
          <p:cNvSpPr/>
          <p:nvPr/>
        </p:nvSpPr>
        <p:spPr>
          <a:xfrm>
            <a:off x="7429520" y="500042"/>
            <a:ext cx="785818" cy="785818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Pu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2844" y="1714488"/>
            <a:ext cx="8765926" cy="43088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200" dirty="0" smtClean="0"/>
              <a:t>= rozvíjející větný člen, který rozvíjí sloveso, přídavné jméno nebo příslovce </a:t>
            </a:r>
            <a:endParaRPr lang="cs-CZ" sz="2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4282" y="2571744"/>
            <a:ext cx="8698792" cy="76944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200" dirty="0" smtClean="0"/>
              <a:t>Ptáme se řídícím větným členem + otázkami: Kdy? Kde? Jak? Proč?...      </a:t>
            </a:r>
          </a:p>
          <a:p>
            <a:r>
              <a:rPr lang="cs-CZ" sz="2200" dirty="0" smtClean="0"/>
              <a:t>                                                                                              (= příslovečné otázky)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14282" y="3643314"/>
            <a:ext cx="6095515" cy="40011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Podle toho, jak se ptáme, rozlišujeme příslovečné určení: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4282" y="4286256"/>
            <a:ext cx="6944402" cy="400110"/>
          </a:xfrm>
          <a:prstGeom prst="rect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>
                <a:latin typeface="Arial Black" pitchFamily="34" charset="0"/>
                <a:cs typeface="Aharoni" pitchFamily="2" charset="-79"/>
              </a:rPr>
              <a:t>místa - Pum  </a:t>
            </a:r>
            <a:r>
              <a:rPr lang="cs-CZ" sz="2000" dirty="0" smtClean="0"/>
              <a:t>-  otázky na místo:   Kde?  Kam?  Kudy?  Odkud?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4282" y="4929198"/>
            <a:ext cx="7568803" cy="400110"/>
          </a:xfrm>
          <a:prstGeom prst="rect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>
                <a:latin typeface="Arial Black" pitchFamily="34" charset="0"/>
                <a:cs typeface="Aharoni" pitchFamily="2" charset="-79"/>
              </a:rPr>
              <a:t>času  - Puč </a:t>
            </a:r>
            <a:r>
              <a:rPr lang="cs-CZ" sz="2000" dirty="0" smtClean="0"/>
              <a:t>- otázky na čas, dobu: Kdy? Odkdy? Dokdy? Jak dlouho?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14282" y="5572140"/>
            <a:ext cx="6825971" cy="400110"/>
          </a:xfrm>
          <a:prstGeom prst="rect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>
                <a:latin typeface="Arial Black" pitchFamily="34" charset="0"/>
                <a:cs typeface="Aharoni" pitchFamily="2" charset="-79"/>
              </a:rPr>
              <a:t>způsobu  - </a:t>
            </a:r>
            <a:r>
              <a:rPr lang="cs-CZ" sz="2000" dirty="0" err="1" smtClean="0">
                <a:latin typeface="Arial Black" pitchFamily="34" charset="0"/>
                <a:cs typeface="Aharoni" pitchFamily="2" charset="-79"/>
              </a:rPr>
              <a:t>Puz</a:t>
            </a:r>
            <a:r>
              <a:rPr lang="cs-CZ" sz="2000" dirty="0" smtClean="0">
                <a:latin typeface="Arial Black" pitchFamily="34" charset="0"/>
                <a:cs typeface="Aharoni" pitchFamily="2" charset="-79"/>
              </a:rPr>
              <a:t> </a:t>
            </a:r>
            <a:r>
              <a:rPr lang="cs-CZ" sz="2000" dirty="0" smtClean="0"/>
              <a:t>-  otázky na způsob: Jak? Jakým způsobem? 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14282" y="6215082"/>
            <a:ext cx="7872027" cy="400110"/>
          </a:xfrm>
          <a:prstGeom prst="rect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>
                <a:latin typeface="Arial Black" pitchFamily="34" charset="0"/>
              </a:rPr>
              <a:t>míry – </a:t>
            </a:r>
            <a:r>
              <a:rPr lang="cs-CZ" sz="2000" dirty="0" err="1" smtClean="0">
                <a:latin typeface="Arial Black" pitchFamily="34" charset="0"/>
              </a:rPr>
              <a:t>Pu</a:t>
            </a:r>
            <a:r>
              <a:rPr lang="cs-CZ" sz="2000" dirty="0" smtClean="0">
                <a:latin typeface="Arial Black" pitchFamily="34" charset="0"/>
              </a:rPr>
              <a:t> míry </a:t>
            </a:r>
            <a:r>
              <a:rPr lang="cs-CZ" sz="2000" dirty="0" smtClean="0"/>
              <a:t>-  otázky na míru, množství:  Do jaké míry? Jak hodně?</a:t>
            </a:r>
            <a:endParaRPr lang="cs-CZ" sz="2000" dirty="0"/>
          </a:p>
        </p:txBody>
      </p:sp>
      <p:sp>
        <p:nvSpPr>
          <p:cNvPr id="13" name="Elipsa 12"/>
          <p:cNvSpPr/>
          <p:nvPr/>
        </p:nvSpPr>
        <p:spPr>
          <a:xfrm>
            <a:off x="6357950" y="3429000"/>
            <a:ext cx="1714512" cy="857256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řídící větný člen 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8072462" y="4786322"/>
            <a:ext cx="914400" cy="571504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bg1"/>
                </a:solidFill>
              </a:rPr>
              <a:t>Pu</a:t>
            </a:r>
            <a:endParaRPr lang="cs-CZ" dirty="0">
              <a:solidFill>
                <a:schemeClr val="bg1"/>
              </a:solidFill>
            </a:endParaRPr>
          </a:p>
        </p:txBody>
      </p:sp>
      <p:cxnSp>
        <p:nvCxnSpPr>
          <p:cNvPr id="16" name="Přímá spojovací šipka 15"/>
          <p:cNvCxnSpPr>
            <a:stCxn id="14" idx="1"/>
            <a:endCxn id="13" idx="5"/>
          </p:cNvCxnSpPr>
          <p:nvPr/>
        </p:nvCxnSpPr>
        <p:spPr>
          <a:xfrm rot="16200000" flipV="1">
            <a:off x="7659224" y="4322868"/>
            <a:ext cx="709303" cy="384996"/>
          </a:xfrm>
          <a:prstGeom prst="straightConnector1">
            <a:avLst/>
          </a:prstGeom>
          <a:ln w="5715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URČI  DRUH  PŘÍSLOVEČNÉHO  URČENÍ</a:t>
            </a:r>
            <a:br>
              <a:rPr lang="cs-CZ" sz="32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a graficky vyznač závislost.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4282" y="4643446"/>
            <a:ext cx="8490209" cy="1785104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u="sng" dirty="0" smtClean="0"/>
              <a:t>Včera</a:t>
            </a:r>
            <a:r>
              <a:rPr lang="cs-CZ" sz="2000" dirty="0" smtClean="0"/>
              <a:t> jsme se vrátili </a:t>
            </a:r>
            <a:r>
              <a:rPr lang="cs-CZ" sz="2000" b="1" u="sng" dirty="0" smtClean="0"/>
              <a:t>domů</a:t>
            </a:r>
            <a:r>
              <a:rPr lang="cs-CZ" sz="2000" dirty="0" smtClean="0"/>
              <a:t> </a:t>
            </a:r>
            <a:r>
              <a:rPr lang="cs-CZ" sz="2000" b="1" u="sng" dirty="0" smtClean="0"/>
              <a:t>včas</a:t>
            </a:r>
            <a:r>
              <a:rPr lang="cs-CZ" sz="2000" dirty="0" smtClean="0"/>
              <a:t>.  Čekalo </a:t>
            </a:r>
            <a:r>
              <a:rPr lang="cs-CZ" sz="2000" b="1" u="sng" dirty="0" smtClean="0"/>
              <a:t>tam</a:t>
            </a:r>
            <a:r>
              <a:rPr lang="cs-CZ" sz="2000" dirty="0" smtClean="0"/>
              <a:t> na nás překvapení.  </a:t>
            </a:r>
            <a:r>
              <a:rPr lang="cs-CZ" sz="2000" b="1" u="sng" dirty="0" smtClean="0"/>
              <a:t>Odpoledne</a:t>
            </a:r>
            <a:r>
              <a:rPr lang="cs-CZ" sz="2000" dirty="0" smtClean="0"/>
              <a:t> 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p</a:t>
            </a:r>
            <a:r>
              <a:rPr lang="cs-CZ" sz="2000" smtClean="0"/>
              <a:t>řijela </a:t>
            </a:r>
            <a:r>
              <a:rPr lang="cs-CZ" sz="2000" b="1" u="sng" dirty="0" smtClean="0"/>
              <a:t>vlakem</a:t>
            </a:r>
            <a:r>
              <a:rPr lang="cs-CZ" sz="2000" dirty="0" smtClean="0"/>
              <a:t> </a:t>
            </a:r>
            <a:r>
              <a:rPr lang="cs-CZ" sz="2000" b="1" u="sng" dirty="0" smtClean="0"/>
              <a:t>z Prahy</a:t>
            </a:r>
            <a:r>
              <a:rPr lang="cs-CZ" sz="2000" dirty="0" smtClean="0"/>
              <a:t> babička. </a:t>
            </a:r>
            <a:r>
              <a:rPr lang="cs-CZ" sz="2000" b="1" u="sng" dirty="0" smtClean="0"/>
              <a:t>Dávno</a:t>
            </a:r>
            <a:r>
              <a:rPr lang="cs-CZ" sz="2000" dirty="0" smtClean="0"/>
              <a:t> </a:t>
            </a:r>
            <a:r>
              <a:rPr lang="cs-CZ" sz="2000" b="1" u="sng" dirty="0" smtClean="0"/>
              <a:t>tady</a:t>
            </a:r>
            <a:r>
              <a:rPr lang="cs-CZ" sz="2000" dirty="0" smtClean="0"/>
              <a:t> nebyla. </a:t>
            </a:r>
            <a:r>
              <a:rPr lang="cs-CZ" sz="2000" b="1" u="sng" dirty="0" smtClean="0"/>
              <a:t>Od Vánoc </a:t>
            </a:r>
            <a:r>
              <a:rPr lang="cs-CZ" sz="2000" dirty="0" smtClean="0"/>
              <a:t>jsme ji zvali </a:t>
            </a:r>
          </a:p>
          <a:p>
            <a:pPr>
              <a:lnSpc>
                <a:spcPct val="150000"/>
              </a:lnSpc>
            </a:pPr>
            <a:r>
              <a:rPr lang="cs-CZ" sz="2000" b="1" u="sng" dirty="0" smtClean="0"/>
              <a:t>do Hostinného</a:t>
            </a:r>
            <a:r>
              <a:rPr lang="cs-CZ" sz="2000" dirty="0" smtClean="0"/>
              <a:t>. Objevila se </a:t>
            </a:r>
            <a:r>
              <a:rPr lang="cs-CZ" sz="2000" b="1" u="sng" dirty="0" smtClean="0"/>
              <a:t>mezi námi</a:t>
            </a:r>
            <a:r>
              <a:rPr lang="cs-CZ" sz="2000" dirty="0" smtClean="0"/>
              <a:t> </a:t>
            </a:r>
            <a:r>
              <a:rPr lang="cs-CZ" sz="2000" b="1" u="sng" dirty="0" smtClean="0"/>
              <a:t>nyní</a:t>
            </a:r>
            <a:r>
              <a:rPr lang="cs-CZ" sz="2000" dirty="0" smtClean="0"/>
              <a:t>.  </a:t>
            </a:r>
            <a:r>
              <a:rPr lang="cs-CZ" sz="2000" b="1" u="sng" dirty="0" smtClean="0"/>
              <a:t>Moc</a:t>
            </a:r>
            <a:r>
              <a:rPr lang="cs-CZ" sz="2000" dirty="0" smtClean="0"/>
              <a:t> jsme se na ni těšili. </a:t>
            </a:r>
            <a:r>
              <a:rPr lang="cs-CZ" sz="2000" b="1" u="sng" dirty="0" smtClean="0"/>
              <a:t>Mile</a:t>
            </a:r>
            <a:r>
              <a:rPr lang="cs-CZ" sz="2000" dirty="0" smtClean="0"/>
              <a:t> jsme 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se přivítali. </a:t>
            </a:r>
            <a:r>
              <a:rPr lang="cs-CZ" sz="2000" b="1" u="sng" dirty="0" smtClean="0"/>
              <a:t>Dlouho</a:t>
            </a:r>
            <a:r>
              <a:rPr lang="cs-CZ" sz="2000" dirty="0" smtClean="0"/>
              <a:t> nám vyprávěla, co všechno zažila </a:t>
            </a:r>
            <a:r>
              <a:rPr lang="cs-CZ" sz="2000" b="1" u="sng" dirty="0" smtClean="0"/>
              <a:t>o dovolené v Itálii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4" name="Elipsa 3"/>
          <p:cNvSpPr/>
          <p:nvPr/>
        </p:nvSpPr>
        <p:spPr>
          <a:xfrm>
            <a:off x="142844" y="1785926"/>
            <a:ext cx="1414434" cy="64294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1428728" y="2786058"/>
            <a:ext cx="1357322" cy="64294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3214678" y="2857496"/>
            <a:ext cx="1285884" cy="64294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4572000" y="1857364"/>
            <a:ext cx="1143008" cy="71438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7643834" y="3429000"/>
            <a:ext cx="1143008" cy="6286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6072198" y="2571744"/>
            <a:ext cx="1128714" cy="71438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ovací šipka 10"/>
          <p:cNvCxnSpPr>
            <a:stCxn id="5" idx="1"/>
            <a:endCxn id="4" idx="5"/>
          </p:cNvCxnSpPr>
          <p:nvPr/>
        </p:nvCxnSpPr>
        <p:spPr>
          <a:xfrm rot="16200000" flipV="1">
            <a:off x="1216069" y="2468781"/>
            <a:ext cx="545504" cy="277364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>
            <a:stCxn id="6" idx="7"/>
            <a:endCxn id="7" idx="3"/>
          </p:cNvCxnSpPr>
          <p:nvPr/>
        </p:nvCxnSpPr>
        <p:spPr>
          <a:xfrm rot="5400000" flipH="1" flipV="1">
            <a:off x="4283556" y="2495820"/>
            <a:ext cx="484527" cy="427141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>
            <a:stCxn id="8" idx="1"/>
            <a:endCxn id="9" idx="5"/>
          </p:cNvCxnSpPr>
          <p:nvPr/>
        </p:nvCxnSpPr>
        <p:spPr>
          <a:xfrm rot="16200000" flipV="1">
            <a:off x="7253642" y="2963481"/>
            <a:ext cx="339557" cy="775608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857224" y="857232"/>
          <a:ext cx="7358114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735078">
                <a:tc>
                  <a:txBody>
                    <a:bodyPr/>
                    <a:lstStyle/>
                    <a:p>
                      <a:pPr marL="342900" indent="-342900">
                        <a:buAutoNum type="arabicParenR"/>
                      </a:pPr>
                      <a:r>
                        <a:rPr lang="cs-CZ" dirty="0" smtClean="0"/>
                        <a:t>Opakování z předcházející hodiny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cs-CZ" dirty="0" smtClean="0"/>
                        <a:t>Vyvození</a:t>
                      </a:r>
                      <a:r>
                        <a:rPr lang="cs-CZ" baseline="0" dirty="0" smtClean="0"/>
                        <a:t> příslovečného určení: 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dirty="0" smtClean="0"/>
                        <a:t>        a) Dokonči větu, do závorky zapiš otázku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dirty="0" smtClean="0"/>
                        <a:t>        b) </a:t>
                      </a:r>
                      <a:r>
                        <a:rPr lang="cs-CZ" dirty="0" err="1" smtClean="0"/>
                        <a:t>Videosekvence</a:t>
                      </a:r>
                      <a:r>
                        <a:rPr lang="cs-CZ" dirty="0" smtClean="0"/>
                        <a:t> – Ptej se </a:t>
                      </a:r>
                      <a:r>
                        <a:rPr lang="cs-CZ" smtClean="0"/>
                        <a:t>příslovečnými </a:t>
                      </a:r>
                      <a:r>
                        <a:rPr lang="cs-CZ" dirty="0" err="1" smtClean="0"/>
                        <a:t>o</a:t>
                      </a:r>
                      <a:r>
                        <a:rPr lang="cs-CZ" smtClean="0"/>
                        <a:t>tázkami</a:t>
                      </a:r>
                      <a:r>
                        <a:rPr lang="cs-CZ" baseline="0" smtClean="0"/>
                        <a:t> </a:t>
                      </a:r>
                      <a:r>
                        <a:rPr lang="cs-CZ" baseline="0" dirty="0" smtClean="0"/>
                        <a:t>a odpovídej na ně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baseline="0" dirty="0" smtClean="0"/>
                        <a:t>3)   Výklad – příslovečné určení (otázky, závislost, druhy)</a:t>
                      </a:r>
                      <a:endParaRPr lang="cs-CZ" dirty="0" smtClean="0"/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57224" y="3286124"/>
          <a:ext cx="7358114" cy="142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101650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Videosekvence</a:t>
                      </a:r>
                      <a:r>
                        <a:rPr lang="cs-CZ" dirty="0" smtClean="0"/>
                        <a:t> i texty</a:t>
                      </a:r>
                      <a:r>
                        <a:rPr lang="cs-CZ" baseline="0" dirty="0" smtClean="0"/>
                        <a:t> z vlastních </a:t>
                      </a:r>
                      <a:r>
                        <a:rPr lang="cs-CZ" baseline="0" dirty="0" smtClean="0"/>
                        <a:t>zdrojů.</a:t>
                      </a:r>
                      <a:endParaRPr lang="cs-CZ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 obsahuje animace.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487</Words>
  <Application>Microsoft Office PowerPoint</Application>
  <PresentationFormat>Předvádění na obrazovce (4:3)</PresentationFormat>
  <Paragraphs>82</Paragraphs>
  <Slides>8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PŘÍSLOVEČNÉ URČENÍ</vt:lpstr>
      <vt:lpstr>Snímek 2</vt:lpstr>
      <vt:lpstr> ZOPAKUJ SI, CO JIŽ UMÍME</vt:lpstr>
      <vt:lpstr>1) Doplň větu, podtrhni přísudek a nadepiš slovní druh. 2) Do závorky zapiš otázku, kterou ses ptal.</vt:lpstr>
      <vt:lpstr>Prohlédni si videosekvenci, tvoř otázky a odpovídej na ně. Užívej u toho příslovečné otázky – např. kdy, kde, kudy, kam, jakým způsobem, jak dlouho?   </vt:lpstr>
      <vt:lpstr>PŘÍSLOVEČNÉ URČENÍ</vt:lpstr>
      <vt:lpstr>URČI  DRUH  PŘÍSLOVEČNÉHO  URČENÍ a graficky vyznač závislost.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TÉMA</dc:title>
  <dc:creator>hela</dc:creator>
  <cp:lastModifiedBy>Vaše jméno</cp:lastModifiedBy>
  <cp:revision>57</cp:revision>
  <dcterms:created xsi:type="dcterms:W3CDTF">2012-01-20T18:34:33Z</dcterms:created>
  <dcterms:modified xsi:type="dcterms:W3CDTF">2012-08-28T11:12:27Z</dcterms:modified>
</cp:coreProperties>
</file>