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4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0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DOPLNĚK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>
                <a:solidFill>
                  <a:schemeClr val="tx1"/>
                </a:solidFill>
              </a:rPr>
              <a:t>VY_32_INOVACE_01_B_11_</a:t>
            </a:r>
            <a:r>
              <a:rPr lang="cs-CZ" sz="2000" b="1" smtClean="0">
                <a:solidFill>
                  <a:schemeClr val="tx1"/>
                </a:solidFill>
              </a:rPr>
              <a:t>DOPLNĚK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 DUBNA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12.DUBNA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="0" dirty="0" smtClean="0"/>
                        <a:t>DOPLNĚK</a:t>
                      </a:r>
                      <a:endParaRPr lang="cs-CZ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Opakování základních a rozvíjejících větných členů, doplněk, přísudek jmenný se sponou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ZOPAKUJ SI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1928802"/>
            <a:ext cx="3098541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Základní větné členy jsou …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2066" y="1928802"/>
            <a:ext cx="2957476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Jaké druhy přísudků znáš?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857496"/>
            <a:ext cx="3534173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Vyjmenuj rozvíjející větné členy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2857496"/>
            <a:ext cx="2537233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 poznáš přívlastek?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71736" y="3929066"/>
            <a:ext cx="3961726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slovní druhy rozvíjí předmět ?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2143108" y="4929198"/>
            <a:ext cx="4924553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000" b="1" dirty="0" smtClean="0"/>
              <a:t>Které slovní druhy rozvíjí příslovečné určení?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0166" y="5857892"/>
            <a:ext cx="6110840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Jaký je rozdíl mezi předmětem a příslovečným určením?</a:t>
            </a:r>
            <a:endParaRPr lang="cs-CZ" sz="2000" b="1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642918"/>
            <a:ext cx="7877285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Všechny jmenované rozvíjející větné členy mají jednu společnou vlastnost: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00826" y="1071546"/>
            <a:ext cx="2524409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JEDINÁ ZÁVISLOST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785926"/>
            <a:ext cx="3414589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Sleduj rozbor následujících vět: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2500306"/>
            <a:ext cx="39839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Výletníci se vrátili unavení</a:t>
            </a:r>
            <a:r>
              <a:rPr lang="cs-CZ" dirty="0" smtClean="0">
                <a:latin typeface="Arial Black" pitchFamily="34" charset="0"/>
              </a:rPr>
              <a:t>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7072330" y="4214818"/>
            <a:ext cx="1785918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unaveni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214678" y="2928934"/>
            <a:ext cx="1571636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výletníci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43636" y="2928934"/>
            <a:ext cx="1714512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se vrátili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785918" y="442913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děti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500562" y="442913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běhaly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715008" y="5715016"/>
            <a:ext cx="142876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bosy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šipka 19"/>
          <p:cNvCxnSpPr>
            <a:stCxn id="6" idx="1"/>
            <a:endCxn id="8" idx="5"/>
          </p:cNvCxnSpPr>
          <p:nvPr/>
        </p:nvCxnSpPr>
        <p:spPr>
          <a:xfrm rot="5400000" flipH="1" flipV="1">
            <a:off x="7150814" y="3892481"/>
            <a:ext cx="639306" cy="273191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6" idx="1"/>
            <a:endCxn id="7" idx="5"/>
          </p:cNvCxnSpPr>
          <p:nvPr/>
        </p:nvCxnSpPr>
        <p:spPr>
          <a:xfrm rot="16200000" flipV="1">
            <a:off x="5625360" y="2640216"/>
            <a:ext cx="639306" cy="2777719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28596" y="4000504"/>
            <a:ext cx="25741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Děti běhaly bosy.</a:t>
            </a:r>
            <a:endParaRPr lang="cs-CZ" sz="2000" dirty="0">
              <a:latin typeface="Arial Black" pitchFamily="34" charset="0"/>
            </a:endParaRPr>
          </a:p>
        </p:txBody>
      </p:sp>
      <p:cxnSp>
        <p:nvCxnSpPr>
          <p:cNvPr id="36" name="Přímá spojovací šipka 35"/>
          <p:cNvCxnSpPr>
            <a:stCxn id="13" idx="1"/>
            <a:endCxn id="11" idx="5"/>
          </p:cNvCxnSpPr>
          <p:nvPr/>
        </p:nvCxnSpPr>
        <p:spPr>
          <a:xfrm rot="16200000" flipV="1">
            <a:off x="5502512" y="5427194"/>
            <a:ext cx="639306" cy="20416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3" idx="1"/>
            <a:endCxn id="10" idx="5"/>
          </p:cNvCxnSpPr>
          <p:nvPr/>
        </p:nvCxnSpPr>
        <p:spPr>
          <a:xfrm rot="16200000" flipV="1">
            <a:off x="4145190" y="4069872"/>
            <a:ext cx="639306" cy="291880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286248" y="2000240"/>
            <a:ext cx="249888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DVOJÍ ZÁVISLOST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0" name="Je rovno 39"/>
          <p:cNvSpPr/>
          <p:nvPr/>
        </p:nvSpPr>
        <p:spPr>
          <a:xfrm>
            <a:off x="3357554" y="4643446"/>
            <a:ext cx="914400" cy="428628"/>
          </a:xfrm>
          <a:prstGeom prst="mathEqual">
            <a:avLst>
              <a:gd name="adj1" fmla="val 23520"/>
              <a:gd name="adj2" fmla="val 1660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Je rovno 40"/>
          <p:cNvSpPr/>
          <p:nvPr/>
        </p:nvSpPr>
        <p:spPr>
          <a:xfrm>
            <a:off x="5072066" y="3143248"/>
            <a:ext cx="914400" cy="428628"/>
          </a:xfrm>
          <a:prstGeom prst="mathEqual">
            <a:avLst>
              <a:gd name="adj1" fmla="val 23520"/>
              <a:gd name="adj2" fmla="val 1660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build="allAtOnce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uiExpand="1" build="allAtOnce" animBg="1"/>
      <p:bldP spid="13" grpId="0" build="allAtOnce" animBg="1"/>
      <p:bldP spid="30" grpId="0" build="allAtOnce"/>
      <p:bldP spid="39" grpId="0" animBg="1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DOPLNĚK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2000240"/>
            <a:ext cx="8143932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 větný člen, který rozvíjí přísudek slovesný a současně doplňuje podmět nebo předmět ve 4. pádě </a:t>
            </a:r>
            <a:endParaRPr lang="cs-CZ" sz="2400" b="1" dirty="0"/>
          </a:p>
        </p:txBody>
      </p:sp>
      <p:sp>
        <p:nvSpPr>
          <p:cNvPr id="4" name="Elipsa 3"/>
          <p:cNvSpPr/>
          <p:nvPr/>
        </p:nvSpPr>
        <p:spPr>
          <a:xfrm>
            <a:off x="6929454" y="42860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3357562"/>
            <a:ext cx="7893251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Shoduje se se jménem v pádě, čísle a rodě – </a:t>
            </a:r>
          </a:p>
          <a:p>
            <a:r>
              <a:rPr lang="cs-CZ" sz="2400" b="1" dirty="0" smtClean="0"/>
              <a:t>                                                     podobně jako přívlastek shodný.</a:t>
            </a:r>
            <a:endParaRPr lang="cs-CZ" sz="2400" b="1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6858016" y="5429264"/>
            <a:ext cx="142876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5500694" y="407194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868" y="407194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786578" y="2714620"/>
            <a:ext cx="2214578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unaveného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121442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potkal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143240" y="1214422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642918"/>
            <a:ext cx="4568110" cy="461665"/>
          </a:xfrm>
          <a:prstGeom prst="rect">
            <a:avLst/>
          </a:prstGeom>
          <a:noFill/>
          <a:ln w="19050"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Petr jej potkal unaveného.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2786058"/>
            <a:ext cx="3550652" cy="40011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Zakresli závislost větných členů: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>
            <a:off x="4786314" y="2214554"/>
            <a:ext cx="142876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Je rovno 11"/>
          <p:cNvSpPr/>
          <p:nvPr/>
        </p:nvSpPr>
        <p:spPr>
          <a:xfrm>
            <a:off x="4714876" y="1500174"/>
            <a:ext cx="914400" cy="428628"/>
          </a:xfrm>
          <a:prstGeom prst="mathEqual">
            <a:avLst>
              <a:gd name="adj1" fmla="val 23520"/>
              <a:gd name="adj2" fmla="val 1660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ovací šipka 13"/>
          <p:cNvCxnSpPr>
            <a:stCxn id="11" idx="0"/>
            <a:endCxn id="6" idx="3"/>
          </p:cNvCxnSpPr>
          <p:nvPr/>
        </p:nvCxnSpPr>
        <p:spPr>
          <a:xfrm rot="5400000" flipH="1" flipV="1">
            <a:off x="5602648" y="1892958"/>
            <a:ext cx="219643" cy="423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5" idx="1"/>
            <a:endCxn id="11" idx="6"/>
          </p:cNvCxnSpPr>
          <p:nvPr/>
        </p:nvCxnSpPr>
        <p:spPr>
          <a:xfrm rot="16200000" flipV="1">
            <a:off x="6574597" y="2312232"/>
            <a:ext cx="176777" cy="89582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5" idx="1"/>
            <a:endCxn id="6" idx="5"/>
          </p:cNvCxnSpPr>
          <p:nvPr/>
        </p:nvCxnSpPr>
        <p:spPr>
          <a:xfrm rot="16200000" flipV="1">
            <a:off x="6595904" y="2333538"/>
            <a:ext cx="853620" cy="17636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929586" y="2357430"/>
            <a:ext cx="5549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Do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1" name="Je rovno 30"/>
          <p:cNvSpPr/>
          <p:nvPr/>
        </p:nvSpPr>
        <p:spPr>
          <a:xfrm>
            <a:off x="4786314" y="4357694"/>
            <a:ext cx="914400" cy="428628"/>
          </a:xfrm>
          <a:prstGeom prst="mathEqual">
            <a:avLst>
              <a:gd name="adj1" fmla="val 23520"/>
              <a:gd name="adj2" fmla="val 1660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3" name="Přímá spojovací šipka 32"/>
          <p:cNvCxnSpPr>
            <a:stCxn id="2" idx="1"/>
            <a:endCxn id="3" idx="5"/>
          </p:cNvCxnSpPr>
          <p:nvPr/>
        </p:nvCxnSpPr>
        <p:spPr>
          <a:xfrm rot="16200000" flipV="1">
            <a:off x="6538363" y="5034285"/>
            <a:ext cx="710744" cy="34703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2" idx="1"/>
            <a:endCxn id="4" idx="5"/>
          </p:cNvCxnSpPr>
          <p:nvPr/>
        </p:nvCxnSpPr>
        <p:spPr>
          <a:xfrm rot="16200000" flipV="1">
            <a:off x="5573950" y="4069872"/>
            <a:ext cx="710744" cy="227586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57158" y="3429000"/>
            <a:ext cx="4752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Závodník doběhl udýchaný.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7158" y="5286388"/>
            <a:ext cx="4108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Okna zůstala otevřená.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8596" y="6143644"/>
            <a:ext cx="4541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Dívky přiběhly rozesmáté.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40" name="Přímá spojovací šipka 39"/>
          <p:cNvCxnSpPr>
            <a:stCxn id="11" idx="0"/>
            <a:endCxn id="6" idx="3"/>
          </p:cNvCxnSpPr>
          <p:nvPr/>
        </p:nvCxnSpPr>
        <p:spPr>
          <a:xfrm rot="5400000" flipH="1" flipV="1">
            <a:off x="5602648" y="1892958"/>
            <a:ext cx="219643" cy="423551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build="allAtOnce" animBg="1"/>
      <p:bldP spid="6" grpId="0" build="allAtOnce" animBg="1"/>
      <p:bldP spid="7" grpId="0" build="allAtOnce" animBg="1"/>
      <p:bldP spid="8" grpId="0" build="allAtOnce"/>
      <p:bldP spid="9" grpId="0" build="allAtOnce" animBg="1"/>
      <p:bldP spid="11" grpId="0" build="allAtOnce" animBg="1"/>
      <p:bldP spid="12" grpId="0" animBg="1"/>
      <p:bldP spid="24" grpId="0"/>
      <p:bldP spid="31" grpId="0" animBg="1"/>
      <p:bldP spid="36" grpId="0" build="allAtOnce"/>
      <p:bldP spid="37" grpId="0" build="allAtOnce"/>
      <p:bldP spid="3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643182"/>
            <a:ext cx="4415824" cy="461665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Televize zůstala zapnutá.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57356" y="1142984"/>
            <a:ext cx="5297348" cy="40011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Vysvětli, jak poznáš přísudek jmenný se sponou.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9190" y="2643182"/>
            <a:ext cx="3902863" cy="461665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Televize byla zapnutá.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28926" y="428604"/>
            <a:ext cx="2744534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Úkoly pro tebe: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1643050"/>
            <a:ext cx="8609729" cy="40011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Ve které větě se jedná o přísudek jmenný se sponou a ve které najdeš doplněk?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3429000"/>
            <a:ext cx="5319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Zbyněk se vyučil zámečníkem.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9058" y="4000504"/>
            <a:ext cx="4960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Zbyněk se stal zámečníkem.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4643446"/>
            <a:ext cx="6411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Knihy zůstaly na poličce nepřečtené.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28926" y="5357826"/>
            <a:ext cx="58982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Knihy na poličce byly nepřečtené.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6143644"/>
            <a:ext cx="8241808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Jaký je rozdíl mezi přísudkem jmenným se sponou a doplňkem?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844" y="5715016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Freestyle Script" pitchFamily="66" charset="0"/>
              </a:rPr>
              <a:t>SHRNUTÍ</a:t>
            </a:r>
            <a:endParaRPr lang="cs-CZ" sz="2400" b="1" dirty="0">
              <a:latin typeface="Freestyle Script" pitchFamily="66" charset="0"/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 animBg="1"/>
      <p:bldP spid="4" grpId="0"/>
      <p:bldP spid="5" grpId="0" build="allAtOnce" animBg="1"/>
      <p:bldP spid="6" grpId="0" build="allAtOnce" animBg="1"/>
      <p:bldP spid="7" grpId="0"/>
      <p:bldP spid="9" grpId="0"/>
      <p:bldP spid="10" grpId="0"/>
      <p:bldP spid="12" grpId="0"/>
      <p:bldP spid="13" grpId="0" build="allAtOnce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Zopakování vědomostí o základních a rozvíjejících větných členech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Výklad:</a:t>
                      </a:r>
                      <a:r>
                        <a:rPr lang="cs-CZ" baseline="0" dirty="0" smtClean="0"/>
                        <a:t> Vyvození doplňku a jeho dvojí závislosti, shrnutí informací o doplňku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grafické znázornění</a:t>
                      </a:r>
                      <a:r>
                        <a:rPr lang="cs-CZ" baseline="0" dirty="0" smtClean="0"/>
                        <a:t> doplňku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Rozdíl mezi doplňkem a přísudkem jmenným se sponou – praktické příklady + shrnutí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571876"/>
          <a:ext cx="7358114" cy="13573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945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Všechny</a:t>
                      </a:r>
                      <a:r>
                        <a:rPr lang="cs-CZ" baseline="0" dirty="0" smtClean="0"/>
                        <a:t> texty z vlastních zdrojů.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342</Words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DOPLNĚK</vt:lpstr>
      <vt:lpstr>Snímek 2</vt:lpstr>
      <vt:lpstr>ZOPAKUJ SI</vt:lpstr>
      <vt:lpstr>Snímek 4</vt:lpstr>
      <vt:lpstr>DOPLNĚK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46</cp:revision>
  <dcterms:created xsi:type="dcterms:W3CDTF">2012-01-20T18:34:33Z</dcterms:created>
  <dcterms:modified xsi:type="dcterms:W3CDTF">2012-05-22T18:52:43Z</dcterms:modified>
</cp:coreProperties>
</file>