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4" r:id="rId4"/>
    <p:sldId id="265" r:id="rId5"/>
    <p:sldId id="260" r:id="rId6"/>
    <p:sldId id="261" r:id="rId7"/>
    <p:sldId id="262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80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lumMod val="60000"/>
                <a:lumOff val="40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ROZBOR VĚTY JEDNODUCHÉ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 smtClean="0">
                <a:solidFill>
                  <a:schemeClr val="tx1"/>
                </a:solidFill>
              </a:rPr>
              <a:t>VY_32_INOVACE_01_B_12_ROZBOR</a:t>
            </a:r>
            <a:r>
              <a:rPr lang="cs-CZ" sz="2000" dirty="0" smtClean="0"/>
              <a:t> </a:t>
            </a:r>
            <a:r>
              <a:rPr lang="cs-CZ" sz="2000" dirty="0" smtClean="0"/>
              <a:t>VĚTY JEDNODUCHÉ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ČESKÝ JAZYK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7429550" cy="419438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407491"/>
                <a:gridCol w="2252171"/>
                <a:gridCol w="1164916"/>
                <a:gridCol w="1604972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12. dubna 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13. dubna 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 VII.A</a:t>
                      </a:r>
                      <a:endParaRPr lang="cs-CZ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/>
                        <a:t>ROZBOR VĚTY JEDNODUCHÉ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Rozbor věty jednoduché, základní skladební dvojice, větné členy závislé, podřízené, určování větných členů základních</a:t>
                      </a:r>
                      <a:r>
                        <a:rPr lang="cs-CZ" baseline="0" dirty="0" smtClean="0"/>
                        <a:t> i rozvíjejících, grafické znázorňování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00034" y="3571876"/>
          <a:ext cx="8262432" cy="3071833"/>
        </p:xfrm>
        <a:graphic>
          <a:graphicData uri="http://schemas.openxmlformats.org/drawingml/2006/table">
            <a:tbl>
              <a:tblPr/>
              <a:tblGrid>
                <a:gridCol w="2143140"/>
                <a:gridCol w="1143008"/>
                <a:gridCol w="2357454"/>
                <a:gridCol w="2618830"/>
              </a:tblGrid>
              <a:tr h="30718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</a:rPr>
                        <a:t>větný člen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C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00C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</a:rPr>
                        <a:t>označení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00C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</a:rPr>
                        <a:t>rozvíjí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00C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</a:rPr>
                        <a:t>otázka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C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00C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</a:tr>
              <a:tr h="61436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předmět, objekt</a:t>
                      </a: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C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Times New Roman"/>
                        </a:rPr>
                        <a:t>Pt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sloveso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přídavné jméno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pádová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(kromě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 1. a 5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pádu)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C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215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příslovečné určení</a:t>
                      </a: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C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Times New Roman"/>
                        </a:rPr>
                        <a:t>Pu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sloveso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přídavné jméno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příslovce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příslovečná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C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718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přívlastek, atribut</a:t>
                      </a: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C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Times New Roman"/>
                        </a:rPr>
                        <a:t>Pk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podstatné jméno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Jaký?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C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215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doplněk</a:t>
                      </a: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C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00C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Do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00C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dvojí závislost: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sloveso + podstatné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      jméno (zájmeno)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00C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Jak? + jaký?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C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00C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00034" y="2928934"/>
            <a:ext cx="3362715" cy="46166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ROZVÍJEJÍCÍ VĚTNÉ ČLENY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1357298"/>
            <a:ext cx="3195042" cy="46166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ZÁKLADNÍ VĚTNÉ ČLENY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14678" y="1928802"/>
            <a:ext cx="1300356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 w="381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PODMĚT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2000240"/>
            <a:ext cx="1425390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 w="381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PŘÍSUDEK</a:t>
            </a:r>
            <a:endParaRPr lang="cs-CZ" sz="2400" dirty="0"/>
          </a:p>
        </p:txBody>
      </p:sp>
      <p:sp>
        <p:nvSpPr>
          <p:cNvPr id="7" name="Plus 6"/>
          <p:cNvSpPr/>
          <p:nvPr/>
        </p:nvSpPr>
        <p:spPr>
          <a:xfrm>
            <a:off x="2143108" y="1857364"/>
            <a:ext cx="785818" cy="642942"/>
          </a:xfrm>
          <a:prstGeom prst="mathPlus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Je rovno 7"/>
          <p:cNvSpPr/>
          <p:nvPr/>
        </p:nvSpPr>
        <p:spPr>
          <a:xfrm>
            <a:off x="4786314" y="1857364"/>
            <a:ext cx="642942" cy="571504"/>
          </a:xfrm>
          <a:prstGeom prst="mathEqua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15008" y="1785926"/>
            <a:ext cx="2967415" cy="830997"/>
          </a:xfrm>
          <a:prstGeom prst="rect">
            <a:avLst/>
          </a:prstGeom>
          <a:solidFill>
            <a:schemeClr val="bg2">
              <a:lumMod val="75000"/>
            </a:schemeClr>
          </a:solidFill>
          <a:ln w="381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ZÁKLADNÍ SKLADEBNÍ </a:t>
            </a:r>
          </a:p>
          <a:p>
            <a:pPr algn="ctr"/>
            <a:r>
              <a:rPr lang="cs-CZ" sz="2400" dirty="0" smtClean="0"/>
              <a:t>DVOJICE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57686" y="357166"/>
            <a:ext cx="2568332" cy="5847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  <a:t>ZOPAKUJ SI</a:t>
            </a:r>
            <a:endParaRPr lang="cs-CZ" sz="3200" dirty="0">
              <a:solidFill>
                <a:schemeClr val="bg1"/>
              </a:solidFill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71472" y="1071546"/>
          <a:ext cx="7786742" cy="3048000"/>
        </p:xfrm>
        <a:graphic>
          <a:graphicData uri="http://schemas.openxmlformats.org/drawingml/2006/table">
            <a:tbl>
              <a:tblPr/>
              <a:tblGrid>
                <a:gridCol w="2671921"/>
                <a:gridCol w="5114821"/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</a:rPr>
                        <a:t>druh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</a:rPr>
                        <a:t>otázka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místa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Kde? Kam? Odkud? Kudy?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času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Kdy? Odkdy? Dokdy? Jak dlouho? Jak často? Na jak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dloho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?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způsobu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Jak? Jakým způsobem?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míry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Kolik? O kolik? Jakou měrou?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příčiny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Proč? Z jakého důvodu?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účelu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Proč? Za jakým účelem?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podmínky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Za jaké podmínky?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přípustky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Navzdory čemu? I přes jakou skutečnost?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2529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42910" y="4929198"/>
          <a:ext cx="7715304" cy="1524000"/>
        </p:xfrm>
        <a:graphic>
          <a:graphicData uri="http://schemas.openxmlformats.org/drawingml/2006/table">
            <a:tbl>
              <a:tblPr/>
              <a:tblGrid>
                <a:gridCol w="1285884"/>
                <a:gridCol w="6429420"/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</a:rPr>
                        <a:t>druh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</a:rPr>
                        <a:t>rozdíl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shodný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- shoduje se s podstatným jménem v rodě, čísle, pádě,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- stojí před podstatným jménem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neshodný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- neshoduje se s podstatným jménem v rodě, čísle a pádě,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- stojí za podstatným jménem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3366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500042"/>
            <a:ext cx="4266745" cy="46166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DRUHY PŘÍSLOVEČNÉHO URČENÍ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4357694"/>
            <a:ext cx="2677271" cy="46166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DRUHY PŘÍVLASTKŮ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Arial Black" pitchFamily="34" charset="0"/>
              </a:rPr>
              <a:t>KONTROLNÍ OTÁZKY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1500174"/>
            <a:ext cx="7456528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 se jmenuje větný člen, který rozvíjí podstatné jméno?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7158" y="5643578"/>
            <a:ext cx="6412205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Vysvětli, co znamená přísudek jmenný se sponou?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2571744"/>
            <a:ext cx="7030643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Jaký je rozdíl mezi přívlastkem shodným a neshodným?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158" y="3571876"/>
            <a:ext cx="5115631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Které další rozvíjející větné členy znáš? 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7158" y="4572008"/>
            <a:ext cx="6320833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 od sebe odlišíš předmět a příslovečné určení?</a:t>
            </a:r>
            <a:endParaRPr lang="cs-CZ" sz="2400" dirty="0"/>
          </a:p>
        </p:txBody>
      </p:sp>
      <p:sp>
        <p:nvSpPr>
          <p:cNvPr id="10" name="Elipsa 9"/>
          <p:cNvSpPr/>
          <p:nvPr/>
        </p:nvSpPr>
        <p:spPr>
          <a:xfrm>
            <a:off x="7786710" y="2000240"/>
            <a:ext cx="1000132" cy="78581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Arial Black" pitchFamily="34" charset="0"/>
              </a:rPr>
              <a:t>Pk</a:t>
            </a:r>
            <a:endParaRPr lang="cs-CZ" sz="2400" b="1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215074" y="3500438"/>
            <a:ext cx="928694" cy="64294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Arial Black" pitchFamily="34" charset="0"/>
              </a:rPr>
              <a:t>Pt</a:t>
            </a:r>
            <a:endParaRPr lang="cs-CZ" sz="2400" b="1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7858148" y="3500438"/>
            <a:ext cx="928694" cy="64294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Arial Black" pitchFamily="34" charset="0"/>
              </a:rPr>
              <a:t>Pu</a:t>
            </a:r>
            <a:endParaRPr lang="cs-CZ" sz="2400" b="1" dirty="0">
              <a:solidFill>
                <a:schemeClr val="tx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 animBg="1"/>
      <p:bldP spid="4" grpId="0" build="allAtOnce" animBg="1"/>
      <p:bldP spid="5" grpId="0" build="allAtOnce" animBg="1"/>
      <p:bldP spid="7" grpId="0" build="allAtOnce" animBg="1"/>
      <p:bldP spid="9" grpId="0" build="allAtOnce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1643050"/>
            <a:ext cx="8656922" cy="830997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Opiš větu na připravený proužek papíru, z něj odtrhni jednotlivé </a:t>
            </a:r>
          </a:p>
          <a:p>
            <a:pPr marL="457200" indent="-457200"/>
            <a:r>
              <a:rPr lang="cs-CZ" sz="2400" dirty="0" smtClean="0"/>
              <a:t>       větné členy, poskládej si větu k hornímu okraji lavice.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00298" y="1071546"/>
            <a:ext cx="2805833" cy="40011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Bell MT" pitchFamily="18" charset="0"/>
              </a:rPr>
              <a:t>Postupuj podle návodu:</a:t>
            </a:r>
            <a:endParaRPr lang="cs-CZ" sz="2000" b="1" dirty="0">
              <a:solidFill>
                <a:schemeClr val="accent6">
                  <a:lumMod val="60000"/>
                  <a:lumOff val="40000"/>
                </a:schemeClr>
              </a:solidFill>
              <a:latin typeface="Bell MT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2643182"/>
            <a:ext cx="6494920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Najdi přísudek, podtrhni jej a nadepiš větný člen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282" y="3214686"/>
            <a:ext cx="864399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Přísudkem a otázkou  KDO, CO? se zeptej se na podmět, podtrhni</a:t>
            </a:r>
          </a:p>
          <a:p>
            <a:r>
              <a:rPr lang="cs-CZ" sz="2400" dirty="0" smtClean="0"/>
              <a:t>     jej a nadepiš větný člen 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1142976" y="285728"/>
            <a:ext cx="632711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Proveď rozbor věty jednoduché.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282" y="4714884"/>
            <a:ext cx="8643998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 Vyhledej a urči rozvíjející větné členy, posouvej je na pracovní </a:t>
            </a:r>
          </a:p>
          <a:p>
            <a:r>
              <a:rPr lang="cs-CZ" sz="2400" dirty="0" smtClean="0"/>
              <a:t>    desce tak, aby byly v podřízeném postavení, tj. o úroveň níž než </a:t>
            </a:r>
          </a:p>
          <a:p>
            <a:r>
              <a:rPr lang="cs-CZ" sz="2400" dirty="0" smtClean="0"/>
              <a:t>    řídící větný člen.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4143380"/>
            <a:ext cx="6969537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 Posuň základní skladební dvojici do pracovní polohy.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6143644"/>
            <a:ext cx="8583568" cy="46166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Základní pravidlo:  Posouváme pouze směrem dolů, nesmíme křížit!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4" grpId="0" animBg="1"/>
      <p:bldP spid="5" grpId="0" build="allAtOnce" animBg="1"/>
      <p:bldP spid="6" grpId="0" build="allAtOnce" animBg="1"/>
      <p:bldP spid="7" grpId="0"/>
      <p:bldP spid="8" grpId="0" build="allAtOnce" animBg="1"/>
      <p:bldP spid="9" grpId="0" build="allAtOnce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00100" y="500042"/>
            <a:ext cx="700092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Sečtělí žáci  nedělají v diktátech žádné chyby.</a:t>
            </a:r>
          </a:p>
        </p:txBody>
      </p:sp>
      <p:sp>
        <p:nvSpPr>
          <p:cNvPr id="4" name="Elipsa 3"/>
          <p:cNvSpPr/>
          <p:nvPr/>
        </p:nvSpPr>
        <p:spPr>
          <a:xfrm>
            <a:off x="142844" y="1428736"/>
            <a:ext cx="1143008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sečtělí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643042" y="1500174"/>
            <a:ext cx="914400" cy="85725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žáci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000364" y="1500174"/>
            <a:ext cx="1357322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nedělají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4572000" y="1500174"/>
            <a:ext cx="1714512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v diktátech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7786710" y="1500174"/>
            <a:ext cx="1200152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chyby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429388" y="1500174"/>
            <a:ext cx="1200152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žádné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1" name="Je rovno 20"/>
          <p:cNvSpPr/>
          <p:nvPr/>
        </p:nvSpPr>
        <p:spPr>
          <a:xfrm>
            <a:off x="2357422" y="3429000"/>
            <a:ext cx="914400" cy="428628"/>
          </a:xfrm>
          <a:prstGeom prst="mathEqua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6" name="Přímá spojovací šipka 25"/>
          <p:cNvCxnSpPr/>
          <p:nvPr/>
        </p:nvCxnSpPr>
        <p:spPr>
          <a:xfrm rot="10800000">
            <a:off x="3857620" y="3786190"/>
            <a:ext cx="1143008" cy="85725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rot="10800000">
            <a:off x="4357688" y="3786194"/>
            <a:ext cx="3500461" cy="100013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V="1">
            <a:off x="7072330" y="5072074"/>
            <a:ext cx="928694" cy="84829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flipV="1">
            <a:off x="1142977" y="3786190"/>
            <a:ext cx="714381" cy="70541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0.0033 0.25648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128"/>
                                    </p:animMotion>
                                  </p:childTnLst>
                                </p:cTn>
                              </p:par>
                              <p:par>
                                <p:cTn id="60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7.40741E-7 L 0.00625 0.24468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" y="1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0 L -0.00538 0.26065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" y="130"/>
                                    </p:animMotion>
                                  </p:childTnLst>
                                </p:cTn>
                              </p:par>
                              <p:par>
                                <p:cTn id="66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96296E-6 L -0.00139 0.24746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1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0 L 0.00452 0.43495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217"/>
                                    </p:animMotion>
                                  </p:childTnLst>
                                </p:cTn>
                              </p:par>
                              <p:par>
                                <p:cTn id="77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07407E-6 L 0.00417 0.44422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3.33333E-6 L 0.00069 0.43518 " pathEditMode="relative" rAng="0" ptsTypes="AA">
                                      <p:cBhvr>
                                        <p:cTn id="87" dur="2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18"/>
                                    </p:animMotion>
                                  </p:childTnLst>
                                </p:cTn>
                              </p:par>
                              <p:par>
                                <p:cTn id="88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7.40741E-7 L 0.00173 0.44421 " pathEditMode="relative" rAng="0" ptsTypes="AA">
                                      <p:cBhvr>
                                        <p:cTn id="89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33333E-6 L 0.00017 0.4456 " pathEditMode="relative" rAng="0" ptsTypes="AA">
                                      <p:cBhvr>
                                        <p:cTn id="98" dur="2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23"/>
                                    </p:animMotion>
                                  </p:childTnLst>
                                </p:cTn>
                              </p:par>
                              <p:par>
                                <p:cTn id="99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7.40741E-7 L -0.00694 0.44421 " pathEditMode="relative" rAng="0" ptsTypes="AA">
                                      <p:cBhvr>
                                        <p:cTn id="100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" y="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1.85185E-6 L -0.00104 0.64514 " pathEditMode="relative" rAng="0" ptsTypes="AA">
                                      <p:cBhvr>
                                        <p:cTn id="109" dur="20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322"/>
                                    </p:animMotion>
                                  </p:childTnLst>
                                </p:cTn>
                              </p:par>
                              <p:par>
                                <p:cTn id="110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7.40741E-7 L -0.00018 0.63333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4" grpId="0" build="allAtOnce" animBg="1"/>
      <p:bldP spid="4" grpId="1" uiExpand="1" build="allAtOnce" animBg="1"/>
      <p:bldP spid="5" grpId="0" build="allAtOnce" animBg="1"/>
      <p:bldP spid="5" grpId="1" uiExpand="1" build="allAtOnce" animBg="1"/>
      <p:bldP spid="6" grpId="0" build="allAtOnce" animBg="1"/>
      <p:bldP spid="6" grpId="1" uiExpand="1" build="allAtOnce" animBg="1"/>
      <p:bldP spid="7" grpId="0" build="allAtOnce" animBg="1"/>
      <p:bldP spid="7" grpId="1" uiExpand="1" build="allAtOnce" animBg="1"/>
      <p:bldP spid="8" grpId="0" build="allAtOnce" animBg="1"/>
      <p:bldP spid="8" grpId="1" uiExpand="1" build="allAtOnce" animBg="1"/>
      <p:bldP spid="20" grpId="0" build="allAtOnce" animBg="1"/>
      <p:bldP spid="20" grpId="1" uiExpand="1" build="allAtOnce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28596" y="2428868"/>
            <a:ext cx="62233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Někteří z nás se prošli  po Václavském náměstí.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4214818"/>
            <a:ext cx="59051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 Pražském hradě nás zaujala výměna stáží.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596" y="6143644"/>
            <a:ext cx="8295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 našimi přáteli jsme byli zvědavi na budovu Národního divadla.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5214950"/>
            <a:ext cx="59654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 Karlova mostu viděli projíždějící výletní loď.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1571612"/>
            <a:ext cx="75377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 Černého Mostu se vydejte metrem do stanice Vyšehrad.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7158" y="428604"/>
            <a:ext cx="8429684" cy="984885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Podle uvedeného návodu proveď rozbor vět a urči všechny větné členy.</a:t>
            </a:r>
          </a:p>
          <a:p>
            <a:pPr algn="ctr"/>
            <a:endParaRPr lang="cs-CZ" dirty="0"/>
          </a:p>
        </p:txBody>
      </p:sp>
      <p:pic>
        <p:nvPicPr>
          <p:cNvPr id="11" name="Obrázek 10" descr="P1 041.JPG"/>
          <p:cNvPicPr>
            <a:picLocks noChangeAspect="1"/>
          </p:cNvPicPr>
          <p:nvPr/>
        </p:nvPicPr>
        <p:blipFill>
          <a:blip r:embed="rId2" cstate="print"/>
          <a:srcRect r="13450"/>
          <a:stretch>
            <a:fillRect/>
          </a:stretch>
        </p:blipFill>
        <p:spPr>
          <a:xfrm>
            <a:off x="6639910" y="2214554"/>
            <a:ext cx="2504089" cy="3857628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428596" y="3286124"/>
            <a:ext cx="63785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Staroměstský orloj je vzácná historická památka.</a:t>
            </a:r>
            <a:endParaRPr lang="cs-CZ" sz="2400" b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 build="allAtOnce" animBg="1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32004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Opakování vědomostí o větných členech základních i rozvíjejících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a) Přehledné tabulky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b) Kontrolní otázky</a:t>
                      </a:r>
                    </a:p>
                    <a:p>
                      <a:pPr marL="342900" indent="-342900">
                        <a:buAutoNum type="arabicParenR" startAt="2"/>
                      </a:pPr>
                      <a:r>
                        <a:rPr lang="cs-CZ" dirty="0" smtClean="0"/>
                        <a:t>Postup při cvičném rozboru věty  </a:t>
                      </a:r>
                    </a:p>
                    <a:p>
                      <a:pPr marL="342900" indent="-342900">
                        <a:buAutoNum type="arabicParenR" startAt="2"/>
                      </a:pPr>
                      <a:r>
                        <a:rPr lang="cs-CZ" dirty="0" smtClean="0"/>
                        <a:t>Animace</a:t>
                      </a:r>
                      <a:r>
                        <a:rPr lang="cs-CZ" baseline="0" dirty="0" smtClean="0"/>
                        <a:t> g</a:t>
                      </a:r>
                      <a:r>
                        <a:rPr lang="cs-CZ" dirty="0" smtClean="0"/>
                        <a:t>rafického znázorňování rozboru věty – Základní skladební dvojice, rozvíjející větné členy, závislost,</a:t>
                      </a:r>
                      <a:r>
                        <a:rPr lang="cs-CZ" baseline="0" dirty="0" smtClean="0"/>
                        <a:t> podřízenost, určování větných členů. </a:t>
                      </a:r>
                      <a:endParaRPr lang="cs-CZ" dirty="0" smtClean="0"/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Žáci pracují na lavici s proužky papíru a šipkami dle uvedeného</a:t>
                      </a:r>
                      <a:r>
                        <a:rPr lang="cs-CZ" baseline="0" dirty="0" smtClean="0"/>
                        <a:t> návodu společně s animací na </a:t>
                      </a:r>
                      <a:r>
                        <a:rPr lang="cs-CZ" baseline="0" smtClean="0"/>
                        <a:t>interaktivní tabuli.</a:t>
                      </a:r>
                      <a:endParaRPr lang="cs-CZ" baseline="0" dirty="0" smtClean="0"/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4)   Procvičování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4429132"/>
          <a:ext cx="7358114" cy="14287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Obrázek</a:t>
                      </a:r>
                      <a:r>
                        <a:rPr lang="cs-CZ" baseline="0" dirty="0" smtClean="0"/>
                        <a:t> i texty 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</TotalTime>
  <Words>581</Words>
  <PresentationFormat>Předvádění na obrazovce (4:3)</PresentationFormat>
  <Paragraphs>132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ROZBOR VĚTY JEDNODUCHÉ</vt:lpstr>
      <vt:lpstr>Snímek 2</vt:lpstr>
      <vt:lpstr>Snímek 3</vt:lpstr>
      <vt:lpstr>Snímek 4</vt:lpstr>
      <vt:lpstr>KONTROLNÍ OTÁZKY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hela</cp:lastModifiedBy>
  <cp:revision>54</cp:revision>
  <dcterms:created xsi:type="dcterms:W3CDTF">2012-01-20T18:34:33Z</dcterms:created>
  <dcterms:modified xsi:type="dcterms:W3CDTF">2012-05-22T18:52:10Z</dcterms:modified>
</cp:coreProperties>
</file>