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8" r:id="rId3"/>
    <p:sldId id="260" r:id="rId4"/>
    <p:sldId id="261" r:id="rId5"/>
    <p:sldId id="262" r:id="rId6"/>
    <p:sldId id="264" r:id="rId7"/>
    <p:sldId id="265" r:id="rId8"/>
    <p:sldId id="263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658" y="-8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10.6.2012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strips dir="l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strips dir="l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strips dir="l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10.6.2012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strips dir="l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10.6.2012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strips dir="l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10.6.2012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strips dir="l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10.6.2012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strips dir="l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10.6.2012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strips dir="l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10.6.2012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med">
    <p:strips dir="l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strips dir="l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strips dir="l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10.6.2012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 spd="med">
    <p:strips dir="ld"/>
  </p:transition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500043"/>
            <a:ext cx="7772400" cy="1285884"/>
          </a:xfrm>
        </p:spPr>
        <p:txBody>
          <a:bodyPr>
            <a:normAutofit/>
          </a:bodyPr>
          <a:lstStyle/>
          <a:p>
            <a:r>
              <a:rPr lang="cs-CZ" sz="4800" dirty="0" smtClean="0"/>
              <a:t>SOUVĚTÍ</a:t>
            </a:r>
            <a:endParaRPr lang="cs-CZ" sz="4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14348" y="1785926"/>
            <a:ext cx="7786742" cy="4286280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Autor:  Mgr. Helena Baculáková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Název:  </a:t>
            </a:r>
            <a:r>
              <a:rPr lang="cs-CZ" sz="2000" dirty="0" smtClean="0"/>
              <a:t>VY_</a:t>
            </a:r>
            <a:r>
              <a:rPr lang="cs-CZ" sz="2000" dirty="0" smtClean="0">
                <a:latin typeface="+mj-lt"/>
              </a:rPr>
              <a:t>32</a:t>
            </a:r>
            <a:r>
              <a:rPr lang="cs-CZ" sz="2000" dirty="0" smtClean="0"/>
              <a:t>_INOVACE_01_B_</a:t>
            </a:r>
            <a:r>
              <a:rPr lang="cs-CZ" sz="2000" dirty="0" smtClean="0">
                <a:latin typeface="+mj-lt"/>
              </a:rPr>
              <a:t>13</a:t>
            </a:r>
            <a:r>
              <a:rPr lang="cs-CZ" sz="2000" dirty="0" smtClean="0"/>
              <a:t>_SOUVĚTÍ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Téma:   ČESKÝ JAZYK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Číslo projektu:  </a:t>
            </a:r>
            <a:r>
              <a:rPr lang="cs-CZ" sz="2000" dirty="0" smtClean="0">
                <a:solidFill>
                  <a:schemeClr val="tx1"/>
                </a:solidFill>
                <a:latin typeface="+mj-lt"/>
              </a:rPr>
              <a:t>CZ.1.07/1.4.00/21.2131</a:t>
            </a: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/>
          <p:nvPr/>
        </p:nvPicPr>
        <p:blipFill>
          <a:blip r:embed="rId2">
            <a:extLst>
              <a:ext uri="{28A0092B-C50C-407E-A947-70E740481C1C}">
                <a14:useLocalDpi xmlns:lc="http://schemas.openxmlformats.org/drawingml/2006/lockedCanvas" xmlns:pic="http://schemas.openxmlformats.org/drawingml/2006/picture" xmlns:a14="http://schemas.microsoft.com/office/drawing/2010/main" xmlns="" xmlns:wne="http://schemas.microsoft.com/office/word/2006/wordml" xmlns:w="http://schemas.openxmlformats.org/wordprocessingml/2006/main" xmlns:w10="urn:schemas-microsoft-com:office:word" xmlns:wp="http://schemas.openxmlformats.org/drawingml/2006/wordprocessingDrawing" xmlns:v="urn:schemas-microsoft-com:vml" xmlns:m="http://schemas.openxmlformats.org/officeDocument/2006/math" xmlns:o="urn:schemas-microsoft-com:office:office" xmlns:ve="http://schemas.openxmlformats.org/markup-compatibility/2006" val="0"/>
              </a:ext>
            </a:extLst>
          </a:blip>
          <a:srcRect/>
          <a:stretch>
            <a:fillRect/>
          </a:stretch>
        </p:blipFill>
        <p:spPr bwMode="auto">
          <a:xfrm>
            <a:off x="1142976" y="4572008"/>
            <a:ext cx="6858048" cy="14047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lc="http://schemas.openxmlformats.org/drawingml/2006/lockedCanvas" xmlns:pic="http://schemas.openxmlformats.org/drawingml/2006/picture" xmlns:a14="http://schemas.microsoft.com/office/drawing/2010/main" xmlns="" xmlns:wne="http://schemas.microsoft.com/office/word/2006/wordml" xmlns:w="http://schemas.openxmlformats.org/wordprocessingml/2006/main" xmlns:w10="urn:schemas-microsoft-com:office:word" xmlns:wp="http://schemas.openxmlformats.org/drawingml/2006/wordprocessingDrawing" xmlns:v="urn:schemas-microsoft-com:vml" xmlns:m="http://schemas.openxmlformats.org/officeDocument/2006/math" xmlns:o="urn:schemas-microsoft-com:office:office" xmlns:ve="http://schemas.openxmlformats.org/markup-compatibility/2006">
                <a:solidFill>
                  <a:schemeClr val="accent1"/>
                </a:solidFill>
              </a14:hiddenFill>
            </a:ext>
            <a:ext uri="{91240B29-F687-4F45-9708-019B960494DF}">
              <a14:hiddenLine xmlns:lc="http://schemas.openxmlformats.org/drawingml/2006/lockedCanvas" xmlns:pic="http://schemas.openxmlformats.org/drawingml/2006/picture" xmlns:a14="http://schemas.microsoft.com/office/drawing/2010/main" xmlns="" xmlns:wne="http://schemas.microsoft.com/office/word/2006/wordml" xmlns:w="http://schemas.openxmlformats.org/wordprocessingml/2006/main" xmlns:w10="urn:schemas-microsoft-com:office:word" xmlns:wp="http://schemas.openxmlformats.org/drawingml/2006/wordprocessingDrawing" xmlns:v="urn:schemas-microsoft-com:vml" xmlns:m="http://schemas.openxmlformats.org/officeDocument/2006/math" xmlns:o="urn:schemas-microsoft-com:office:office" xmlns:ve="http://schemas.openxmlformats.org/markup-compatibility/2006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lc="http://schemas.openxmlformats.org/drawingml/2006/lockedCanvas" xmlns:pic="http://schemas.openxmlformats.org/drawingml/2006/picture" xmlns:a14="http://schemas.microsoft.com/office/drawing/2010/main" xmlns="" xmlns:wne="http://schemas.microsoft.com/office/word/2006/wordml" xmlns:w="http://schemas.openxmlformats.org/wordprocessingml/2006/main" xmlns:w10="urn:schemas-microsoft-com:office:word" xmlns:wp="http://schemas.openxmlformats.org/drawingml/2006/wordprocessingDrawing" xmlns:v="urn:schemas-microsoft-com:vml" xmlns:m="http://schemas.openxmlformats.org/officeDocument/2006/math" xmlns:o="urn:schemas-microsoft-com:office:office" xmlns:ve="http://schemas.openxmlformats.org/markup-compatibility/2006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>
    <p:strips dir="ld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928662" y="2000240"/>
          <a:ext cx="6834212" cy="392006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Helena Baculáková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23. dubna 2012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9.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smtClean="0"/>
                        <a:t>května </a:t>
                      </a:r>
                      <a:r>
                        <a:rPr lang="cs-CZ" smtClean="0"/>
                        <a:t>2012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VII.A</a:t>
                      </a:r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Jazyk a jazyková komunikace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Český jazyk a literatura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ČESKÝ JAZYK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z="1800" dirty="0" smtClean="0"/>
                        <a:t>SOUVĚTÍ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Souvětí podřadné, věta hlavní</a:t>
                      </a:r>
                      <a:r>
                        <a:rPr lang="cs-CZ" baseline="0" dirty="0" smtClean="0"/>
                        <a:t> a</a:t>
                      </a:r>
                      <a:r>
                        <a:rPr lang="cs-CZ" dirty="0" smtClean="0"/>
                        <a:t> vedlejší, věta</a:t>
                      </a:r>
                      <a:r>
                        <a:rPr lang="cs-CZ" baseline="0" dirty="0" smtClean="0"/>
                        <a:t> řídící a závislá,  grafické znázornění souvětí podřadného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med">
    <p:strips dir="l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581772"/>
          </a:xfrm>
        </p:spPr>
        <p:txBody>
          <a:bodyPr>
            <a:normAutofit/>
          </a:bodyPr>
          <a:lstStyle/>
          <a:p>
            <a:pPr algn="ctr"/>
            <a:r>
              <a:rPr lang="cs-CZ" sz="3200" dirty="0" smtClean="0">
                <a:latin typeface="Arial Black" pitchFamily="34" charset="0"/>
              </a:rPr>
              <a:t>VĚTA - SOUVĚTÍ</a:t>
            </a:r>
            <a:endParaRPr lang="cs-CZ" sz="3200" dirty="0"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71472" y="1857364"/>
            <a:ext cx="7572428" cy="3109914"/>
          </a:xfrm>
        </p:spPr>
        <p:txBody>
          <a:bodyPr>
            <a:normAutofit fontScale="92500"/>
          </a:bodyPr>
          <a:lstStyle/>
          <a:p>
            <a:r>
              <a:rPr lang="cs-CZ" sz="2000" dirty="0" smtClean="0"/>
              <a:t>Vynálezy odjakživa pomáhaly lidstvu v cestě kupředu.</a:t>
            </a:r>
          </a:p>
          <a:p>
            <a:r>
              <a:rPr lang="cs-CZ" sz="2000" dirty="0" smtClean="0"/>
              <a:t>Kolo pomohlo přemísťovat materiál nebo dopravit osoby do vzdáleného cíle, aniž by se unavili chůzí.</a:t>
            </a:r>
          </a:p>
          <a:p>
            <a:r>
              <a:rPr lang="cs-CZ" sz="2000" dirty="0" smtClean="0"/>
              <a:t>Koňská spřežení byla nahrazena vlaky, které uvezly mnohem větší náklad.</a:t>
            </a:r>
          </a:p>
          <a:p>
            <a:r>
              <a:rPr lang="cs-CZ" sz="2000" dirty="0" smtClean="0"/>
              <a:t>Zámořské lodě umožnily objevit Ameriku.</a:t>
            </a:r>
          </a:p>
          <a:p>
            <a:r>
              <a:rPr lang="cs-CZ" sz="2000" dirty="0" smtClean="0"/>
              <a:t>Automobily nám zjednodušily každodenní život, protože nás odvezou kamkoliv a kdykoliv a dovezeme s nimi vše, co potřebujeme.  </a:t>
            </a:r>
          </a:p>
          <a:p>
            <a:r>
              <a:rPr lang="cs-CZ" sz="2000" dirty="0" smtClean="0"/>
              <a:t>Letadly se dostaneme na druhý konec světa během několika hodin.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42910" y="5000636"/>
            <a:ext cx="7423571" cy="400110"/>
          </a:xfrm>
          <a:prstGeom prst="rect">
            <a:avLst/>
          </a:prstGeom>
          <a:noFill/>
          <a:ln w="38100">
            <a:solidFill>
              <a:schemeClr val="accent3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/>
              <a:t>Umíš vysvětlit, jaký je rozdíl mezi větou jednoduchou a souvětím?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28596" y="5643578"/>
            <a:ext cx="1266693" cy="461665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 w="38100">
            <a:solidFill>
              <a:schemeClr val="accent3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Shrnutí: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071670" y="5643578"/>
            <a:ext cx="2419060" cy="46166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 w="38100">
            <a:solidFill>
              <a:schemeClr val="accent3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Věta jednoduchá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57818" y="5643578"/>
            <a:ext cx="1517082" cy="46166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 w="38100">
            <a:solidFill>
              <a:schemeClr val="accent3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1 přísudek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071670" y="6215082"/>
            <a:ext cx="1164806" cy="46166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 w="38100">
            <a:solidFill>
              <a:schemeClr val="accent3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Souvětí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357818" y="6215082"/>
            <a:ext cx="2386807" cy="46166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 w="38100">
            <a:solidFill>
              <a:schemeClr val="accent3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2 a více přísudků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85786" y="1357298"/>
            <a:ext cx="5183983" cy="369332"/>
          </a:xfrm>
          <a:prstGeom prst="rect">
            <a:avLst/>
          </a:prstGeom>
          <a:noFill/>
          <a:ln w="38100">
            <a:solidFill>
              <a:schemeClr val="accent3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Podtrhni přísudky a do rámečku zapiš jejich počet.</a:t>
            </a:r>
            <a:endParaRPr lang="cs-CZ" dirty="0"/>
          </a:p>
        </p:txBody>
      </p:sp>
      <p:sp>
        <p:nvSpPr>
          <p:cNvPr id="11" name="Zaoblený obdélník 10"/>
          <p:cNvSpPr/>
          <p:nvPr/>
        </p:nvSpPr>
        <p:spPr>
          <a:xfrm>
            <a:off x="8358214" y="2000240"/>
            <a:ext cx="357190" cy="357190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8358214" y="2428868"/>
            <a:ext cx="357190" cy="357190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aoblený obdélník 12"/>
          <p:cNvSpPr/>
          <p:nvPr/>
        </p:nvSpPr>
        <p:spPr>
          <a:xfrm>
            <a:off x="8358214" y="2928934"/>
            <a:ext cx="357190" cy="357190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Zaoblený obdélník 13"/>
          <p:cNvSpPr/>
          <p:nvPr/>
        </p:nvSpPr>
        <p:spPr>
          <a:xfrm>
            <a:off x="8358214" y="3429000"/>
            <a:ext cx="357190" cy="357190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Zaoblený obdélník 14"/>
          <p:cNvSpPr/>
          <p:nvPr/>
        </p:nvSpPr>
        <p:spPr>
          <a:xfrm>
            <a:off x="8358214" y="4000504"/>
            <a:ext cx="357190" cy="357190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Zaoblený obdélník 15"/>
          <p:cNvSpPr/>
          <p:nvPr/>
        </p:nvSpPr>
        <p:spPr>
          <a:xfrm>
            <a:off x="8358214" y="4429132"/>
            <a:ext cx="357190" cy="357190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8" name="Přímá spojovací šipka 17"/>
          <p:cNvCxnSpPr>
            <a:stCxn id="6" idx="3"/>
            <a:endCxn id="7" idx="1"/>
          </p:cNvCxnSpPr>
          <p:nvPr/>
        </p:nvCxnSpPr>
        <p:spPr>
          <a:xfrm>
            <a:off x="4490730" y="5874411"/>
            <a:ext cx="867088" cy="1588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šipka 19"/>
          <p:cNvCxnSpPr>
            <a:stCxn id="8" idx="3"/>
            <a:endCxn id="9" idx="1"/>
          </p:cNvCxnSpPr>
          <p:nvPr/>
        </p:nvCxnSpPr>
        <p:spPr>
          <a:xfrm>
            <a:off x="3236476" y="6445915"/>
            <a:ext cx="2121342" cy="1588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strips dir="l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800" decel="100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800" decel="100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800" decel="100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800" decel="100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800" decel="100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8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8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8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7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7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7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7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7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7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653210"/>
          </a:xfrm>
        </p:spPr>
        <p:txBody>
          <a:bodyPr>
            <a:normAutofit/>
          </a:bodyPr>
          <a:lstStyle/>
          <a:p>
            <a:pPr algn="ctr"/>
            <a:r>
              <a:rPr lang="cs-CZ" sz="3200" dirty="0" smtClean="0">
                <a:latin typeface="Arial Black" pitchFamily="34" charset="0"/>
              </a:rPr>
              <a:t>VĚTA HLAVNÍ – VĚTA VEDLEJŠÍ</a:t>
            </a:r>
            <a:endParaRPr lang="cs-CZ" sz="32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57158" y="1643050"/>
            <a:ext cx="5813323" cy="461665"/>
          </a:xfrm>
          <a:prstGeom prst="rect">
            <a:avLst/>
          </a:prstGeom>
          <a:solidFill>
            <a:schemeClr val="bg2"/>
          </a:solidFill>
          <a:ln w="19050">
            <a:solidFill>
              <a:schemeClr val="accent3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1. </a:t>
            </a:r>
            <a:r>
              <a:rPr lang="cs-CZ" sz="2000" dirty="0" smtClean="0"/>
              <a:t>Podtrhni přísudky a zakroužkuj spojovací výrazy.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57158" y="2214554"/>
            <a:ext cx="8572560" cy="461665"/>
          </a:xfrm>
          <a:prstGeom prst="rect">
            <a:avLst/>
          </a:prstGeom>
          <a:solidFill>
            <a:schemeClr val="bg2"/>
          </a:solidFill>
          <a:ln w="19050">
            <a:solidFill>
              <a:schemeClr val="accent3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2. </a:t>
            </a:r>
            <a:r>
              <a:rPr lang="cs-CZ" sz="2000" dirty="0" smtClean="0"/>
              <a:t>Zeptej se jednou větou na druhou, nadepiš, která je hlavní a která vedlejší. </a:t>
            </a:r>
            <a:endParaRPr lang="cs-CZ" sz="2000" dirty="0"/>
          </a:p>
        </p:txBody>
      </p:sp>
      <p:sp>
        <p:nvSpPr>
          <p:cNvPr id="6" name="Obdélník 5"/>
          <p:cNvSpPr/>
          <p:nvPr/>
        </p:nvSpPr>
        <p:spPr>
          <a:xfrm>
            <a:off x="1428728" y="3286124"/>
            <a:ext cx="1643074" cy="571504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věta</a:t>
            </a:r>
          </a:p>
          <a:p>
            <a:pPr algn="ctr"/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HLAVNÍ (H)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500430" y="3286124"/>
            <a:ext cx="1643074" cy="571504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věta </a:t>
            </a:r>
          </a:p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VEDLEJŠÍ (V)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8" name="Šipka dolů 7"/>
          <p:cNvSpPr/>
          <p:nvPr/>
        </p:nvSpPr>
        <p:spPr>
          <a:xfrm>
            <a:off x="2071670" y="2714620"/>
            <a:ext cx="285752" cy="571504"/>
          </a:xfrm>
          <a:prstGeom prst="downArrow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lů 8"/>
          <p:cNvSpPr/>
          <p:nvPr/>
        </p:nvSpPr>
        <p:spPr>
          <a:xfrm>
            <a:off x="4143372" y="2714620"/>
            <a:ext cx="285752" cy="571504"/>
          </a:xfrm>
          <a:prstGeom prst="downArrow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500034" y="4214818"/>
            <a:ext cx="814421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Vynález teploměru oceníme tehdy, když chceme zjistit venkovní teplotu.</a:t>
            </a:r>
            <a:endParaRPr lang="cs-CZ" sz="2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71472" y="4786322"/>
            <a:ext cx="715375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Abychom si mohli vyprat špinavé prádlo, poslouží nám pračka.</a:t>
            </a:r>
            <a:endParaRPr lang="cs-CZ" sz="2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71472" y="5429264"/>
            <a:ext cx="774308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Na zahradě nám zjednoduší práci sekačka, která za nás poseká trávu.</a:t>
            </a:r>
            <a:endParaRPr lang="cs-CZ" sz="2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71472" y="6000768"/>
            <a:ext cx="643003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Kdyby nebyly objevené hodiny, znali bychom přesný čas?</a:t>
            </a:r>
            <a:endParaRPr lang="cs-CZ" sz="2000" dirty="0"/>
          </a:p>
        </p:txBody>
      </p:sp>
    </p:spTree>
  </p:cSld>
  <p:clrMapOvr>
    <a:masterClrMapping/>
  </p:clrMapOvr>
  <p:transition spd="med">
    <p:strips dir="l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800" decel="100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8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8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8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800" decel="100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8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8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8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800" decel="100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8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8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8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800" decel="100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800" decel="10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800" decel="10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800" decel="10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8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3" dur="5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4" grpId="0" build="allAtOnce"/>
      <p:bldP spid="15" grpId="0" build="allAtOnce"/>
      <p:bldP spid="16" grpId="0" build="allAtOnce"/>
      <p:bldP spid="17" grpId="0" build="allAtOnce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571480"/>
            <a:ext cx="8305800" cy="653210"/>
          </a:xfrm>
        </p:spPr>
        <p:txBody>
          <a:bodyPr>
            <a:normAutofit/>
          </a:bodyPr>
          <a:lstStyle/>
          <a:p>
            <a:pPr algn="ctr"/>
            <a:r>
              <a:rPr lang="cs-CZ" sz="3200" dirty="0" smtClean="0">
                <a:latin typeface="Arial Black" pitchFamily="34" charset="0"/>
              </a:rPr>
              <a:t>VĚTA HLAVNÍ – VĚTA VEDLEJŠÍ</a:t>
            </a:r>
            <a:endParaRPr lang="cs-CZ" sz="3200" dirty="0">
              <a:latin typeface="Arial Black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857224" y="1643050"/>
            <a:ext cx="2428892" cy="571504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bg1"/>
                </a:solidFill>
                <a:latin typeface="Arial Black" pitchFamily="34" charset="0"/>
              </a:rPr>
              <a:t>věta</a:t>
            </a:r>
          </a:p>
          <a:p>
            <a:pPr algn="ctr"/>
            <a:r>
              <a:rPr lang="cs-CZ" sz="2400" dirty="0" smtClean="0">
                <a:solidFill>
                  <a:schemeClr val="bg1"/>
                </a:solidFill>
                <a:latin typeface="Arial Black" pitchFamily="34" charset="0"/>
              </a:rPr>
              <a:t> </a:t>
            </a:r>
            <a:r>
              <a:rPr lang="cs-CZ" sz="2400" b="1" dirty="0" smtClean="0">
                <a:solidFill>
                  <a:schemeClr val="bg1"/>
                </a:solidFill>
                <a:latin typeface="Arial Black" pitchFamily="34" charset="0"/>
              </a:rPr>
              <a:t>HLAVNÍ (H)</a:t>
            </a:r>
            <a:endParaRPr lang="cs-CZ" sz="2400" b="1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85786" y="3643314"/>
            <a:ext cx="2571768" cy="571504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bg1"/>
                </a:solidFill>
                <a:latin typeface="Arial Black" pitchFamily="34" charset="0"/>
              </a:rPr>
              <a:t>věta </a:t>
            </a:r>
          </a:p>
          <a:p>
            <a:pPr algn="ctr"/>
            <a:r>
              <a:rPr lang="cs-CZ" sz="2400" b="1" dirty="0" smtClean="0">
                <a:solidFill>
                  <a:schemeClr val="bg1"/>
                </a:solidFill>
                <a:latin typeface="Arial Black" pitchFamily="34" charset="0"/>
              </a:rPr>
              <a:t>VEDLEJŠÍ (V)</a:t>
            </a:r>
            <a:endParaRPr lang="cs-CZ" sz="2400" b="1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9" name="Šipka dolů 8"/>
          <p:cNvSpPr/>
          <p:nvPr/>
        </p:nvSpPr>
        <p:spPr>
          <a:xfrm>
            <a:off x="1643042" y="4286256"/>
            <a:ext cx="285752" cy="357190"/>
          </a:xfrm>
          <a:prstGeom prst="downArrow">
            <a:avLst>
              <a:gd name="adj1" fmla="val 50000"/>
              <a:gd name="adj2" fmla="val 50000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857224" y="2714620"/>
            <a:ext cx="7051482" cy="461665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 w="38100">
            <a:solidFill>
              <a:schemeClr val="accent3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věta řídící </a:t>
            </a:r>
            <a:r>
              <a:rPr lang="cs-CZ" sz="2400" dirty="0" smtClean="0"/>
              <a:t>– touto větou se ptáme na větu vedlejší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85786" y="4714884"/>
            <a:ext cx="6118534" cy="830997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 w="38100">
            <a:solidFill>
              <a:schemeClr val="accent3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věta závislá </a:t>
            </a:r>
            <a:r>
              <a:rPr lang="cs-CZ" sz="2400" dirty="0" smtClean="0"/>
              <a:t>– ptáme se na ni větou hlavní</a:t>
            </a:r>
          </a:p>
          <a:p>
            <a:r>
              <a:rPr lang="cs-CZ" sz="2400" dirty="0" smtClean="0"/>
              <a:t>                     - nemůže stát samostatně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643702" y="1428736"/>
            <a:ext cx="1194558" cy="369332"/>
          </a:xfrm>
          <a:prstGeom prst="rect">
            <a:avLst/>
          </a:prstGeom>
          <a:noFill/>
          <a:ln w="38100">
            <a:solidFill>
              <a:schemeClr val="accent3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SHRNUTÍ</a:t>
            </a:r>
            <a:endParaRPr lang="cs-CZ" dirty="0"/>
          </a:p>
        </p:txBody>
      </p:sp>
      <p:sp>
        <p:nvSpPr>
          <p:cNvPr id="8" name="Šipka dolů 7"/>
          <p:cNvSpPr/>
          <p:nvPr/>
        </p:nvSpPr>
        <p:spPr>
          <a:xfrm>
            <a:off x="1643042" y="2285992"/>
            <a:ext cx="285752" cy="357190"/>
          </a:xfrm>
          <a:prstGeom prst="downArrow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5286380" y="3286124"/>
            <a:ext cx="642942" cy="500066"/>
          </a:xfrm>
          <a:prstGeom prst="rect">
            <a:avLst/>
          </a:prstGeom>
          <a:noFill/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1</a:t>
            </a:r>
            <a:r>
              <a:rPr lang="cs-CZ" sz="2400" b="1" dirty="0" smtClean="0">
                <a:solidFill>
                  <a:schemeClr val="tx1"/>
                </a:solidFill>
              </a:rPr>
              <a:t> H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143636" y="4071942"/>
            <a:ext cx="642942" cy="500066"/>
          </a:xfrm>
          <a:prstGeom prst="rect">
            <a:avLst/>
          </a:prstGeom>
          <a:noFill/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2</a:t>
            </a:r>
            <a:r>
              <a:rPr lang="cs-CZ" sz="2400" b="1" dirty="0" smtClean="0">
                <a:solidFill>
                  <a:schemeClr val="tx1"/>
                </a:solidFill>
              </a:rPr>
              <a:t> V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7500958" y="3643314"/>
            <a:ext cx="714380" cy="500066"/>
          </a:xfrm>
          <a:prstGeom prst="rect">
            <a:avLst/>
          </a:prstGeom>
          <a:noFill/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1 </a:t>
            </a:r>
            <a:r>
              <a:rPr lang="cs-CZ" sz="2400" b="1" dirty="0" smtClean="0">
                <a:solidFill>
                  <a:schemeClr val="tx1"/>
                </a:solidFill>
              </a:rPr>
              <a:t>V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8215338" y="2786058"/>
            <a:ext cx="714380" cy="500066"/>
          </a:xfrm>
          <a:prstGeom prst="rect">
            <a:avLst/>
          </a:prstGeom>
          <a:noFill/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2 </a:t>
            </a:r>
            <a:r>
              <a:rPr lang="cs-CZ" sz="2400" b="1" dirty="0" smtClean="0">
                <a:solidFill>
                  <a:schemeClr val="tx1"/>
                </a:solidFill>
              </a:rPr>
              <a:t>H</a:t>
            </a:r>
            <a:endParaRPr lang="cs-CZ" sz="2400" b="1" dirty="0">
              <a:solidFill>
                <a:schemeClr val="tx1"/>
              </a:solidFill>
            </a:endParaRPr>
          </a:p>
        </p:txBody>
      </p:sp>
      <p:cxnSp>
        <p:nvCxnSpPr>
          <p:cNvPr id="20" name="Přímá spojovací šipka 19"/>
          <p:cNvCxnSpPr>
            <a:stCxn id="16" idx="0"/>
            <a:endCxn id="15" idx="2"/>
          </p:cNvCxnSpPr>
          <p:nvPr/>
        </p:nvCxnSpPr>
        <p:spPr>
          <a:xfrm rot="16200000" flipV="1">
            <a:off x="5893603" y="3500438"/>
            <a:ext cx="285752" cy="8572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šipka 21"/>
          <p:cNvCxnSpPr>
            <a:stCxn id="17" idx="0"/>
            <a:endCxn id="18" idx="2"/>
          </p:cNvCxnSpPr>
          <p:nvPr/>
        </p:nvCxnSpPr>
        <p:spPr>
          <a:xfrm rot="5400000" flipH="1" flipV="1">
            <a:off x="8036743" y="3107529"/>
            <a:ext cx="357190" cy="7143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ovéPole 29"/>
          <p:cNvSpPr txBox="1"/>
          <p:nvPr/>
        </p:nvSpPr>
        <p:spPr>
          <a:xfrm>
            <a:off x="0" y="5929330"/>
            <a:ext cx="9144000" cy="830997"/>
          </a:xfrm>
          <a:prstGeom prst="rect">
            <a:avLst/>
          </a:prstGeom>
          <a:solidFill>
            <a:schemeClr val="accent2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Souvětí s jednou větou hlavní a nejméně jednou větou vedlejší  </a:t>
            </a:r>
          </a:p>
          <a:p>
            <a:pPr algn="ctr"/>
            <a:r>
              <a:rPr lang="cs-CZ" sz="2400" dirty="0" smtClean="0">
                <a:solidFill>
                  <a:schemeClr val="bg1"/>
                </a:solidFill>
                <a:latin typeface="Arial Black" pitchFamily="34" charset="0"/>
              </a:rPr>
              <a:t>= SOUVĚTÍ PODŘADNÉ</a:t>
            </a:r>
            <a:endParaRPr lang="cs-CZ" sz="2400" dirty="0">
              <a:solidFill>
                <a:schemeClr val="bg1"/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ransition spd="med">
    <p:strips dir="l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600" decel="100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6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6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6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400" accel="1000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400" accel="1000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7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600" decel="100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6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6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400" accel="1000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400" accel="1000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7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00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1" dur="500"/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4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9" dur="500"/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5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2" dur="500"/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5" dur="5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0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2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animBg="1"/>
      <p:bldP spid="7" grpId="0" animBg="1"/>
      <p:bldP spid="9" grpId="0" animBg="1"/>
      <p:bldP spid="12" grpId="0" animBg="1"/>
      <p:bldP spid="13" grpId="0" animBg="1"/>
      <p:bldP spid="14" grpId="0" build="allAtOnce" animBg="1"/>
      <p:bldP spid="8" grpId="0" animBg="1"/>
      <p:bldP spid="15" grpId="0" build="allAtOnce" animBg="1"/>
      <p:bldP spid="16" grpId="0" build="allAtOnce" animBg="1"/>
      <p:bldP spid="17" grpId="0" build="allAtOnce" animBg="1"/>
      <p:bldP spid="18" grpId="0" build="allAtOnce" animBg="1"/>
      <p:bldP spid="3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0034" y="1000108"/>
            <a:ext cx="8237191" cy="70788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Odliš větu hlavní a větu vedlejší, na lavici vyznač pomocí </a:t>
            </a:r>
          </a:p>
          <a:p>
            <a:r>
              <a:rPr lang="cs-CZ" sz="2000" dirty="0" smtClean="0"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papírových šipek a čtverečků graficky stavbu souvětí. </a:t>
            </a:r>
            <a:endParaRPr lang="cs-CZ" sz="2000" dirty="0">
              <a:solidFill>
                <a:schemeClr val="accent3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14348" y="2143116"/>
            <a:ext cx="793242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Mikroskopem si můžeme zvětšit preparát, abychom viděli stavbu listu.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14348" y="2643182"/>
            <a:ext cx="765081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Jakmile zmáčkneme vypínač, rozsvítí se žárovka v lampičce na stole.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14348" y="3214686"/>
            <a:ext cx="541500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Budeme-li stříhat látku, použijeme ostré nůžky.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14348" y="4500570"/>
            <a:ext cx="726711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Abychom měli čisté zuby, měli bychom používat zubní kartáček.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14348" y="3786190"/>
            <a:ext cx="719293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Umíte si představit, jak by vypadal den bez mobilního telefonu?</a:t>
            </a:r>
            <a:endParaRPr lang="cs-CZ" sz="2000" dirty="0"/>
          </a:p>
        </p:txBody>
      </p:sp>
      <p:sp>
        <p:nvSpPr>
          <p:cNvPr id="8" name="Obdélník 7"/>
          <p:cNvSpPr/>
          <p:nvPr/>
        </p:nvSpPr>
        <p:spPr>
          <a:xfrm>
            <a:off x="2143108" y="5214950"/>
            <a:ext cx="642942" cy="428628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</a:t>
            </a:r>
            <a:r>
              <a:rPr lang="cs-CZ" sz="2000" b="1" dirty="0" smtClean="0">
                <a:solidFill>
                  <a:schemeClr val="tx1"/>
                </a:solidFill>
              </a:rPr>
              <a:t> H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000364" y="6072206"/>
            <a:ext cx="642942" cy="428628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2</a:t>
            </a:r>
            <a:r>
              <a:rPr lang="cs-CZ" sz="2000" b="1" dirty="0" smtClean="0">
                <a:solidFill>
                  <a:schemeClr val="tx1"/>
                </a:solidFill>
              </a:rPr>
              <a:t> V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214942" y="6072206"/>
            <a:ext cx="642942" cy="428628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</a:t>
            </a:r>
            <a:r>
              <a:rPr lang="cs-CZ" sz="2000" b="1" dirty="0" smtClean="0">
                <a:solidFill>
                  <a:schemeClr val="tx1"/>
                </a:solidFill>
              </a:rPr>
              <a:t> V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286512" y="5214950"/>
            <a:ext cx="642942" cy="428628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2</a:t>
            </a:r>
            <a:r>
              <a:rPr lang="cs-CZ" sz="2000" b="1" dirty="0" smtClean="0">
                <a:solidFill>
                  <a:schemeClr val="tx1"/>
                </a:solidFill>
              </a:rPr>
              <a:t> H</a:t>
            </a:r>
            <a:endParaRPr lang="cs-CZ" sz="2000" b="1" dirty="0">
              <a:solidFill>
                <a:schemeClr val="tx1"/>
              </a:solidFill>
            </a:endParaRPr>
          </a:p>
        </p:txBody>
      </p:sp>
      <p:cxnSp>
        <p:nvCxnSpPr>
          <p:cNvPr id="13" name="Přímá spojovací šipka 12"/>
          <p:cNvCxnSpPr>
            <a:stCxn id="9" idx="0"/>
            <a:endCxn id="8" idx="2"/>
          </p:cNvCxnSpPr>
          <p:nvPr/>
        </p:nvCxnSpPr>
        <p:spPr>
          <a:xfrm rot="16200000" flipV="1">
            <a:off x="2678893" y="5429264"/>
            <a:ext cx="428628" cy="857256"/>
          </a:xfrm>
          <a:prstGeom prst="straightConnector1">
            <a:avLst/>
          </a:prstGeom>
          <a:ln w="190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>
            <a:stCxn id="10" idx="0"/>
            <a:endCxn id="11" idx="2"/>
          </p:cNvCxnSpPr>
          <p:nvPr/>
        </p:nvCxnSpPr>
        <p:spPr>
          <a:xfrm rot="5400000" flipH="1" flipV="1">
            <a:off x="5857884" y="5322107"/>
            <a:ext cx="428628" cy="1071570"/>
          </a:xfrm>
          <a:prstGeom prst="straightConnector1">
            <a:avLst/>
          </a:prstGeom>
          <a:ln w="190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strips dir="l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00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6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allAtOnce"/>
      <p:bldP spid="4" grpId="0" build="allAtOnce"/>
      <p:bldP spid="5" grpId="0" build="allAtOnce"/>
      <p:bldP spid="6" grpId="0" build="allAtOnce"/>
      <p:bldP spid="7" grpId="0" build="allAtOnce"/>
      <p:bldP spid="8" grpId="0" build="allAtOnce" animBg="1"/>
      <p:bldP spid="9" grpId="0" build="allAtOnce" animBg="1"/>
      <p:bldP spid="10" grpId="0" build="allAtOnce" animBg="1"/>
      <p:bldP spid="11" grpId="0" build="allAtOnce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28596" y="1000108"/>
            <a:ext cx="8358635" cy="70788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DOPLŇ VĚTU VEDLEJŠÍ, ODLIŠ VĚTU HLAVNÍ A VEDLEJŠÍ</a:t>
            </a:r>
          </a:p>
          <a:p>
            <a:pPr algn="ctr"/>
            <a:r>
              <a:rPr lang="cs-CZ" sz="2000" dirty="0" smtClean="0">
                <a:latin typeface="Arial Black" pitchFamily="34" charset="0"/>
              </a:rPr>
              <a:t> A PROVEĎ GRAFICKÝ ROZBOR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00034" y="1928802"/>
            <a:ext cx="8152103" cy="221599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Nevím, kam  ______________________________________________ .</a:t>
            </a:r>
          </a:p>
          <a:p>
            <a:endParaRPr lang="cs-CZ" sz="1200" dirty="0" smtClean="0"/>
          </a:p>
          <a:p>
            <a:r>
              <a:rPr lang="cs-CZ" dirty="0" smtClean="0"/>
              <a:t>Když ______________________________________, vrátili jsme se hned domů.</a:t>
            </a:r>
          </a:p>
          <a:p>
            <a:endParaRPr lang="cs-CZ" sz="1200" dirty="0" smtClean="0"/>
          </a:p>
          <a:p>
            <a:r>
              <a:rPr lang="cs-CZ" dirty="0" smtClean="0"/>
              <a:t>Mraky, které ________________________________________,  se ztratily z oblohy.</a:t>
            </a:r>
          </a:p>
          <a:p>
            <a:endParaRPr lang="cs-CZ" sz="1200" dirty="0" smtClean="0"/>
          </a:p>
          <a:p>
            <a:r>
              <a:rPr lang="cs-CZ" dirty="0" smtClean="0"/>
              <a:t>Už jsi umyla nádobí, abychom _________________________________________ ?</a:t>
            </a:r>
          </a:p>
          <a:p>
            <a:endParaRPr lang="cs-CZ" sz="1200" dirty="0" smtClean="0"/>
          </a:p>
          <a:p>
            <a:r>
              <a:rPr lang="cs-CZ" dirty="0" smtClean="0"/>
              <a:t>Jakmile _____________________________________, půjdeme spát.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071538" y="328612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500298" y="5072074"/>
            <a:ext cx="642942" cy="428628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</a:t>
            </a:r>
            <a:r>
              <a:rPr lang="cs-CZ" sz="2000" b="1" dirty="0" smtClean="0">
                <a:solidFill>
                  <a:schemeClr val="tx1"/>
                </a:solidFill>
              </a:rPr>
              <a:t> H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14282" y="5072074"/>
            <a:ext cx="571504" cy="428628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</a:t>
            </a:r>
            <a:r>
              <a:rPr lang="cs-CZ" sz="2000" b="1" dirty="0" smtClean="0">
                <a:solidFill>
                  <a:schemeClr val="tx1"/>
                </a:solidFill>
              </a:rPr>
              <a:t> H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715008" y="5000636"/>
            <a:ext cx="642942" cy="428628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2</a:t>
            </a:r>
            <a:r>
              <a:rPr lang="cs-CZ" sz="2000" b="1" dirty="0" smtClean="0">
                <a:solidFill>
                  <a:schemeClr val="tx1"/>
                </a:solidFill>
              </a:rPr>
              <a:t> H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858016" y="5000636"/>
            <a:ext cx="714380" cy="428628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</a:t>
            </a:r>
            <a:r>
              <a:rPr lang="cs-CZ" sz="2000" b="1" dirty="0" smtClean="0">
                <a:solidFill>
                  <a:schemeClr val="tx1"/>
                </a:solidFill>
              </a:rPr>
              <a:t> H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857488" y="5929330"/>
            <a:ext cx="1643074" cy="428628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o kterém </a:t>
            </a:r>
            <a:r>
              <a:rPr lang="cs-CZ" sz="2400" b="1" dirty="0" smtClean="0">
                <a:solidFill>
                  <a:schemeClr val="tx1"/>
                </a:solidFill>
              </a:rPr>
              <a:t>2</a:t>
            </a:r>
            <a:r>
              <a:rPr lang="cs-CZ" sz="2000" b="1" dirty="0" smtClean="0">
                <a:solidFill>
                  <a:schemeClr val="tx1"/>
                </a:solidFill>
              </a:rPr>
              <a:t>V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714876" y="5929330"/>
            <a:ext cx="1285884" cy="428628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cs typeface="Arial" pitchFamily="34" charset="0"/>
              </a:rPr>
              <a:t>Když </a:t>
            </a:r>
            <a:r>
              <a:rPr lang="cs-CZ" sz="2400" b="1" dirty="0" smtClean="0">
                <a:solidFill>
                  <a:schemeClr val="tx1"/>
                </a:solidFill>
                <a:cs typeface="Arial" pitchFamily="34" charset="0"/>
              </a:rPr>
              <a:t>1</a:t>
            </a:r>
            <a:r>
              <a:rPr lang="cs-CZ" sz="2000" b="1" dirty="0" smtClean="0">
                <a:solidFill>
                  <a:schemeClr val="tx1"/>
                </a:solidFill>
              </a:rPr>
              <a:t>V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714348" y="5929330"/>
            <a:ext cx="1500198" cy="428628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protože </a:t>
            </a:r>
            <a:r>
              <a:rPr lang="cs-CZ" sz="2400" b="1" dirty="0" smtClean="0">
                <a:solidFill>
                  <a:schemeClr val="tx1"/>
                </a:solidFill>
              </a:rPr>
              <a:t>2</a:t>
            </a:r>
            <a:r>
              <a:rPr lang="cs-CZ" sz="2000" b="1" dirty="0" smtClean="0">
                <a:solidFill>
                  <a:schemeClr val="tx1"/>
                </a:solidFill>
              </a:rPr>
              <a:t>V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7500958" y="5929330"/>
            <a:ext cx="1357322" cy="428628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abych </a:t>
            </a:r>
            <a:r>
              <a:rPr lang="cs-CZ" sz="2400" b="1" dirty="0" smtClean="0">
                <a:solidFill>
                  <a:schemeClr val="tx1"/>
                </a:solidFill>
              </a:rPr>
              <a:t>2</a:t>
            </a:r>
            <a:r>
              <a:rPr lang="cs-CZ" sz="2000" b="1" dirty="0" smtClean="0">
                <a:solidFill>
                  <a:schemeClr val="tx1"/>
                </a:solidFill>
              </a:rPr>
              <a:t>V</a:t>
            </a:r>
            <a:endParaRPr lang="cs-CZ" sz="2000" b="1" dirty="0">
              <a:solidFill>
                <a:schemeClr val="tx1"/>
              </a:solidFill>
            </a:endParaRPr>
          </a:p>
        </p:txBody>
      </p:sp>
      <p:cxnSp>
        <p:nvCxnSpPr>
          <p:cNvPr id="15" name="Přímá spojovací šipka 14"/>
          <p:cNvCxnSpPr>
            <a:stCxn id="12" idx="0"/>
            <a:endCxn id="7" idx="2"/>
          </p:cNvCxnSpPr>
          <p:nvPr/>
        </p:nvCxnSpPr>
        <p:spPr>
          <a:xfrm rot="16200000" flipV="1">
            <a:off x="767927" y="5232809"/>
            <a:ext cx="428628" cy="964413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>
            <a:stCxn id="10" idx="0"/>
            <a:endCxn id="6" idx="2"/>
          </p:cNvCxnSpPr>
          <p:nvPr/>
        </p:nvCxnSpPr>
        <p:spPr>
          <a:xfrm rot="16200000" flipV="1">
            <a:off x="3036083" y="5286388"/>
            <a:ext cx="428628" cy="857256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>
            <a:stCxn id="11" idx="0"/>
            <a:endCxn id="8" idx="2"/>
          </p:cNvCxnSpPr>
          <p:nvPr/>
        </p:nvCxnSpPr>
        <p:spPr>
          <a:xfrm rot="5400000" flipH="1" flipV="1">
            <a:off x="5447115" y="5339967"/>
            <a:ext cx="500066" cy="678661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>
            <a:stCxn id="13" idx="0"/>
            <a:endCxn id="9" idx="2"/>
          </p:cNvCxnSpPr>
          <p:nvPr/>
        </p:nvCxnSpPr>
        <p:spPr>
          <a:xfrm rot="16200000" flipV="1">
            <a:off x="7447380" y="5197090"/>
            <a:ext cx="500066" cy="964413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285720" y="4357694"/>
            <a:ext cx="4975593" cy="40011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Vytvoř souvětí podle daných grafů</a:t>
            </a:r>
            <a:endParaRPr lang="cs-CZ" sz="2000" dirty="0">
              <a:latin typeface="Arial Black" pitchFamily="34" charset="0"/>
            </a:endParaRPr>
          </a:p>
        </p:txBody>
      </p:sp>
    </p:spTree>
  </p:cSld>
  <p:clrMapOvr>
    <a:masterClrMapping/>
  </p:clrMapOvr>
  <p:transition spd="med">
    <p:strips dir="l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7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9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00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0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0" dur="500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3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8" dur="5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1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1" dur="500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4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  <p:bldP spid="6" grpId="0" build="allAtOnce" animBg="1"/>
      <p:bldP spid="7" grpId="0" build="allAtOnce" animBg="1"/>
      <p:bldP spid="8" grpId="0" build="allAtOnce" animBg="1"/>
      <p:bldP spid="9" grpId="0" build="allAtOnce" animBg="1"/>
      <p:bldP spid="10" grpId="0" build="allAtOnce" animBg="1"/>
      <p:bldP spid="11" grpId="0" build="allAtOnce" animBg="1"/>
      <p:bldP spid="12" grpId="0" build="allAtOnce" animBg="1"/>
      <p:bldP spid="13" grpId="0" build="allAtOnce" animBg="1"/>
      <p:bldP spid="2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28596" y="785794"/>
            <a:ext cx="8358246" cy="83099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Podle toho, který větný člen řídící věty věta vedlejší rozvíjí,</a:t>
            </a:r>
          </a:p>
          <a:p>
            <a:pPr algn="ctr"/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ROZLIŠUJEME : </a:t>
            </a:r>
            <a:endParaRPr lang="cs-CZ" sz="24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1571612"/>
            <a:ext cx="8358246" cy="714380"/>
          </a:xfrm>
          <a:solidFill>
            <a:schemeClr val="accent2">
              <a:lumMod val="75000"/>
            </a:schemeClr>
          </a:solidFill>
        </p:spPr>
        <p:txBody>
          <a:bodyPr>
            <a:normAutofit/>
          </a:bodyPr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Kristen ITC" pitchFamily="66" charset="0"/>
              </a:rPr>
              <a:t>DRUHY VEDLEJŠÍCH VĚT</a:t>
            </a:r>
            <a:endParaRPr lang="cs-CZ" sz="3200" dirty="0">
              <a:solidFill>
                <a:schemeClr val="bg1"/>
              </a:solidFill>
              <a:latin typeface="Kristen ITC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00034" y="2571744"/>
            <a:ext cx="1896673" cy="400110"/>
          </a:xfrm>
          <a:prstGeom prst="rect">
            <a:avLst/>
          </a:prstGeom>
          <a:solidFill>
            <a:schemeClr val="accent2"/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Kristen ITC" pitchFamily="66" charset="0"/>
              </a:rPr>
              <a:t>PODMĚTNÁ</a:t>
            </a:r>
            <a:endParaRPr lang="cs-CZ" sz="2000" dirty="0">
              <a:latin typeface="Kristen ITC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00034" y="3214686"/>
            <a:ext cx="2103461" cy="400110"/>
          </a:xfrm>
          <a:prstGeom prst="rect">
            <a:avLst/>
          </a:prstGeom>
          <a:solidFill>
            <a:schemeClr val="accent2"/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Kristen ITC" pitchFamily="66" charset="0"/>
              </a:rPr>
              <a:t>PŘÍSUDKOVÁ</a:t>
            </a:r>
            <a:endParaRPr lang="cs-CZ" sz="2000" dirty="0">
              <a:latin typeface="Kristen ITC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0034" y="3857628"/>
            <a:ext cx="2021707" cy="400110"/>
          </a:xfrm>
          <a:prstGeom prst="rect">
            <a:avLst/>
          </a:prstGeom>
          <a:solidFill>
            <a:schemeClr val="accent2"/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Kristen ITC" pitchFamily="66" charset="0"/>
              </a:rPr>
              <a:t>PŘEDMĚTNÁ</a:t>
            </a:r>
            <a:endParaRPr lang="cs-CZ" sz="2000" dirty="0">
              <a:latin typeface="Kristen ITC" pitchFamily="66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00034" y="4500570"/>
            <a:ext cx="2207656" cy="400110"/>
          </a:xfrm>
          <a:prstGeom prst="rect">
            <a:avLst/>
          </a:prstGeom>
          <a:solidFill>
            <a:schemeClr val="accent2"/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Kristen ITC" pitchFamily="66" charset="0"/>
              </a:rPr>
              <a:t>PŘÍSLOVEČNÁ</a:t>
            </a:r>
            <a:endParaRPr lang="cs-CZ" sz="2000" dirty="0">
              <a:latin typeface="Kristen ITC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00034" y="5143512"/>
            <a:ext cx="2441694" cy="400110"/>
          </a:xfrm>
          <a:prstGeom prst="rect">
            <a:avLst/>
          </a:prstGeom>
          <a:solidFill>
            <a:schemeClr val="accent2"/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Kristen ITC" pitchFamily="66" charset="0"/>
              </a:rPr>
              <a:t>PŘÍVLASTKOVÁ</a:t>
            </a:r>
            <a:endParaRPr lang="cs-CZ" sz="2000" dirty="0">
              <a:latin typeface="Kristen ITC" pitchFamily="66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00034" y="5786454"/>
            <a:ext cx="2050561" cy="400110"/>
          </a:xfrm>
          <a:prstGeom prst="rect">
            <a:avLst/>
          </a:prstGeom>
          <a:solidFill>
            <a:schemeClr val="accent2"/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Kristen ITC" pitchFamily="66" charset="0"/>
              </a:rPr>
              <a:t>DOPLŇKOVÁ</a:t>
            </a:r>
            <a:endParaRPr lang="cs-CZ" sz="2000" dirty="0">
              <a:latin typeface="Kristen ITC" pitchFamily="66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357554" y="2571744"/>
            <a:ext cx="448578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Kdo jinému jámu kopá, sám do ní padá</a:t>
            </a:r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357554" y="3857628"/>
            <a:ext cx="353000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Nevěděli jsme, co máme dělat.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357554" y="4500570"/>
            <a:ext cx="434561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Kniha ležela tam, kde jsem ji položila.</a:t>
            </a:r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357554" y="5143512"/>
            <a:ext cx="552568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Kup kalendář, ve kterém budou fotografie ptáků.</a:t>
            </a:r>
            <a:endParaRPr lang="cs-CZ" sz="2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357554" y="3214686"/>
            <a:ext cx="455804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Petra byla, jako by se zapomněla učesat.</a:t>
            </a:r>
            <a:endParaRPr lang="cs-CZ" sz="2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357554" y="5786454"/>
            <a:ext cx="466294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Jana se stále tvářila, jako by se ještě bála. </a:t>
            </a:r>
            <a:endParaRPr lang="cs-CZ" sz="2000" dirty="0"/>
          </a:p>
        </p:txBody>
      </p:sp>
      <p:cxnSp>
        <p:nvCxnSpPr>
          <p:cNvPr id="18" name="Přímá spojovací šipka 17"/>
          <p:cNvCxnSpPr>
            <a:stCxn id="5" idx="3"/>
            <a:endCxn id="11" idx="1"/>
          </p:cNvCxnSpPr>
          <p:nvPr/>
        </p:nvCxnSpPr>
        <p:spPr>
          <a:xfrm>
            <a:off x="2396707" y="2771799"/>
            <a:ext cx="960847" cy="1588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šipka 19"/>
          <p:cNvCxnSpPr>
            <a:stCxn id="6" idx="3"/>
            <a:endCxn id="15" idx="1"/>
          </p:cNvCxnSpPr>
          <p:nvPr/>
        </p:nvCxnSpPr>
        <p:spPr>
          <a:xfrm>
            <a:off x="2603495" y="3414741"/>
            <a:ext cx="754059" cy="1588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šipka 21"/>
          <p:cNvCxnSpPr>
            <a:stCxn id="7" idx="3"/>
            <a:endCxn id="12" idx="1"/>
          </p:cNvCxnSpPr>
          <p:nvPr/>
        </p:nvCxnSpPr>
        <p:spPr>
          <a:xfrm>
            <a:off x="2521741" y="4057683"/>
            <a:ext cx="835813" cy="1588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šipka 24"/>
          <p:cNvCxnSpPr>
            <a:stCxn id="8" idx="3"/>
            <a:endCxn id="13" idx="1"/>
          </p:cNvCxnSpPr>
          <p:nvPr/>
        </p:nvCxnSpPr>
        <p:spPr>
          <a:xfrm>
            <a:off x="2707690" y="4700625"/>
            <a:ext cx="649864" cy="1588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šipka 26"/>
          <p:cNvCxnSpPr>
            <a:stCxn id="9" idx="3"/>
            <a:endCxn id="14" idx="1"/>
          </p:cNvCxnSpPr>
          <p:nvPr/>
        </p:nvCxnSpPr>
        <p:spPr>
          <a:xfrm>
            <a:off x="2941728" y="5343567"/>
            <a:ext cx="415826" cy="1588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šipka 28"/>
          <p:cNvCxnSpPr>
            <a:stCxn id="10" idx="3"/>
            <a:endCxn id="16" idx="1"/>
          </p:cNvCxnSpPr>
          <p:nvPr/>
        </p:nvCxnSpPr>
        <p:spPr>
          <a:xfrm>
            <a:off x="2550595" y="5986509"/>
            <a:ext cx="806959" cy="1588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strips dir="l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800" decel="100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8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8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8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7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800" decel="100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8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8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8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7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8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800" decel="100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8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8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8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7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800" decel="100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8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8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8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7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4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0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800" decel="100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800" decel="10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800" decel="10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800" decel="10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7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1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800" decel="100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800" decel="100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800" decel="100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800" decel="100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7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6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7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4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2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/>
      <p:bldP spid="12" grpId="0"/>
      <p:bldP spid="13" grpId="0"/>
      <p:bldP spid="14" grpId="0"/>
      <p:bldP spid="15" grpId="0"/>
      <p:bldP spid="1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785786" y="642918"/>
          <a:ext cx="7358114" cy="4023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265054">
                <a:tc>
                  <a:txBody>
                    <a:bodyPr/>
                    <a:lstStyle/>
                    <a:p>
                      <a:r>
                        <a:rPr lang="cs-CZ" dirty="0" smtClean="0"/>
                        <a:t>ANOTACE</a:t>
                      </a:r>
                      <a:endParaRPr lang="cs-CZ" dirty="0"/>
                    </a:p>
                  </a:txBody>
                  <a:tcPr/>
                </a:tc>
              </a:tr>
              <a:tr h="735078">
                <a:tc>
                  <a:txBody>
                    <a:bodyPr/>
                    <a:lstStyle/>
                    <a:p>
                      <a:pPr marL="342900" indent="-342900">
                        <a:buAutoNum type="arabicParenR"/>
                      </a:pPr>
                      <a:r>
                        <a:rPr lang="cs-CZ" dirty="0" smtClean="0"/>
                        <a:t>Vyvození</a:t>
                      </a:r>
                      <a:r>
                        <a:rPr lang="cs-CZ" baseline="0" dirty="0" smtClean="0"/>
                        <a:t> rozdílu mezi větou a souvětím + shrnutí</a:t>
                      </a:r>
                    </a:p>
                    <a:p>
                      <a:pPr marL="342900" indent="-342900">
                        <a:buAutoNum type="arabicParenR"/>
                      </a:pPr>
                      <a:r>
                        <a:rPr lang="cs-CZ" baseline="0" dirty="0" smtClean="0"/>
                        <a:t>Pracovní list a interaktivní tabule: vysvětlení pojmů věta hlavní a vedlejší, souvětí podřadné</a:t>
                      </a:r>
                    </a:p>
                    <a:p>
                      <a:pPr marL="342900" indent="-342900">
                        <a:buAutoNum type="arabicParenR"/>
                      </a:pPr>
                      <a:r>
                        <a:rPr lang="cs-CZ" baseline="0" dirty="0" smtClean="0"/>
                        <a:t>Procvičování – pracovní list + práce na interaktivní tabuli:</a:t>
                      </a:r>
                    </a:p>
                    <a:p>
                      <a:pPr marL="342900" indent="-342900">
                        <a:buNone/>
                      </a:pPr>
                      <a:r>
                        <a:rPr lang="cs-CZ" baseline="0" dirty="0" smtClean="0"/>
                        <a:t>             a) grafické znázorňování stavby souvětí</a:t>
                      </a:r>
                    </a:p>
                    <a:p>
                      <a:pPr marL="342900" indent="-342900">
                        <a:buNone/>
                      </a:pPr>
                      <a:r>
                        <a:rPr lang="cs-CZ" baseline="0" dirty="0" smtClean="0"/>
                        <a:t>             b) dokončování vět a graf</a:t>
                      </a:r>
                    </a:p>
                    <a:p>
                      <a:pPr marL="342900" indent="-342900">
                        <a:buNone/>
                      </a:pPr>
                      <a:r>
                        <a:rPr lang="cs-CZ" baseline="0" dirty="0" smtClean="0"/>
                        <a:t>             c)  tvoření souvětí dle grafů</a:t>
                      </a:r>
                    </a:p>
                    <a:p>
                      <a:pPr marL="342900" indent="-342900">
                        <a:buNone/>
                      </a:pPr>
                      <a:r>
                        <a:rPr lang="cs-CZ" baseline="0" dirty="0" smtClean="0"/>
                        <a:t>4)  Seznámení s přehledem druhů vedlejších vět</a:t>
                      </a:r>
                      <a:endParaRPr lang="cs-CZ" dirty="0" smtClean="0"/>
                    </a:p>
                    <a:p>
                      <a:pPr marL="342900" indent="-342900">
                        <a:buNone/>
                      </a:pPr>
                      <a:endParaRPr lang="cs-CZ" dirty="0" smtClean="0"/>
                    </a:p>
                    <a:p>
                      <a:pPr marL="342900" indent="-342900">
                        <a:buNone/>
                      </a:pPr>
                      <a:r>
                        <a:rPr lang="cs-CZ" b="1" u="sng" dirty="0" smtClean="0"/>
                        <a:t>Pomůcky:  </a:t>
                      </a:r>
                    </a:p>
                    <a:p>
                      <a:pPr marL="342900" indent="-342900">
                        <a:buNone/>
                      </a:pPr>
                      <a:r>
                        <a:rPr lang="cs-CZ" dirty="0" smtClean="0"/>
                        <a:t>      Každý žák má připravenou sadu papírových šipek a obdélníčků </a:t>
                      </a:r>
                    </a:p>
                    <a:p>
                      <a:pPr marL="342900" indent="-342900">
                        <a:buNone/>
                      </a:pPr>
                      <a:r>
                        <a:rPr lang="cs-CZ" dirty="0" smtClean="0"/>
                        <a:t>      s označením věty hlavní a věty vedlejší (pro grafické znázornění stavby věty na lavici)</a:t>
                      </a: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785786" y="4857760"/>
          <a:ext cx="7429552" cy="1428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429552"/>
              </a:tblGrid>
              <a:tr h="412251">
                <a:tc>
                  <a:txBody>
                    <a:bodyPr/>
                    <a:lstStyle/>
                    <a:p>
                      <a:r>
                        <a:rPr lang="cs-CZ" dirty="0" smtClean="0"/>
                        <a:t>POUŽITÉ  ZDROJE</a:t>
                      </a:r>
                      <a:endParaRPr lang="cs-CZ" dirty="0"/>
                    </a:p>
                  </a:txBody>
                  <a:tcPr/>
                </a:tc>
              </a:tr>
              <a:tr h="1016509">
                <a:tc>
                  <a:txBody>
                    <a:bodyPr/>
                    <a:lstStyle/>
                    <a:p>
                      <a:r>
                        <a:rPr lang="cs-CZ" dirty="0" smtClean="0"/>
                        <a:t>Vše z vlastních zdrojů</a:t>
                      </a:r>
                      <a:endParaRPr lang="cs-CZ" baseline="0" dirty="0" smtClean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Prezentace obsahuje animace.</a:t>
                      </a:r>
                    </a:p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med">
    <p:strips dir="l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821</TotalTime>
  <Words>675</Words>
  <PresentationFormat>Předvádění na obrazovce (4:3)</PresentationFormat>
  <Paragraphs>125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Tok</vt:lpstr>
      <vt:lpstr>SOUVĚTÍ</vt:lpstr>
      <vt:lpstr>Snímek 2</vt:lpstr>
      <vt:lpstr>VĚTA - SOUVĚTÍ</vt:lpstr>
      <vt:lpstr>VĚTA HLAVNÍ – VĚTA VEDLEJŠÍ</vt:lpstr>
      <vt:lpstr>VĚTA HLAVNÍ – VĚTA VEDLEJŠÍ</vt:lpstr>
      <vt:lpstr>Snímek 6</vt:lpstr>
      <vt:lpstr>Snímek 7</vt:lpstr>
      <vt:lpstr>DRUHY VEDLEJŠÍCH VĚT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TÉMA</dc:title>
  <dc:creator>hela</dc:creator>
  <cp:lastModifiedBy>hela</cp:lastModifiedBy>
  <cp:revision>71</cp:revision>
  <dcterms:created xsi:type="dcterms:W3CDTF">2012-01-20T18:34:33Z</dcterms:created>
  <dcterms:modified xsi:type="dcterms:W3CDTF">2012-06-10T18:09:02Z</dcterms:modified>
</cp:coreProperties>
</file>