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8" r:id="rId3"/>
    <p:sldId id="260" r:id="rId4"/>
    <p:sldId id="261" r:id="rId5"/>
    <p:sldId id="262" r:id="rId6"/>
    <p:sldId id="265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99FF"/>
    <a:srgbClr val="6666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786" y="357166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99FF"/>
                </a:solidFill>
              </a:rPr>
              <a:t>VEDLEJŠÍ VĚTA PODMĚTNÁ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2214554"/>
            <a:ext cx="8143932" cy="4286280"/>
          </a:xfrm>
        </p:spPr>
        <p:txBody>
          <a:bodyPr>
            <a:normAutofit/>
          </a:bodyPr>
          <a:lstStyle/>
          <a:p>
            <a:pPr algn="l"/>
            <a:r>
              <a:rPr lang="cs-CZ" sz="2000" b="1" dirty="0" smtClean="0">
                <a:solidFill>
                  <a:srgbClr val="9999FF"/>
                </a:solidFill>
                <a:latin typeface="Calibri" pitchFamily="34" charset="0"/>
                <a:cs typeface="Calibri" pitchFamily="34" charset="0"/>
              </a:rPr>
              <a:t>Název školy:  Základní škola Karla Klíče Hostinné</a:t>
            </a:r>
          </a:p>
          <a:p>
            <a:pPr algn="l"/>
            <a:r>
              <a:rPr lang="cs-CZ" sz="2000" b="1" dirty="0" smtClean="0">
                <a:solidFill>
                  <a:srgbClr val="9999FF"/>
                </a:solidFill>
                <a:latin typeface="Calibri" pitchFamily="34" charset="0"/>
                <a:cs typeface="Calibri" pitchFamily="34" charset="0"/>
              </a:rPr>
              <a:t>Autor:  Mgr. Helena Baculáková</a:t>
            </a:r>
          </a:p>
          <a:p>
            <a:pPr algn="l"/>
            <a:r>
              <a:rPr lang="cs-CZ" sz="2000" b="1" dirty="0" smtClean="0">
                <a:solidFill>
                  <a:srgbClr val="9999FF"/>
                </a:solidFill>
                <a:latin typeface="Calibri" pitchFamily="34" charset="0"/>
                <a:cs typeface="Calibri" pitchFamily="34" charset="0"/>
              </a:rPr>
              <a:t>Název</a:t>
            </a:r>
            <a:r>
              <a:rPr lang="cs-CZ" sz="2000" b="1" smtClean="0">
                <a:solidFill>
                  <a:srgbClr val="9999FF"/>
                </a:solidFill>
                <a:latin typeface="Calibri" pitchFamily="34" charset="0"/>
                <a:cs typeface="Calibri" pitchFamily="34" charset="0"/>
              </a:rPr>
              <a:t>:  VY_32_INOVACE_01_B_14_VEDLEJŠÍ </a:t>
            </a:r>
            <a:r>
              <a:rPr lang="cs-CZ" sz="2000" b="1" dirty="0" smtClean="0">
                <a:solidFill>
                  <a:srgbClr val="9999FF"/>
                </a:solidFill>
                <a:latin typeface="Calibri" pitchFamily="34" charset="0"/>
                <a:cs typeface="Calibri" pitchFamily="34" charset="0"/>
              </a:rPr>
              <a:t>VĚTA PODMĚTNÁ</a:t>
            </a:r>
          </a:p>
          <a:p>
            <a:pPr algn="l"/>
            <a:r>
              <a:rPr lang="cs-CZ" sz="2000" b="1" dirty="0" smtClean="0">
                <a:solidFill>
                  <a:srgbClr val="9999FF"/>
                </a:solidFill>
                <a:latin typeface="Calibri" pitchFamily="34" charset="0"/>
                <a:cs typeface="Calibri" pitchFamily="34" charset="0"/>
              </a:rPr>
              <a:t>Téma:   ČESKÝ JAZYK</a:t>
            </a:r>
          </a:p>
          <a:p>
            <a:pPr algn="l"/>
            <a:r>
              <a:rPr lang="cs-CZ" sz="2000" b="1" dirty="0" smtClean="0">
                <a:solidFill>
                  <a:srgbClr val="9999FF"/>
                </a:solidFill>
                <a:latin typeface="Calibri" pitchFamily="34" charset="0"/>
                <a:cs typeface="Calibri" pitchFamily="34" charset="0"/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Mgr. Helena Baculáková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Vytvořeno dne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10. května 2012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Odpilotováno dne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11. května 2012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ve třídě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VII.A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Jazyk a jazyková komunikace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Vzdělávací obor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Český jazyk a literatura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Tematický okruh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ČESKÝ JAZYK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Téma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 pitchFamily="34" charset="0"/>
                          <a:cs typeface="Calibri" pitchFamily="34" charset="0"/>
                        </a:rPr>
                        <a:t>VEDLEJŠÍ VĚTA PODMĚTNÁ</a:t>
                      </a:r>
                      <a:endParaRPr lang="cs-CZ" dirty="0">
                        <a:solidFill>
                          <a:schemeClr val="bg1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Klíčová slova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Podmět, vedlejší věta podmětná, grafické znázornění</a:t>
                      </a:r>
                      <a:r>
                        <a:rPr lang="cs-CZ" baseline="0" dirty="0" smtClean="0">
                          <a:latin typeface="Calibri" pitchFamily="34" charset="0"/>
                          <a:cs typeface="Calibri" pitchFamily="34" charset="0"/>
                        </a:rPr>
                        <a:t> souvětí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9999FF"/>
                </a:solidFill>
                <a:latin typeface="Algerian" pitchFamily="82" charset="0"/>
              </a:rPr>
              <a:t>Zopakuj si, co víš o podmětu.</a:t>
            </a:r>
            <a:endParaRPr lang="cs-CZ" sz="4000" b="1" dirty="0">
              <a:solidFill>
                <a:srgbClr val="9999FF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714488"/>
            <a:ext cx="3150221" cy="400110"/>
          </a:xfrm>
          <a:prstGeom prst="rect">
            <a:avLst/>
          </a:prstGeom>
          <a:noFill/>
          <a:ln w="38100">
            <a:solidFill>
              <a:srgbClr val="9999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= základní větný člen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3143248"/>
            <a:ext cx="7073283" cy="400110"/>
          </a:xfrm>
          <a:prstGeom prst="rect">
            <a:avLst/>
          </a:prstGeom>
          <a:noFill/>
          <a:ln w="38100">
            <a:solidFill>
              <a:srgbClr val="9999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Ptáme se na něj otázkou KDO, CO?  a přísudkem.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2285992"/>
            <a:ext cx="8113824" cy="707886"/>
          </a:xfrm>
          <a:prstGeom prst="rect">
            <a:avLst/>
          </a:prstGeom>
          <a:noFill/>
          <a:ln w="38100">
            <a:solidFill>
              <a:srgbClr val="9999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Vyjadřuje původce či nositele děje, činnosti, stavu  </a:t>
            </a:r>
          </a:p>
          <a:p>
            <a:r>
              <a:rPr lang="cs-CZ" sz="2000" dirty="0" smtClean="0">
                <a:latin typeface="Arial Black" pitchFamily="34" charset="0"/>
              </a:rPr>
              <a:t>                                                                   nebo  vlastnosti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1472" y="3714752"/>
            <a:ext cx="6323847" cy="1015663"/>
          </a:xfrm>
          <a:prstGeom prst="rect">
            <a:avLst/>
          </a:prstGeom>
          <a:noFill/>
          <a:ln w="38100">
            <a:solidFill>
              <a:srgbClr val="9999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Může být:    holý  -  rozvitý</a:t>
            </a:r>
          </a:p>
          <a:p>
            <a:r>
              <a:rPr lang="cs-CZ" sz="2000" dirty="0" smtClean="0">
                <a:latin typeface="Arial Black" pitchFamily="34" charset="0"/>
              </a:rPr>
              <a:t>                    jednoduchý – několikanásobný </a:t>
            </a:r>
          </a:p>
          <a:p>
            <a:r>
              <a:rPr lang="cs-CZ" sz="2000" dirty="0" smtClean="0">
                <a:latin typeface="Arial Black" pitchFamily="34" charset="0"/>
              </a:rPr>
              <a:t>                    vyjádřený - nevyjádřený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2844" y="5286388"/>
            <a:ext cx="1970411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i="1" u="sng" dirty="0" smtClean="0">
                <a:solidFill>
                  <a:schemeClr val="accent3">
                    <a:lumMod val="75000"/>
                  </a:schemeClr>
                </a:solidFill>
              </a:rPr>
              <a:t>Najdi podmět:</a:t>
            </a:r>
            <a:endParaRPr lang="cs-CZ" sz="2000" b="1" i="1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2910" y="5857892"/>
            <a:ext cx="7579319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Dovolená 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nám 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brzy skočí. Objevovali jsme krásy naší vlasti.</a:t>
            </a:r>
            <a:endParaRPr lang="cs-CZ" sz="20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build="allAtOnce" animBg="1"/>
      <p:bldP spid="8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0" y="357166"/>
            <a:ext cx="9144000" cy="1077218"/>
          </a:xfrm>
          <a:prstGeom prst="rect">
            <a:avLst/>
          </a:prstGeom>
          <a:noFill/>
          <a:ln w="38100">
            <a:solidFill>
              <a:srgbClr val="9999FF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9999FF"/>
                </a:solidFill>
                <a:latin typeface="Algerian" pitchFamily="82" charset="0"/>
              </a:rPr>
              <a:t>Ve větě jednoduché urči část podmětovou. </a:t>
            </a:r>
          </a:p>
          <a:p>
            <a:pPr algn="ctr"/>
            <a:r>
              <a:rPr lang="cs-CZ" sz="3200" b="1" dirty="0" smtClean="0">
                <a:solidFill>
                  <a:srgbClr val="9999FF"/>
                </a:solidFill>
                <a:latin typeface="Algerian" pitchFamily="82" charset="0"/>
              </a:rPr>
              <a:t>Která věta v souvětí nahrazuje podmět?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28596" y="2143116"/>
            <a:ext cx="8358246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Každý příchozí pozdravil již ve dveřích. </a:t>
            </a:r>
            <a:endParaRPr lang="cs-CZ" sz="20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14744" y="2643182"/>
            <a:ext cx="5056384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u="sng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Kdo přišel,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pozdravil již ve dveřích.</a:t>
            </a:r>
            <a:endParaRPr lang="cs-CZ" sz="20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8596" y="3571876"/>
            <a:ext cx="8358246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Mezi  lidmi se vypráví o obrech - zachráncích Hostinného.</a:t>
            </a:r>
            <a:endParaRPr lang="cs-CZ" sz="20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28728" y="4214818"/>
            <a:ext cx="7358114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Mezi lidmi se vypráví, </a:t>
            </a:r>
            <a:r>
              <a:rPr lang="cs-CZ" sz="2000" u="sng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jak obři zachránili Hostinné. </a:t>
            </a:r>
            <a:endParaRPr lang="cs-CZ" sz="2000" u="sng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428728" y="5715016"/>
            <a:ext cx="7429552" cy="70788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Co není jasné z výkladu učiva</a:t>
            </a:r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, bude nutné si</a:t>
            </a:r>
          </a:p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                                                 vyhledat na internetu.</a:t>
            </a:r>
            <a:endParaRPr lang="cs-CZ" sz="20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8596" y="5143512"/>
            <a:ext cx="8429684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Nejasné učivo bude třeba si vyhledat na internetu.</a:t>
            </a:r>
            <a:endParaRPr lang="cs-CZ" sz="20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allAtOnce" animBg="1"/>
      <p:bldP spid="14" grpId="0" animBg="1"/>
      <p:bldP spid="15" grpId="0" build="allAtOnce" animBg="1"/>
      <p:bldP spid="16" grpId="0" animBg="1"/>
      <p:bldP spid="17" grpId="0" build="allAtOnce" animBg="1"/>
      <p:bldP spid="18" grpId="0" build="allAtOnce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0" y="142852"/>
            <a:ext cx="9144000" cy="954107"/>
          </a:xfrm>
          <a:prstGeom prst="rect">
            <a:avLst/>
          </a:prstGeom>
          <a:noFill/>
          <a:ln w="38100">
            <a:solidFill>
              <a:srgbClr val="9999FF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9999FF"/>
                </a:solidFill>
                <a:latin typeface="Algerian" pitchFamily="82" charset="0"/>
              </a:rPr>
              <a:t>Nahraď podmět vedlejší větou podmětovou. </a:t>
            </a:r>
          </a:p>
          <a:p>
            <a:pPr algn="ctr"/>
            <a:r>
              <a:rPr lang="cs-CZ" sz="2800" b="1" dirty="0" smtClean="0">
                <a:solidFill>
                  <a:srgbClr val="9999FF"/>
                </a:solidFill>
                <a:latin typeface="Algerian" pitchFamily="82" charset="0"/>
              </a:rPr>
              <a:t>Pracuj podle návodu:</a:t>
            </a:r>
            <a:endParaRPr lang="cs-CZ" sz="2800" b="1" dirty="0">
              <a:solidFill>
                <a:srgbClr val="9999FF"/>
              </a:solidFill>
              <a:latin typeface="Algerian" pitchFamily="82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7158" y="1071546"/>
            <a:ext cx="8501122" cy="1323439"/>
          </a:xfrm>
          <a:prstGeom prst="rect">
            <a:avLst/>
          </a:prstGeom>
          <a:noFill/>
          <a:ln>
            <a:solidFill>
              <a:srgbClr val="9999FF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rgbClr val="9999FF"/>
                </a:solidFill>
              </a:rPr>
              <a:t>Najdi podmět.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rgbClr val="9999FF"/>
                </a:solidFill>
              </a:rPr>
              <a:t>Z přísudkové části vytvoř větu hlavní.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rgbClr val="9999FF"/>
                </a:solidFill>
              </a:rPr>
              <a:t>Doplň spojovací výraz.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rgbClr val="9999FF"/>
                </a:solidFill>
              </a:rPr>
              <a:t>Otázkou KDO,CO</a:t>
            </a:r>
            <a:r>
              <a:rPr lang="cs-CZ" sz="2000" b="1" smtClean="0">
                <a:solidFill>
                  <a:srgbClr val="9999FF"/>
                </a:solidFill>
              </a:rPr>
              <a:t>? a </a:t>
            </a:r>
            <a:r>
              <a:rPr lang="cs-CZ" sz="2000" b="1" dirty="0" smtClean="0">
                <a:solidFill>
                  <a:srgbClr val="9999FF"/>
                </a:solidFill>
              </a:rPr>
              <a:t>větou hlavní se zeptej na </a:t>
            </a:r>
            <a:r>
              <a:rPr lang="cs-CZ" sz="2000" b="1" dirty="0" err="1" smtClean="0">
                <a:solidFill>
                  <a:srgbClr val="9999FF"/>
                </a:solidFill>
              </a:rPr>
              <a:t>Vv</a:t>
            </a:r>
            <a:r>
              <a:rPr lang="cs-CZ" sz="2000" b="1" dirty="0" smtClean="0">
                <a:solidFill>
                  <a:srgbClr val="9999FF"/>
                </a:solidFill>
              </a:rPr>
              <a:t> podmětnou.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5720" y="2500306"/>
            <a:ext cx="8643998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Kouření je škodlivé.   ___________________________________________</a:t>
            </a:r>
            <a:endParaRPr lang="cs-CZ" sz="20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00562" y="2928934"/>
            <a:ext cx="4397166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Je škodlivé, když někdo kouří.</a:t>
            </a:r>
            <a:endParaRPr lang="cs-CZ" sz="20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5720" y="3500438"/>
            <a:ext cx="8643998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Z lesa se ozvalo pípnutí. _______________________________________</a:t>
            </a:r>
            <a:endParaRPr lang="cs-CZ" sz="20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857620" y="3929066"/>
            <a:ext cx="5046574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Z lesa se ozvalo, jak cosi zapípalo.</a:t>
            </a:r>
            <a:endParaRPr lang="cs-CZ" sz="20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5720" y="4500570"/>
            <a:ext cx="8643998" cy="40011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Při pohledu z okna byl vidět déšť. ____________________________</a:t>
            </a:r>
            <a:endParaRPr lang="cs-CZ" sz="20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00430" y="5000636"/>
            <a:ext cx="5402441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Při pohledu z okna bylo vidět, že prší.</a:t>
            </a:r>
            <a:endParaRPr lang="cs-CZ" sz="20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4282" y="5500702"/>
            <a:ext cx="8715436" cy="707886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Za dveřmi bylo slyšet tiché povídání. __________________________</a:t>
            </a:r>
          </a:p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_________________________________________________________________ .</a:t>
            </a:r>
            <a:endParaRPr lang="cs-CZ" sz="20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00298" y="6286520"/>
            <a:ext cx="6497869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  <a:latin typeface="Arial Black" pitchFamily="34" charset="0"/>
              </a:rPr>
              <a:t>Za dveřmi bylo slyšet, co si potichu povídají. </a:t>
            </a:r>
            <a:endParaRPr lang="cs-CZ" sz="2000" dirty="0">
              <a:solidFill>
                <a:schemeClr val="accent5">
                  <a:lumMod val="7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ransition spd="med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p" animBg="1"/>
      <p:bldP spid="8" grpId="0" animBg="1"/>
      <p:bldP spid="11" grpId="0" build="allAtOnce" animBg="1"/>
      <p:bldP spid="12" grpId="0" animBg="1"/>
      <p:bldP spid="13" grpId="0" build="allAtOnce" animBg="1"/>
      <p:bldP spid="14" grpId="0" animBg="1"/>
      <p:bldP spid="15" grpId="0" build="allAtOnce" animBg="1"/>
      <p:bldP spid="16" grpId="0" animBg="1"/>
      <p:bldP spid="18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304118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Algerian" pitchFamily="82" charset="0"/>
              </a:rPr>
              <a:t>1. NAJDI VEDLEJŠÍ VĚTU PODMĚTNOU</a:t>
            </a:r>
            <a:br>
              <a:rPr lang="cs-CZ" sz="3600" dirty="0" smtClean="0">
                <a:latin typeface="Algerian" pitchFamily="82" charset="0"/>
              </a:rPr>
            </a:br>
            <a:r>
              <a:rPr lang="cs-CZ" sz="3600" dirty="0" smtClean="0">
                <a:latin typeface="Algerian" pitchFamily="82" charset="0"/>
              </a:rPr>
              <a:t>2. VYSVĚTLI PŘÍSLOVÍ</a:t>
            </a:r>
            <a:endParaRPr lang="cs-CZ" sz="3600" dirty="0"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1538" y="1785926"/>
            <a:ext cx="5678991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Kdo jinému jámu kopá, sám do ní padá.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1538" y="3143248"/>
            <a:ext cx="4700774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Kdo je zvědavý, bude brzy starý.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1538" y="4429132"/>
            <a:ext cx="2946640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Kdo šetří, má za tři.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1538" y="5072074"/>
            <a:ext cx="3918060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Co je v domě, to se počítá.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1538" y="3786190"/>
            <a:ext cx="5622950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Kdo chce psa bít, hůl si </a:t>
            </a:r>
            <a:r>
              <a:rPr lang="cs-CZ" sz="2000" smtClean="0">
                <a:latin typeface="Arial Black" pitchFamily="34" charset="0"/>
              </a:rPr>
              <a:t>vždycky najde.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1538" y="2428868"/>
            <a:ext cx="4243406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Co je šeptem, to je s čertem.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1538" y="5715016"/>
            <a:ext cx="5500224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Kdo lže, ten krade, do pekla se hrabe.</a:t>
            </a:r>
            <a:endParaRPr lang="cs-CZ" sz="2000" dirty="0"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42918"/>
            <a:ext cx="9144000" cy="954107"/>
          </a:xfrm>
          <a:prstGeom prst="rect">
            <a:avLst/>
          </a:prstGeom>
          <a:noFill/>
          <a:ln w="38100">
            <a:solidFill>
              <a:srgbClr val="9999FF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9999FF"/>
                </a:solidFill>
                <a:latin typeface="Algerian" pitchFamily="82" charset="0"/>
              </a:rPr>
              <a:t>Odpovídej na otázky souvětím s vedlejší větou </a:t>
            </a:r>
          </a:p>
          <a:p>
            <a:pPr algn="ctr"/>
            <a:r>
              <a:rPr lang="cs-CZ" sz="2800" dirty="0" smtClean="0">
                <a:solidFill>
                  <a:srgbClr val="9999FF"/>
                </a:solidFill>
                <a:latin typeface="Algerian" pitchFamily="82" charset="0"/>
              </a:rPr>
              <a:t>podmětnou. Graficky souvětí znázorni.</a:t>
            </a:r>
            <a:endParaRPr lang="cs-CZ" sz="2800" dirty="0">
              <a:solidFill>
                <a:srgbClr val="9999FF"/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1928802"/>
            <a:ext cx="44285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Co se říká o novém autu?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34" y="2714620"/>
            <a:ext cx="28344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Co není známo?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596" y="4429132"/>
            <a:ext cx="39004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Kdo se nevrátili včas?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1538" y="4929198"/>
            <a:ext cx="3929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Včas se nevrátili ti, kteří zabloudili.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00100" y="3286124"/>
            <a:ext cx="34996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se  Petr má, není známo,.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28662" y="2357430"/>
            <a:ext cx="4546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 novém autu se říká, že je příliš drahé.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034" y="5643578"/>
            <a:ext cx="52669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Co je zřejmé z této fotografie?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00100" y="6143644"/>
            <a:ext cx="59137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 této fotografie je zřejmé, že matka miluje své děti.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715140" y="3714752"/>
            <a:ext cx="57150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357818" y="2857496"/>
            <a:ext cx="57150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2H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357950" y="1571612"/>
            <a:ext cx="57150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286512" y="5286388"/>
            <a:ext cx="57150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1H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071934" y="3786190"/>
            <a:ext cx="92869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 1V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429520" y="2500306"/>
            <a:ext cx="1181104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 2V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7643834" y="4714884"/>
            <a:ext cx="1071570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kteří 2V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7286644" y="6143644"/>
            <a:ext cx="857256" cy="5715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že 2V</a:t>
            </a:r>
            <a:endParaRPr lang="cs-CZ" dirty="0"/>
          </a:p>
        </p:txBody>
      </p:sp>
      <p:cxnSp>
        <p:nvCxnSpPr>
          <p:cNvPr id="22" name="Přímá spojovací šipka 21"/>
          <p:cNvCxnSpPr>
            <a:stCxn id="18" idx="0"/>
            <a:endCxn id="14" idx="2"/>
          </p:cNvCxnSpPr>
          <p:nvPr/>
        </p:nvCxnSpPr>
        <p:spPr>
          <a:xfrm rot="16200000" flipV="1">
            <a:off x="7153292" y="1633526"/>
            <a:ext cx="357190" cy="137637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>
            <a:stCxn id="16" idx="0"/>
            <a:endCxn id="13" idx="2"/>
          </p:cNvCxnSpPr>
          <p:nvPr/>
        </p:nvCxnSpPr>
        <p:spPr>
          <a:xfrm rot="5400000" flipH="1" flipV="1">
            <a:off x="4911330" y="3053951"/>
            <a:ext cx="357190" cy="110728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19" idx="0"/>
            <a:endCxn id="12" idx="2"/>
          </p:cNvCxnSpPr>
          <p:nvPr/>
        </p:nvCxnSpPr>
        <p:spPr>
          <a:xfrm rot="16200000" flipV="1">
            <a:off x="7375942" y="3911206"/>
            <a:ext cx="428628" cy="1178727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>
            <a:stCxn id="20" idx="0"/>
            <a:endCxn id="15" idx="2"/>
          </p:cNvCxnSpPr>
          <p:nvPr/>
        </p:nvCxnSpPr>
        <p:spPr>
          <a:xfrm rot="16200000" flipV="1">
            <a:off x="7000892" y="5429264"/>
            <a:ext cx="285752" cy="114300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4" grpId="0"/>
      <p:bldP spid="5" grpId="0"/>
      <p:bldP spid="6" grpId="0"/>
      <p:bldP spid="7" grpId="0" build="allAtOnce"/>
      <p:bldP spid="8" grpId="0" build="allAtOnce"/>
      <p:bldP spid="9" grpId="0" build="allAtOnce"/>
      <p:bldP spid="10" grpId="0"/>
      <p:bldP spid="11" grpId="0" build="allAtOnce"/>
      <p:bldP spid="12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18" grpId="0" build="allAtOnce" animBg="1"/>
      <p:bldP spid="19" grpId="0" build="allAtOnce" animBg="1"/>
      <p:bldP spid="20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857232"/>
            <a:ext cx="23198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9999FF"/>
                </a:solidFill>
                <a:latin typeface="Algerian" pitchFamily="82" charset="0"/>
              </a:rPr>
              <a:t>SHRNUTÍ </a:t>
            </a:r>
            <a:endParaRPr lang="cs-CZ" sz="4000" b="1" dirty="0">
              <a:solidFill>
                <a:srgbClr val="9999FF"/>
              </a:solidFill>
              <a:latin typeface="Algerian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2071678"/>
            <a:ext cx="8403711" cy="830997"/>
          </a:xfrm>
          <a:prstGeom prst="rect">
            <a:avLst/>
          </a:prstGeom>
          <a:noFill/>
          <a:ln>
            <a:solidFill>
              <a:srgbClr val="9999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Vedlejší věta podmětná </a:t>
            </a:r>
            <a:r>
              <a:rPr lang="cs-CZ" sz="2400" dirty="0" smtClean="0">
                <a:solidFill>
                  <a:srgbClr val="9999FF"/>
                </a:solidFill>
                <a:latin typeface="Algerian" pitchFamily="82" charset="0"/>
              </a:rPr>
              <a:t>nahrazuje podmět </a:t>
            </a:r>
          </a:p>
          <a:p>
            <a:r>
              <a:rPr lang="cs-CZ" sz="2400" dirty="0" smtClean="0">
                <a:solidFill>
                  <a:srgbClr val="9999FF"/>
                </a:solidFill>
                <a:latin typeface="Algerian" pitchFamily="82" charset="0"/>
              </a:rPr>
              <a:t>                                                                          </a:t>
            </a:r>
            <a:r>
              <a:rPr lang="cs-CZ" sz="2000" dirty="0" smtClean="0">
                <a:latin typeface="Arial Black" pitchFamily="34" charset="0"/>
              </a:rPr>
              <a:t>věty hlavní (řídící).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3000372"/>
            <a:ext cx="8429683" cy="707886"/>
          </a:xfrm>
          <a:prstGeom prst="rect">
            <a:avLst/>
          </a:prstGeom>
          <a:noFill/>
          <a:ln>
            <a:solidFill>
              <a:srgbClr val="9999FF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Ptáme se na ni </a:t>
            </a:r>
            <a:r>
              <a:rPr lang="cs-CZ" sz="2000" dirty="0" smtClean="0">
                <a:solidFill>
                  <a:srgbClr val="9999FF"/>
                </a:solidFill>
                <a:latin typeface="Algerian" pitchFamily="82" charset="0"/>
              </a:rPr>
              <a:t>otázkou KDO, CO?  </a:t>
            </a:r>
          </a:p>
          <a:p>
            <a:r>
              <a:rPr lang="cs-CZ" sz="2000" dirty="0" smtClean="0">
                <a:latin typeface="Arial Black" pitchFamily="34" charset="0"/>
              </a:rPr>
              <a:t>                                                       (podobně jako na podmět)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85852" y="4000504"/>
            <a:ext cx="6475427" cy="1323439"/>
          </a:xfrm>
          <a:prstGeom prst="rect">
            <a:avLst/>
          </a:prstGeom>
          <a:noFill/>
          <a:ln w="28575">
            <a:solidFill>
              <a:srgbClr val="9999FF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i="1" u="sng" dirty="0" smtClean="0">
                <a:latin typeface="Arial Black" pitchFamily="34" charset="0"/>
              </a:rPr>
              <a:t>Nejčastějšími spojovacími výrazy jsou:</a:t>
            </a:r>
          </a:p>
          <a:p>
            <a:r>
              <a:rPr lang="cs-CZ" sz="2000" dirty="0" smtClean="0">
                <a:latin typeface="Arial Black" pitchFamily="34" charset="0"/>
              </a:rPr>
              <a:t>                   spojky  -  že, jak, aby …</a:t>
            </a:r>
          </a:p>
          <a:p>
            <a:r>
              <a:rPr lang="cs-CZ" sz="2000" dirty="0" smtClean="0">
                <a:latin typeface="Arial Black" pitchFamily="34" charset="0"/>
              </a:rPr>
              <a:t>                   vztažná zájmena – kdo, co</a:t>
            </a:r>
          </a:p>
          <a:p>
            <a:r>
              <a:rPr lang="cs-CZ" sz="2000" dirty="0" smtClean="0">
                <a:latin typeface="Arial Black" pitchFamily="34" charset="0"/>
              </a:rPr>
              <a:t>                   vztažná příslovce – kde, kam, kdy</a:t>
            </a:r>
            <a:endParaRPr lang="cs-CZ" sz="2000" dirty="0">
              <a:latin typeface="Arial Black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600" decel="100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6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6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600" decel="10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6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6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6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animBg="1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00034" y="571480"/>
          <a:ext cx="8072494" cy="4297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7249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Zopakuj</a:t>
                      </a:r>
                      <a:r>
                        <a:rPr lang="cs-CZ" baseline="0" dirty="0" smtClean="0"/>
                        <a:t> znalosti o podmětu.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Porovnej vyjádření stejné informace pomocí podmětu a vedlejší věty podmětné.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Nahraď podmět vedlejší větou podmětnou.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Přísloví – a) Najdi </a:t>
                      </a:r>
                      <a:r>
                        <a:rPr lang="cs-CZ" baseline="0" dirty="0" err="1" smtClean="0"/>
                        <a:t>Vv</a:t>
                      </a:r>
                      <a:r>
                        <a:rPr lang="cs-CZ" baseline="0" dirty="0" smtClean="0"/>
                        <a:t> podmětnou.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b) Vysvětli význam přísloví.</a:t>
                      </a:r>
                    </a:p>
                    <a:p>
                      <a:pPr marL="342900" indent="-342900">
                        <a:buAutoNum type="arabicParenR" startAt="5"/>
                      </a:pPr>
                      <a:r>
                        <a:rPr lang="cs-CZ" baseline="0" dirty="0" smtClean="0"/>
                        <a:t>Na otázky odpovídej vedlejší větou podmětnou, graficky souvětí znázorni.</a:t>
                      </a:r>
                    </a:p>
                    <a:p>
                      <a:pPr marL="342900" indent="-342900">
                        <a:buAutoNum type="arabicParenR" startAt="5"/>
                      </a:pPr>
                      <a:r>
                        <a:rPr lang="cs-CZ" baseline="0" dirty="0" smtClean="0"/>
                        <a:t>Shrnutí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U každého úkolu je přiložené i řešení, které animace umožňuje ihned zkontrolovat.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Žáci pracují s interaktivní tabulí a současně v lavici s pracovními listy a papírovými čtverečky a šipkami ke grafickému znázornění souvětí. 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500034" y="5072074"/>
          <a:ext cx="8143932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43932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Vše z vlastních zdrojů.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365</TotalTime>
  <Words>634</Words>
  <Application>Microsoft Office PowerPoint</Application>
  <PresentationFormat>Předvádění na obrazovce (4:3)</PresentationFormat>
  <Paragraphs>106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Talent</vt:lpstr>
      <vt:lpstr>VEDLEJŠÍ VĚTA PODMĚTNÁ</vt:lpstr>
      <vt:lpstr>Snímek 2</vt:lpstr>
      <vt:lpstr>Zopakuj si, co víš o podmětu.</vt:lpstr>
      <vt:lpstr>Snímek 4</vt:lpstr>
      <vt:lpstr>Snímek 5</vt:lpstr>
      <vt:lpstr>1. NAJDI VEDLEJŠÍ VĚTU PODMĚTNOU 2. VYSVĚTLI PŘÍSLOVÍ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HP</cp:lastModifiedBy>
  <cp:revision>59</cp:revision>
  <dcterms:created xsi:type="dcterms:W3CDTF">2012-01-20T18:34:33Z</dcterms:created>
  <dcterms:modified xsi:type="dcterms:W3CDTF">2012-08-30T18:01:54Z</dcterms:modified>
</cp:coreProperties>
</file>