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8" r:id="rId3"/>
    <p:sldId id="261" r:id="rId4"/>
    <p:sldId id="262" r:id="rId5"/>
    <p:sldId id="260" r:id="rId6"/>
    <p:sldId id="263" r:id="rId7"/>
    <p:sldId id="264" r:id="rId8"/>
    <p:sldId id="265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  <a:srgbClr val="FF66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med">
    <p:wipe dir="d"/>
  </p:transition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9933"/>
                </a:solidFill>
              </a:rPr>
              <a:t>VEDLEJŠÍ VĚTA PŘEDMĚTNÁ</a:t>
            </a:r>
            <a:endParaRPr lang="cs-CZ" sz="3200" dirty="0">
              <a:solidFill>
                <a:srgbClr val="FF993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1785926"/>
            <a:ext cx="8358246" cy="3000396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 smtClean="0"/>
              <a:t>VY_32_INOVACE_01_B_15_VEDLEJŠÍ</a:t>
            </a:r>
            <a:r>
              <a:rPr lang="cs-CZ" sz="2000" dirty="0" smtClean="0">
                <a:solidFill>
                  <a:schemeClr val="tx1"/>
                </a:solidFill>
              </a:rPr>
              <a:t> VĚTA PŘEDMĚTNÁ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ČESKÝ JAZYK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7286674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1193"/>
                <a:gridCol w="2208860"/>
                <a:gridCol w="1142514"/>
                <a:gridCol w="1574107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12. května 2012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11.-15. května 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VII.A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VEDLEJŠÍ VĚTA PŘEDMĚTNÁ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Předmět, vedlejší věta předmětná, grafické znázornění 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FF9933"/>
                </a:solidFill>
                <a:latin typeface="Algerian" pitchFamily="82" charset="0"/>
              </a:rPr>
              <a:t>Zopakuj si, co víš o </a:t>
            </a:r>
            <a:r>
              <a:rPr lang="cs-CZ" sz="4000" b="1" dirty="0" err="1" smtClean="0">
                <a:solidFill>
                  <a:srgbClr val="FF9933"/>
                </a:solidFill>
                <a:latin typeface="Algerian" pitchFamily="82" charset="0"/>
              </a:rPr>
              <a:t>pŘEdmětu</a:t>
            </a:r>
            <a:r>
              <a:rPr lang="cs-CZ" sz="4000" b="1" dirty="0" smtClean="0">
                <a:solidFill>
                  <a:srgbClr val="FF9933"/>
                </a:solidFill>
                <a:latin typeface="Algerian" pitchFamily="82" charset="0"/>
              </a:rPr>
              <a:t>.</a:t>
            </a:r>
            <a:endParaRPr lang="cs-CZ" sz="4000" b="1" dirty="0">
              <a:solidFill>
                <a:srgbClr val="FF9933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1714488"/>
            <a:ext cx="3426387" cy="400110"/>
          </a:xfrm>
          <a:prstGeom prst="rect">
            <a:avLst/>
          </a:prstGeom>
          <a:noFill/>
          <a:ln w="38100">
            <a:solidFill>
              <a:srgbClr val="FF9933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= rozvíjející větný člen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1472" y="2928934"/>
            <a:ext cx="4028475" cy="400110"/>
          </a:xfrm>
          <a:prstGeom prst="rect">
            <a:avLst/>
          </a:prstGeom>
          <a:noFill/>
          <a:ln w="38100">
            <a:solidFill>
              <a:srgbClr val="FF9933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Ptáme se pádovou otázkou.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2285992"/>
            <a:ext cx="5331781" cy="400110"/>
          </a:xfrm>
          <a:prstGeom prst="rect">
            <a:avLst/>
          </a:prstGeom>
          <a:noFill/>
          <a:ln w="38100">
            <a:solidFill>
              <a:srgbClr val="FF9933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Rozvíjí sloveso nebo přídavné jméno.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714752"/>
            <a:ext cx="6238887" cy="707886"/>
          </a:xfrm>
          <a:prstGeom prst="rect">
            <a:avLst/>
          </a:prstGeom>
          <a:noFill/>
          <a:ln w="38100">
            <a:solidFill>
              <a:srgbClr val="FF9933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Může být:    holý  -  rozvitý</a:t>
            </a:r>
          </a:p>
          <a:p>
            <a:r>
              <a:rPr lang="cs-CZ" sz="2000" dirty="0" smtClean="0">
                <a:latin typeface="Arial Black" pitchFamily="34" charset="0"/>
              </a:rPr>
              <a:t>                    jednoduchý – několikanásobný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2844" y="5286388"/>
            <a:ext cx="1904560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i="1" u="sng" dirty="0" smtClean="0">
                <a:solidFill>
                  <a:schemeClr val="accent3">
                    <a:lumMod val="75000"/>
                  </a:schemeClr>
                </a:solidFill>
              </a:rPr>
              <a:t>Najdi předměty:</a:t>
            </a:r>
            <a:endParaRPr lang="cs-CZ" sz="2000" b="1" i="1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4348" y="5786454"/>
            <a:ext cx="7929618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Mnohá zvířata mají ochranné zbarvení. Pozdravil nás nahlas již</a:t>
            </a:r>
          </a:p>
          <a:p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ode dveří. Vrať mi můj penál! Mohl by sis svléknout kabát?</a:t>
            </a:r>
            <a:endParaRPr lang="cs-CZ" sz="20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build="allAtOnce" animBg="1"/>
      <p:bldP spid="8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0" y="357166"/>
            <a:ext cx="9144000" cy="1077218"/>
          </a:xfrm>
          <a:prstGeom prst="rect">
            <a:avLst/>
          </a:prstGeom>
          <a:noFill/>
          <a:ln w="38100">
            <a:solidFill>
              <a:srgbClr val="FF993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9933"/>
                </a:solidFill>
                <a:latin typeface="Algerian" pitchFamily="82" charset="0"/>
              </a:rPr>
              <a:t>Ve větě jednoduché urči </a:t>
            </a:r>
            <a:r>
              <a:rPr lang="cs-CZ" sz="3200" b="1" dirty="0" err="1" smtClean="0">
                <a:solidFill>
                  <a:srgbClr val="FF9933"/>
                </a:solidFill>
                <a:latin typeface="Algerian" pitchFamily="82" charset="0"/>
              </a:rPr>
              <a:t>pŘEDMĚT</a:t>
            </a:r>
            <a:r>
              <a:rPr lang="cs-CZ" sz="3200" b="1" dirty="0" smtClean="0">
                <a:solidFill>
                  <a:srgbClr val="FF9933"/>
                </a:solidFill>
                <a:latin typeface="Algerian" pitchFamily="82" charset="0"/>
              </a:rPr>
              <a:t> A</a:t>
            </a:r>
          </a:p>
          <a:p>
            <a:pPr algn="ctr"/>
            <a:r>
              <a:rPr lang="cs-CZ" sz="3200" b="1" dirty="0" smtClean="0">
                <a:solidFill>
                  <a:srgbClr val="FF9933"/>
                </a:solidFill>
                <a:latin typeface="Algerian" pitchFamily="82" charset="0"/>
              </a:rPr>
              <a:t>SROVNEJ JEJ S </a:t>
            </a:r>
            <a:r>
              <a:rPr lang="cs-CZ" sz="3200" b="1" dirty="0" err="1" smtClean="0">
                <a:solidFill>
                  <a:srgbClr val="FF9933"/>
                </a:solidFill>
                <a:latin typeface="Algerian" pitchFamily="82" charset="0"/>
              </a:rPr>
              <a:t>větOU</a:t>
            </a:r>
            <a:r>
              <a:rPr lang="cs-CZ" sz="3200" b="1" dirty="0" smtClean="0">
                <a:solidFill>
                  <a:srgbClr val="FF9933"/>
                </a:solidFill>
                <a:latin typeface="Algerian" pitchFamily="82" charset="0"/>
              </a:rPr>
              <a:t> PŘEDMĚTNOU.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28596" y="2143116"/>
            <a:ext cx="44974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Z dálky jsme slyšeli zahřmění. 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28926" y="2786058"/>
            <a:ext cx="5006050" cy="400110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Z dálky jsme slyšeli, </a:t>
            </a:r>
            <a:r>
              <a:rPr lang="cs-CZ" sz="2000" u="sng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jak zahřmělo.</a:t>
            </a:r>
            <a:endParaRPr lang="cs-CZ" sz="2000" dirty="0">
              <a:solidFill>
                <a:schemeClr val="accent5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8596" y="3571876"/>
            <a:ext cx="51042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Otec se mě ptal na hodinu návratu.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43306" y="4143380"/>
            <a:ext cx="4644220" cy="400110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Otec se mě ptal, </a:t>
            </a:r>
            <a:r>
              <a:rPr lang="cs-CZ" sz="2000" u="sng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kdy se vrátím. </a:t>
            </a:r>
            <a:endParaRPr lang="cs-CZ" sz="2000" u="sng" dirty="0">
              <a:solidFill>
                <a:schemeClr val="accent5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928926" y="5429264"/>
            <a:ext cx="5623912" cy="400110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Velice ochotně mi slíbil, </a:t>
            </a:r>
            <a:r>
              <a:rPr lang="cs-CZ" sz="2000" u="sng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že mi pomůže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.</a:t>
            </a:r>
            <a:endParaRPr lang="cs-CZ" sz="2000" dirty="0">
              <a:solidFill>
                <a:schemeClr val="accent5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28596" y="4857760"/>
            <a:ext cx="45707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Velice ochotně mi slíbil pomoc.</a:t>
            </a:r>
            <a:endParaRPr lang="cs-CZ" sz="2000" dirty="0">
              <a:latin typeface="Arial Black" pitchFamily="34" charset="0"/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allAtOnce" animBg="1"/>
      <p:bldP spid="14" grpId="0"/>
      <p:bldP spid="15" grpId="0" build="allAtOnce" animBg="1"/>
      <p:bldP spid="16" grpId="0"/>
      <p:bldP spid="17" grpId="0" build="allAtOnce" animBg="1"/>
      <p:bldP spid="18" grpId="0" build="allAtOnce" animBg="1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30411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9933"/>
                </a:solidFill>
                <a:latin typeface="Algerian" pitchFamily="82" charset="0"/>
              </a:rPr>
              <a:t>1. NAJDI VEDLEJŠÍ VĚTU PŘEDMĚTNOU</a:t>
            </a:r>
            <a:br>
              <a:rPr lang="cs-CZ" sz="3200" dirty="0" smtClean="0">
                <a:solidFill>
                  <a:srgbClr val="FF9933"/>
                </a:solidFill>
                <a:latin typeface="Algerian" pitchFamily="82" charset="0"/>
              </a:rPr>
            </a:br>
            <a:r>
              <a:rPr lang="cs-CZ" sz="3200" dirty="0" smtClean="0">
                <a:solidFill>
                  <a:srgbClr val="FF9933"/>
                </a:solidFill>
                <a:latin typeface="Algerian" pitchFamily="82" charset="0"/>
              </a:rPr>
              <a:t>2. VYSVĚTLI PŘÍSLOVÍ</a:t>
            </a:r>
            <a:endParaRPr lang="cs-CZ" sz="3200" dirty="0">
              <a:solidFill>
                <a:srgbClr val="FF9933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1538" y="1785926"/>
            <a:ext cx="5119735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Komu není rady, tomu není pomoci.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1538" y="3143248"/>
            <a:ext cx="2978701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Nehas, co tě nepálí.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1538" y="4429132"/>
            <a:ext cx="4634538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Komu se nelení, tomu se zelení.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1538" y="5072074"/>
            <a:ext cx="4401911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Co oči nevidí, to srdce neželí.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1538" y="3786190"/>
            <a:ext cx="6369501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Co můžeš udělat dnes, neodkládej na zítřek.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71538" y="2428868"/>
            <a:ext cx="4864730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Čím kdo zachází, tím také schází.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71538" y="5715016"/>
            <a:ext cx="6717736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Co se v mládí naučíš, v stáří jako když najdeš.</a:t>
            </a:r>
            <a:endParaRPr lang="cs-CZ" sz="2000" dirty="0">
              <a:latin typeface="Arial Black" pitchFamily="34" charset="0"/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42918"/>
            <a:ext cx="9144000" cy="954107"/>
          </a:xfrm>
          <a:prstGeom prst="rect">
            <a:avLst/>
          </a:prstGeom>
          <a:noFill/>
          <a:ln w="38100">
            <a:solidFill>
              <a:srgbClr val="FF993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9933"/>
                </a:solidFill>
                <a:latin typeface="Algerian" pitchFamily="82" charset="0"/>
              </a:rPr>
              <a:t>Odpovídej na otázky souvětím s vedlejší větou </a:t>
            </a:r>
          </a:p>
          <a:p>
            <a:pPr algn="ctr"/>
            <a:r>
              <a:rPr lang="cs-CZ" sz="2800" dirty="0" err="1" smtClean="0">
                <a:solidFill>
                  <a:srgbClr val="FF9933"/>
                </a:solidFill>
                <a:latin typeface="Algerian" pitchFamily="82" charset="0"/>
              </a:rPr>
              <a:t>pŘEdmětnou</a:t>
            </a:r>
            <a:r>
              <a:rPr lang="cs-CZ" sz="2800" dirty="0" smtClean="0">
                <a:solidFill>
                  <a:srgbClr val="FF9933"/>
                </a:solidFill>
                <a:latin typeface="Algerian" pitchFamily="82" charset="0"/>
              </a:rPr>
              <a:t>. Graficky souvětí znázorni.</a:t>
            </a:r>
            <a:endParaRPr lang="cs-CZ" sz="2800" dirty="0">
              <a:solidFill>
                <a:srgbClr val="FF9933"/>
              </a:solidFill>
              <a:latin typeface="Algerian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1472" y="1928802"/>
            <a:ext cx="35021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Co jsi Petrovi slíbil?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034" y="2857496"/>
            <a:ext cx="41381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O čem ses </a:t>
            </a:r>
            <a:r>
              <a:rPr lang="cs-CZ" sz="2400" smtClean="0">
                <a:latin typeface="Arial Black" pitchFamily="34" charset="0"/>
              </a:rPr>
              <a:t>nedozvěděl?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2844" y="4286256"/>
            <a:ext cx="73844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Se kterými zvířaty se můžeš setkat v ZOO?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2844" y="4786322"/>
            <a:ext cx="6012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ZOO se můžu setkat se zvířaty, o kterých jsem nikdy neslyšel.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00100" y="3357562"/>
            <a:ext cx="35682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 se  Petr má, jsem se nedozvěděl.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00100" y="2357430"/>
            <a:ext cx="4643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Petrovi jsem slíbil, že s ním půjdu do kina.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7158" y="5572140"/>
            <a:ext cx="60388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Co jsi </a:t>
            </a:r>
            <a:r>
              <a:rPr lang="cs-CZ" sz="2400" dirty="0" smtClean="0">
                <a:latin typeface="Arial Black" pitchFamily="34" charset="0"/>
              </a:rPr>
              <a:t>ukazovala na </a:t>
            </a:r>
            <a:r>
              <a:rPr lang="cs-CZ" sz="2400" dirty="0" smtClean="0">
                <a:latin typeface="Arial Black" pitchFamily="34" charset="0"/>
              </a:rPr>
              <a:t>této fotografii?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8596" y="6143644"/>
            <a:ext cx="59814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této fotografii jsem ukazovala, kam jsme jeli na dovolenou.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858016" y="3429000"/>
            <a:ext cx="57150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429256" y="2786058"/>
            <a:ext cx="571504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2H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000892" y="1714488"/>
            <a:ext cx="57150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572264" y="5214950"/>
            <a:ext cx="57150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286248" y="3786190"/>
            <a:ext cx="928694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Jak 1V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858148" y="2714620"/>
            <a:ext cx="118110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že 2V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7429520" y="4714884"/>
            <a:ext cx="1571636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o </a:t>
            </a:r>
            <a:r>
              <a:rPr lang="cs-CZ" dirty="0" smtClean="0"/>
              <a:t>kterých 2V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7215206" y="6143644"/>
            <a:ext cx="107157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kam 2V</a:t>
            </a:r>
            <a:endParaRPr lang="cs-CZ" dirty="0"/>
          </a:p>
        </p:txBody>
      </p:sp>
      <p:cxnSp>
        <p:nvCxnSpPr>
          <p:cNvPr id="22" name="Přímá spojovací šipka 21"/>
          <p:cNvCxnSpPr>
            <a:stCxn id="18" idx="0"/>
            <a:endCxn id="14" idx="2"/>
          </p:cNvCxnSpPr>
          <p:nvPr/>
        </p:nvCxnSpPr>
        <p:spPr>
          <a:xfrm rot="16200000" flipV="1">
            <a:off x="7653358" y="1919278"/>
            <a:ext cx="428628" cy="116205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stCxn id="16" idx="0"/>
            <a:endCxn id="13" idx="2"/>
          </p:cNvCxnSpPr>
          <p:nvPr/>
        </p:nvCxnSpPr>
        <p:spPr>
          <a:xfrm rot="5400000" flipH="1" flipV="1">
            <a:off x="4982768" y="3053951"/>
            <a:ext cx="500066" cy="964413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stCxn id="19" idx="0"/>
            <a:endCxn id="12" idx="2"/>
          </p:cNvCxnSpPr>
          <p:nvPr/>
        </p:nvCxnSpPr>
        <p:spPr>
          <a:xfrm rot="16200000" flipV="1">
            <a:off x="7322363" y="3821909"/>
            <a:ext cx="714380" cy="107157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>
            <a:stCxn id="20" idx="0"/>
            <a:endCxn id="15" idx="2"/>
          </p:cNvCxnSpPr>
          <p:nvPr/>
        </p:nvCxnSpPr>
        <p:spPr>
          <a:xfrm rot="16200000" flipV="1">
            <a:off x="7125909" y="5518561"/>
            <a:ext cx="357190" cy="89297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 animBg="1"/>
      <p:bldP spid="4" grpId="0"/>
      <p:bldP spid="5" grpId="0"/>
      <p:bldP spid="6" grpId="0"/>
      <p:bldP spid="7" grpId="0" build="allAtOnce"/>
      <p:bldP spid="8" grpId="0" build="allAtOnce"/>
      <p:bldP spid="9" grpId="0" build="allAtOnce"/>
      <p:bldP spid="10" grpId="0"/>
      <p:bldP spid="11" grpId="0" build="allAtOnce"/>
      <p:bldP spid="12" grpId="0" build="allAtOnce" animBg="1"/>
      <p:bldP spid="13" grpId="0" build="allAtOnce" animBg="1"/>
      <p:bldP spid="14" grpId="0" build="allAtOnce" animBg="1"/>
      <p:bldP spid="15" grpId="0" build="allAtOnce" animBg="1"/>
      <p:bldP spid="16" grpId="0" build="allAtOnce" animBg="1"/>
      <p:bldP spid="18" grpId="0" build="allAtOnce" animBg="1"/>
      <p:bldP spid="19" grpId="0" build="allAtOnce" animBg="1"/>
      <p:bldP spid="20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714356"/>
            <a:ext cx="71897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9933"/>
                </a:solidFill>
                <a:latin typeface="Algerian" pitchFamily="82" charset="0"/>
              </a:rPr>
              <a:t>Doplň větu předmětnou a graficky znázorni:</a:t>
            </a:r>
            <a:endParaRPr lang="cs-CZ" sz="2400" dirty="0">
              <a:solidFill>
                <a:srgbClr val="FF9933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5786" y="3286124"/>
            <a:ext cx="57406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9933"/>
                </a:solidFill>
                <a:latin typeface="Algerian" pitchFamily="82" charset="0"/>
              </a:rPr>
              <a:t>Odliš větu předmětnou a podmětnou:</a:t>
            </a:r>
            <a:endParaRPr lang="cs-CZ" sz="2400" dirty="0">
              <a:solidFill>
                <a:srgbClr val="FF9933"/>
              </a:solidFill>
              <a:latin typeface="Algerian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5786" y="1285860"/>
            <a:ext cx="72635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Všichni jsme zapomněli, že ________________________________ 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5786" y="1714488"/>
            <a:ext cx="71994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Poprosili nás, zda  _______________________________________.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5786" y="2143116"/>
            <a:ext cx="72250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Přečetli jsme si, jak ______________________________________ 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5786" y="2643182"/>
            <a:ext cx="65307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Pověděl jsem jim, co _____________________________________ 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28662" y="4000504"/>
            <a:ext cx="2463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Slíbil mi, že se vrátí včas.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28662" y="4429132"/>
            <a:ext cx="42444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Už mě přestalo bavit, že chodíš stále pozdě.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28662" y="4929198"/>
            <a:ext cx="3360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Kdo hodně čte, má veliké znalosti.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28662" y="5857892"/>
            <a:ext cx="3578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Maminku zamrzelo, že jsem jí zalhal.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28662" y="5429264"/>
            <a:ext cx="41213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Babička čekala, kdy přijedou její vnoučata.</a:t>
            </a:r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  <p:bldP spid="8" grpId="0" build="allAtOnce"/>
      <p:bldP spid="9" grpId="0" build="allAtOnce"/>
      <p:bldP spid="10" grpId="0" build="allAtOnce"/>
      <p:bldP spid="11" grpId="0" build="allAtOnce"/>
      <p:bldP spid="12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500042"/>
            <a:ext cx="79271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9933"/>
                </a:solidFill>
                <a:latin typeface="Algerian" pitchFamily="82" charset="0"/>
              </a:rPr>
              <a:t>Nahraď předmět celou vedlejší větou předmětnou</a:t>
            </a:r>
            <a:endParaRPr lang="cs-CZ" sz="2400" dirty="0">
              <a:solidFill>
                <a:srgbClr val="FF9933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57554" y="1000108"/>
            <a:ext cx="21788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9933"/>
                </a:solidFill>
                <a:latin typeface="Aharoni" pitchFamily="2" charset="-79"/>
                <a:cs typeface="Aharoni" pitchFamily="2" charset="-79"/>
              </a:rPr>
              <a:t>1. Najdi předmět.</a:t>
            </a:r>
            <a:endParaRPr lang="cs-CZ" sz="2000" dirty="0">
              <a:solidFill>
                <a:srgbClr val="FF9933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57554" y="1428736"/>
            <a:ext cx="42739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9933"/>
                </a:solidFill>
                <a:latin typeface="Aharoni" pitchFamily="2" charset="-79"/>
                <a:cs typeface="Aharoni" pitchFamily="2" charset="-79"/>
              </a:rPr>
              <a:t>2. Přidej sloveso a spojovací </a:t>
            </a:r>
            <a:r>
              <a:rPr lang="cs-CZ" sz="2000" dirty="0" smtClean="0">
                <a:solidFill>
                  <a:srgbClr val="FF9933"/>
                </a:solidFill>
                <a:latin typeface="Aharoni" pitchFamily="2" charset="-79"/>
                <a:cs typeface="Aharoni" pitchFamily="2" charset="-79"/>
              </a:rPr>
              <a:t>výraz.</a:t>
            </a:r>
            <a:endParaRPr lang="cs-CZ" sz="2000" dirty="0">
              <a:solidFill>
                <a:srgbClr val="FF9933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2844" y="2143116"/>
            <a:ext cx="8776762" cy="369332"/>
          </a:xfrm>
          <a:prstGeom prst="rect">
            <a:avLst/>
          </a:prstGeom>
          <a:noFill/>
          <a:ln>
            <a:solidFill>
              <a:srgbClr val="FF9933"/>
            </a:solidFill>
          </a:ln>
        </p:spPr>
        <p:txBody>
          <a:bodyPr wrap="none" rtlCol="0">
            <a:spAutoFit/>
          </a:bodyPr>
          <a:lstStyle/>
          <a:p>
            <a:r>
              <a:rPr lang="cs-CZ" u="sng" dirty="0" smtClean="0"/>
              <a:t>(Z předmětu vytvoř sloveso nebo předmět použij ve funkci podmětu ve větě vedlejší.)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3000372"/>
            <a:ext cx="36134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Britannic Bold" pitchFamily="34" charset="0"/>
              </a:rPr>
              <a:t>Vysvětli mi úkol z matematiky.</a:t>
            </a:r>
            <a:endParaRPr lang="cs-CZ" sz="2000" dirty="0">
              <a:latin typeface="Britannic Bold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71934" y="3000372"/>
            <a:ext cx="419134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Vysvětli mi, jak mám spočítat úkol z matematiky.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596" y="4357694"/>
            <a:ext cx="45304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Britannic Bold" pitchFamily="34" charset="0"/>
              </a:rPr>
              <a:t>Slyšeli jste o vzniku slunečních skvrn?</a:t>
            </a:r>
            <a:endParaRPr lang="cs-CZ" sz="2000" dirty="0">
              <a:latin typeface="Britannic Bold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0628" y="4429132"/>
            <a:ext cx="39917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Slyšeli jste, proč vznikají sluneční skvrny?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596" y="5072074"/>
            <a:ext cx="74719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Britannic Bold" pitchFamily="34" charset="0"/>
              </a:rPr>
              <a:t>Kastelán informoval o objevu starého rukopisu ve sklepě hradu.</a:t>
            </a:r>
            <a:endParaRPr lang="cs-CZ" sz="2000" dirty="0">
              <a:latin typeface="Britannic Bold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43240" y="5715016"/>
            <a:ext cx="562884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Kastelán informoval, že ve sklepě hradu byl objeven starý rukopis.</a:t>
            </a:r>
            <a:endParaRPr lang="cs-CZ" sz="1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8596" y="3714752"/>
            <a:ext cx="45720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Britannic Bold" pitchFamily="34" charset="0"/>
              </a:rPr>
              <a:t>Vyprávěj mi o stěhování čápů černých.</a:t>
            </a:r>
            <a:endParaRPr lang="cs-CZ" sz="2000" dirty="0">
              <a:latin typeface="Britannic Bold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29256" y="3714752"/>
            <a:ext cx="347441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Vyprávěj mi, kam odlétají </a:t>
            </a:r>
            <a:r>
              <a:rPr lang="cs-CZ" sz="1600" smtClean="0"/>
              <a:t>čápi černí.</a:t>
            </a:r>
            <a:endParaRPr lang="cs-CZ" sz="16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6" grpId="0" build="allAtOnce" animBg="1"/>
      <p:bldP spid="8" grpId="0" build="allAtOnce"/>
      <p:bldP spid="9" grpId="0" build="allAtOnce"/>
      <p:bldP spid="10" grpId="0" build="allAtOnce"/>
      <p:bldP spid="11" grpId="0" build="allAtOnce"/>
      <p:bldP spid="12" grpId="0" build="allAtOnce"/>
      <p:bldP spid="13" grpId="0" build="allAtOnce"/>
      <p:bldP spid="14" grpId="0" build="allAtOnce"/>
      <p:bldP spid="15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7470648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9933"/>
                </a:solidFill>
                <a:latin typeface="Algerian" pitchFamily="82" charset="0"/>
              </a:rPr>
              <a:t>SHRNUTÍ</a:t>
            </a:r>
            <a:endParaRPr lang="cs-CZ" sz="3200" dirty="0">
              <a:solidFill>
                <a:srgbClr val="FF9933"/>
              </a:solidFill>
              <a:latin typeface="Algerian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158" y="1428736"/>
            <a:ext cx="8534709" cy="1015663"/>
          </a:xfrm>
          <a:prstGeom prst="rect">
            <a:avLst/>
          </a:prstGeom>
          <a:noFill/>
          <a:ln w="38100">
            <a:solidFill>
              <a:srgbClr val="FF9933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Vedlejší věta </a:t>
            </a:r>
            <a:r>
              <a:rPr lang="cs-CZ" sz="2000" dirty="0" smtClean="0">
                <a:solidFill>
                  <a:srgbClr val="FF9933"/>
                </a:solidFill>
                <a:latin typeface="Arial Black" pitchFamily="34" charset="0"/>
              </a:rPr>
              <a:t>PŘEDMĚTNÁ </a:t>
            </a:r>
            <a:r>
              <a:rPr lang="cs-CZ" sz="2000" dirty="0" smtClean="0">
                <a:latin typeface="Arial Black" pitchFamily="34" charset="0"/>
              </a:rPr>
              <a:t> </a:t>
            </a:r>
            <a:r>
              <a:rPr lang="cs-CZ" sz="2000" dirty="0" smtClean="0"/>
              <a:t>=  věta závislá</a:t>
            </a:r>
          </a:p>
          <a:p>
            <a:r>
              <a:rPr lang="cs-CZ" sz="2000" dirty="0" smtClean="0"/>
              <a:t>                                                - rozvíjí sloveso (přídavné jméno) věty řídící</a:t>
            </a:r>
          </a:p>
          <a:p>
            <a:r>
              <a:rPr lang="cs-CZ" sz="2000" dirty="0" smtClean="0"/>
              <a:t>                                                - ptáme se pádovou otázkou	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8662" y="4071942"/>
            <a:ext cx="19213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u="sng" dirty="0" smtClean="0">
                <a:cs typeface="Aharoni" pitchFamily="2" charset="-79"/>
              </a:rPr>
              <a:t>ÚKOL PRO TEBE:</a:t>
            </a:r>
            <a:endParaRPr lang="cs-CZ" sz="2000" b="1" i="1" u="sng" dirty="0"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4714884"/>
            <a:ext cx="8072494" cy="707886"/>
          </a:xfrm>
          <a:prstGeom prst="rect">
            <a:avLst/>
          </a:prstGeom>
          <a:noFill/>
          <a:ln>
            <a:solidFill>
              <a:srgbClr val="FF993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     Jaký je rozdíl mezi vedlejší větou podmětnou a vedlejší větou předmětnou? 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7158" y="2714620"/>
            <a:ext cx="510909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Časté spojovací výrazy:</a:t>
            </a:r>
          </a:p>
          <a:p>
            <a:r>
              <a:rPr lang="cs-CZ" dirty="0" smtClean="0"/>
              <a:t>                spojky  -  když, aby, že</a:t>
            </a:r>
          </a:p>
          <a:p>
            <a:r>
              <a:rPr lang="cs-CZ" dirty="0" smtClean="0"/>
              <a:t>                vztažná zájmena – kdo, co, jaký, který</a:t>
            </a:r>
          </a:p>
          <a:p>
            <a:r>
              <a:rPr lang="cs-CZ" dirty="0" smtClean="0"/>
              <a:t>                vztažná příslovce – jak, kam, kde</a:t>
            </a:r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allAtOnce" animBg="1"/>
      <p:bldP spid="5" grpId="0"/>
      <p:bldP spid="6" grpId="0" build="allAtOnce" animBg="1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42910" y="571480"/>
          <a:ext cx="7858180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58180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Zopakuj</a:t>
                      </a:r>
                      <a:r>
                        <a:rPr lang="cs-CZ" baseline="0" dirty="0" smtClean="0"/>
                        <a:t> znalosti o předmětu.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Porovnej vyjádření stejné informace pomocí předmětu a vedlejší věty předmětné.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Nahraď předmět vedlejší větou předmětnou.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Přísloví – a) Najdi </a:t>
                      </a:r>
                      <a:r>
                        <a:rPr lang="cs-CZ" baseline="0" dirty="0" err="1" smtClean="0"/>
                        <a:t>Vv</a:t>
                      </a:r>
                      <a:r>
                        <a:rPr lang="cs-CZ" baseline="0" dirty="0" smtClean="0"/>
                        <a:t> předmětnou.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   b) Vysvětli význam přísloví.</a:t>
                      </a:r>
                    </a:p>
                    <a:p>
                      <a:pPr marL="342900" indent="-342900">
                        <a:buAutoNum type="arabicParenR" startAt="5"/>
                      </a:pPr>
                      <a:r>
                        <a:rPr lang="cs-CZ" baseline="0" dirty="0" smtClean="0"/>
                        <a:t>Na otázky odpovídej vedlejší větou předmětnou, graficky souvětí znázorni.</a:t>
                      </a:r>
                    </a:p>
                    <a:p>
                      <a:pPr marL="342900" indent="-342900">
                        <a:buAutoNum type="arabicParenR" startAt="5"/>
                      </a:pPr>
                      <a:r>
                        <a:rPr lang="cs-CZ" baseline="0" dirty="0" smtClean="0"/>
                        <a:t>Shrnutí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U každého úkolu je přiložené i řešení, které animace umožňuje ihned zkontrolovat.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Žáci pracují s interaktivní tabulí a současně v lavici s pracovními listy a papírovými čtverečky a šipkami ke grafickému znázornění souvětí. </a:t>
                      </a:r>
                      <a:endParaRPr lang="cs-CZ" dirty="0" smtClean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714348" y="5143512"/>
          <a:ext cx="7858180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58180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Vše z </a:t>
                      </a:r>
                      <a:r>
                        <a:rPr lang="cs-CZ" smtClean="0"/>
                        <a:t>vlastních </a:t>
                      </a:r>
                      <a:r>
                        <a:rPr lang="cs-CZ" smtClean="0"/>
                        <a:t>zdrojů.</a:t>
                      </a:r>
                      <a:endParaRPr lang="cs-CZ" baseline="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499</TotalTime>
  <Words>716</Words>
  <Application>Microsoft Office PowerPoint</Application>
  <PresentationFormat>Předvádění na obrazovce (4:3)</PresentationFormat>
  <Paragraphs>113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Technický</vt:lpstr>
      <vt:lpstr>VEDLEJŠÍ VĚTA PŘEDMĚTNÁ</vt:lpstr>
      <vt:lpstr>Snímek 2</vt:lpstr>
      <vt:lpstr>Zopakuj si, co víš o pŘEdmětu.</vt:lpstr>
      <vt:lpstr>Snímek 4</vt:lpstr>
      <vt:lpstr>1. NAJDI VEDLEJŠÍ VĚTU PŘEDMĚTNOU 2. VYSVĚTLI PŘÍSLOVÍ</vt:lpstr>
      <vt:lpstr>Snímek 6</vt:lpstr>
      <vt:lpstr>Snímek 7</vt:lpstr>
      <vt:lpstr>Snímek 8</vt:lpstr>
      <vt:lpstr>SHRNUTÍ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Vaše jméno</cp:lastModifiedBy>
  <cp:revision>76</cp:revision>
  <dcterms:created xsi:type="dcterms:W3CDTF">2012-01-20T18:34:33Z</dcterms:created>
  <dcterms:modified xsi:type="dcterms:W3CDTF">2012-08-28T11:29:49Z</dcterms:modified>
</cp:coreProperties>
</file>