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62" r:id="rId5"/>
    <p:sldId id="260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0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428604"/>
            <a:ext cx="7772400" cy="1071571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VEDLEJŠÍ VĚTA PŘÍSLOVEČNÁ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2071678"/>
            <a:ext cx="8501122" cy="400052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VY_32_INOVACE_01_B_</a:t>
            </a:r>
            <a:r>
              <a:rPr lang="cs-CZ" sz="2000" dirty="0" smtClean="0"/>
              <a:t>16_V</a:t>
            </a:r>
            <a:r>
              <a:rPr lang="cs-CZ" sz="2000" dirty="0" smtClean="0">
                <a:solidFill>
                  <a:schemeClr val="tx1"/>
                </a:solidFill>
              </a:rPr>
              <a:t>EDLEJŠÍ </a:t>
            </a:r>
            <a:r>
              <a:rPr lang="cs-CZ" sz="2000" dirty="0" smtClean="0">
                <a:solidFill>
                  <a:schemeClr val="tx1"/>
                </a:solidFill>
              </a:rPr>
              <a:t>VĚTA PŘÍSLOVEČNÁ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16. KVĚTNA 2012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 KVĚTNA 2012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VEDLEJŠÍ VĚTA PŘÍSLOVEČNÁ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Příslovečné určení, vedlejší věta příslovečná, grafické znázornění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lgerian" pitchFamily="82" charset="0"/>
              </a:rPr>
              <a:t>Zopakuj si, co víš o PŘÍSLOVEČNÉM URČENÍ.</a:t>
            </a:r>
            <a:endParaRPr lang="cs-CZ" sz="3200" b="1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3426387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= rozvíjející větný člen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2928934"/>
            <a:ext cx="4640822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Ptáme se příslovečnou otázkou.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2285992"/>
            <a:ext cx="6772110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Rozvíjí sloveso, přídavné jméno nebo příslovce.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714752"/>
            <a:ext cx="6238887" cy="70788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Může být:    holý  -  rozvitý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jednoduchý – několikanásobný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2844" y="5072074"/>
            <a:ext cx="2786917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solidFill>
                  <a:schemeClr val="accent3">
                    <a:lumMod val="75000"/>
                  </a:schemeClr>
                </a:solidFill>
              </a:rPr>
              <a:t>Najdi příslovečné určení:</a:t>
            </a:r>
            <a:endParaRPr lang="cs-CZ" sz="2000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5572140"/>
            <a:ext cx="7929618" cy="1015663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Vrať se k nám nahoru. Petr šel koupit do papírnictví nový sešit. Máslo jsem před chvílí uložila do ledničky.  V učebnici najdeme další cvičení.</a:t>
            </a:r>
            <a:endParaRPr lang="cs-CZ" sz="2000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build="allAtOnce" animBg="1"/>
      <p:bldP spid="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0" y="357166"/>
            <a:ext cx="9144000" cy="1569660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lgerian" pitchFamily="82" charset="0"/>
              </a:rPr>
              <a:t>Ve větě jednoduché urči PŘÍSLOVEČNÉ URČENÍ  A</a:t>
            </a:r>
          </a:p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lgerian" pitchFamily="82" charset="0"/>
              </a:rPr>
              <a:t>SROVNEJ JE S </a:t>
            </a:r>
            <a:r>
              <a:rPr lang="cs-CZ" sz="3200" b="1" dirty="0" err="1" smtClean="0">
                <a:solidFill>
                  <a:srgbClr val="C00000"/>
                </a:solidFill>
                <a:latin typeface="Algerian" pitchFamily="82" charset="0"/>
              </a:rPr>
              <a:t>větOU</a:t>
            </a:r>
            <a:r>
              <a:rPr lang="cs-CZ" sz="3200" b="1" dirty="0" smtClean="0">
                <a:solidFill>
                  <a:srgbClr val="C00000"/>
                </a:solidFill>
                <a:latin typeface="Algerian" pitchFamily="82" charset="0"/>
              </a:rPr>
              <a:t> PŘÍSLOVEČNOU.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2143116"/>
            <a:ext cx="7786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Při návštěvě Prahy nezapomeň navštívit Pražský hrad.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643182"/>
            <a:ext cx="8062464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Až pojedeš do Prahy, nezapomeň navštívit Pražský hrad</a:t>
            </a:r>
            <a:r>
              <a:rPr lang="cs-CZ" sz="2000" u="sng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3571876"/>
            <a:ext cx="75898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Při vzpomínce na včerejší odpoledne jsme se museli </a:t>
            </a:r>
          </a:p>
          <a:p>
            <a:r>
              <a:rPr lang="cs-CZ" sz="2000" dirty="0" smtClean="0">
                <a:latin typeface="Arial Black" pitchFamily="34" charset="0"/>
              </a:rPr>
              <a:t>znovu zasmát.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596" y="4429132"/>
            <a:ext cx="8556445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Když jsme si vzpomněli na včerejší odpoledne, museli jsme 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se znovu zasmát.</a:t>
            </a:r>
            <a:endParaRPr lang="cs-CZ" sz="2000" u="sng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596" y="6143644"/>
            <a:ext cx="8355236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Když skončil závod, přišli mi přátelé gratulovat k vítězství.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596" y="5572140"/>
            <a:ext cx="8451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Po skončení závodu mi přišli přátelé gratulovat k vítězství. 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14" grpId="0"/>
      <p:bldP spid="15" grpId="0" build="allAtOnce" animBg="1"/>
      <p:bldP spid="16" grpId="0"/>
      <p:bldP spid="17" grpId="0" build="allAtOnce" animBg="1"/>
      <p:bldP spid="18" grpId="0" build="allAtOnce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304118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lgerian" pitchFamily="82" charset="0"/>
              </a:rPr>
              <a:t>1. NAJDI VEDLEJŠÍ VĚTU PŘÍSLOVEČNOU</a:t>
            </a:r>
            <a:br>
              <a:rPr lang="cs-CZ" sz="3600" dirty="0" smtClean="0">
                <a:solidFill>
                  <a:srgbClr val="C00000"/>
                </a:solidFill>
                <a:latin typeface="Algerian" pitchFamily="82" charset="0"/>
              </a:rPr>
            </a:br>
            <a:r>
              <a:rPr lang="cs-CZ" sz="3600" dirty="0" smtClean="0">
                <a:solidFill>
                  <a:srgbClr val="C00000"/>
                </a:solidFill>
                <a:latin typeface="Algerian" pitchFamily="82" charset="0"/>
              </a:rPr>
              <a:t>2. VYSVĚTLI PŘÍSLOVÍ</a:t>
            </a:r>
            <a:endParaRPr lang="cs-CZ" sz="360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857364"/>
            <a:ext cx="5867055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Jak se do lesa volá, tak se z lesa ozývá.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143248"/>
            <a:ext cx="4665957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Kde se perou dva, třetí vyhrává.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4429132"/>
            <a:ext cx="5480283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Kam nechodí slunce, tam chodí lékař.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72074"/>
            <a:ext cx="3961341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Kuj železo, dokud je žhavé.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3786190"/>
            <a:ext cx="4471545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Jak si kdo ustele, tak si lehne.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2500306"/>
            <a:ext cx="8792535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Tak dlouho se chodí se džbánem pro vodu, až se ucho utrhne.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715016"/>
            <a:ext cx="4209229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Když se kácí les, lítají třísky.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42918"/>
            <a:ext cx="9144000" cy="954107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lgerian" pitchFamily="82" charset="0"/>
              </a:rPr>
              <a:t>Odpovídej na otázky souvětím s vedlejší větou </a:t>
            </a: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lgerian" pitchFamily="82" charset="0"/>
              </a:rPr>
              <a:t>PŘÍSLOVEČNOU. Graficky souvětí znázorni.</a:t>
            </a:r>
            <a:endParaRPr lang="cs-CZ" sz="2800" b="1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928802"/>
            <a:ext cx="493846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Kdy jsi Petrovi slíbil pomoc?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857496"/>
            <a:ext cx="456419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Proč se nemůžeme vrátit?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4357694"/>
            <a:ext cx="4685898" cy="43088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 Black" pitchFamily="34" charset="0"/>
              </a:rPr>
              <a:t>Kdy si konečně odpočineme?</a:t>
            </a:r>
            <a:endParaRPr lang="cs-CZ" sz="22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786" y="4786322"/>
            <a:ext cx="3931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Odpočineme si, až dojdeme na náměstí.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3357562"/>
            <a:ext cx="4162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Nemůžeme se vrátit, protože je málo času.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2357430"/>
            <a:ext cx="5786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jsem s Petrem hovořil naposledy, slíbil jsem mu pomoc.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5572140"/>
            <a:ext cx="7047122" cy="43088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 Black" pitchFamily="34" charset="0"/>
              </a:rPr>
              <a:t>Za jaké podmínky bys mohl dostat jedničku?</a:t>
            </a:r>
            <a:endParaRPr lang="cs-CZ" sz="22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6143644"/>
            <a:ext cx="5974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Jedničku bych mohl dostat tehdy, kdybych se všechno naučil.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86644" y="3643314"/>
            <a:ext cx="571504" cy="571504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072066" y="2786058"/>
            <a:ext cx="571504" cy="500066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8429652" y="1714488"/>
            <a:ext cx="571504" cy="571504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72264" y="4929198"/>
            <a:ext cx="571504" cy="571504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72132" y="3571876"/>
            <a:ext cx="1214446" cy="500066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protože 2V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286644" y="2571744"/>
            <a:ext cx="1181104" cy="571504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Když 1V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929586" y="4572008"/>
            <a:ext cx="1000132" cy="571504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až  2 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500958" y="6143644"/>
            <a:ext cx="1500198" cy="571504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kdybych 2V</a:t>
            </a:r>
            <a:endParaRPr lang="cs-CZ" dirty="0"/>
          </a:p>
        </p:txBody>
      </p:sp>
      <p:cxnSp>
        <p:nvCxnSpPr>
          <p:cNvPr id="22" name="Přímá spojovací šipka 21"/>
          <p:cNvCxnSpPr>
            <a:stCxn id="18" idx="0"/>
            <a:endCxn id="14" idx="2"/>
          </p:cNvCxnSpPr>
          <p:nvPr/>
        </p:nvCxnSpPr>
        <p:spPr>
          <a:xfrm rot="5400000" flipH="1" flipV="1">
            <a:off x="8153424" y="2009764"/>
            <a:ext cx="285752" cy="8382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6" idx="0"/>
            <a:endCxn id="13" idx="2"/>
          </p:cNvCxnSpPr>
          <p:nvPr/>
        </p:nvCxnSpPr>
        <p:spPr>
          <a:xfrm rot="16200000" flipV="1">
            <a:off x="5625711" y="3018231"/>
            <a:ext cx="285752" cy="82153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9" idx="0"/>
            <a:endCxn id="12" idx="2"/>
          </p:cNvCxnSpPr>
          <p:nvPr/>
        </p:nvCxnSpPr>
        <p:spPr>
          <a:xfrm rot="16200000" flipV="1">
            <a:off x="7822429" y="3964785"/>
            <a:ext cx="357190" cy="8572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0" idx="0"/>
            <a:endCxn id="15" idx="2"/>
          </p:cNvCxnSpPr>
          <p:nvPr/>
        </p:nvCxnSpPr>
        <p:spPr>
          <a:xfrm rot="16200000" flipV="1">
            <a:off x="7233066" y="5125652"/>
            <a:ext cx="642942" cy="139304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 animBg="1"/>
      <p:bldP spid="5" grpId="0" animBg="1"/>
      <p:bldP spid="6" grpId="0" animBg="1"/>
      <p:bldP spid="7" grpId="0" build="allAtOnce"/>
      <p:bldP spid="8" grpId="0" build="allAtOnce"/>
      <p:bldP spid="9" grpId="0" build="allAtOnce"/>
      <p:bldP spid="10" grpId="0" animBg="1"/>
      <p:bldP spid="11" grpId="0" build="allAtOnce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8" grpId="0" build="allAtOnce" animBg="1"/>
      <p:bldP spid="19" grpId="0" build="allAtOnce" animBg="1"/>
      <p:bldP spid="2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7590539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lgerian" pitchFamily="82" charset="0"/>
              </a:rPr>
              <a:t>Doplň větu PŘÍSLOVEČNOU a graficky znázorni</a:t>
            </a:r>
            <a:r>
              <a:rPr lang="cs-CZ" sz="2400" dirty="0" smtClean="0">
                <a:solidFill>
                  <a:srgbClr val="C00000"/>
                </a:solidFill>
                <a:latin typeface="Algerian" pitchFamily="82" charset="0"/>
              </a:rPr>
              <a:t>:</a:t>
            </a:r>
            <a:endParaRPr lang="cs-CZ" sz="240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3286124"/>
            <a:ext cx="6312947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lgerian" pitchFamily="82" charset="0"/>
              </a:rPr>
              <a:t>Odliš větu předmětnou a </a:t>
            </a:r>
            <a:r>
              <a:rPr lang="cs-CZ" sz="2400" b="1" dirty="0" err="1" smtClean="0">
                <a:solidFill>
                  <a:srgbClr val="C00000"/>
                </a:solidFill>
                <a:latin typeface="Algerian" pitchFamily="82" charset="0"/>
              </a:rPr>
              <a:t>pŘÍSLOVEČNOU</a:t>
            </a:r>
            <a:r>
              <a:rPr lang="cs-CZ" sz="2400" b="1" dirty="0" smtClean="0">
                <a:solidFill>
                  <a:srgbClr val="C00000"/>
                </a:solidFill>
                <a:latin typeface="Algerian" pitchFamily="82" charset="0"/>
              </a:rPr>
              <a:t>:</a:t>
            </a:r>
            <a:endParaRPr lang="cs-CZ" sz="2400" b="1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1285860"/>
            <a:ext cx="7363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Všichni jsme se vrátili, když _______________________________________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1714488"/>
            <a:ext cx="7381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Pomohl by nám, kdyby ___________________________________________.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2143116"/>
            <a:ext cx="7526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Vojákům byla vyslovena pochvala, protože ___________________________ 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2643182"/>
            <a:ext cx="7384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Přidej se k nám, ať ______________________________________________ 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000504"/>
            <a:ext cx="2521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Slíbil mi, že mi půjčí kolo.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429132"/>
            <a:ext cx="4070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nehraju, protože mě to přestalo bavit.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4929198"/>
            <a:ext cx="3633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Dobře se oblékni, aby ti nebylo zima.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5857892"/>
            <a:ext cx="3202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Kdybys nemohl přijít, zavolej mi.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8662" y="5429264"/>
            <a:ext cx="4991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Zapíšeme si všechno, abychom na nic nezapomněli.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 animBg="1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500042"/>
            <a:ext cx="87154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lgerian" pitchFamily="82" charset="0"/>
              </a:rPr>
              <a:t>Nahraď PŘÍSLOVEČNÉ URČENÍ celou vedlejší větou 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Algerian" pitchFamily="82" charset="0"/>
              </a:rPr>
              <a:t>PŘÍSLOVEČNOU:</a:t>
            </a:r>
            <a:endParaRPr lang="cs-CZ" sz="2400" b="1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28992" y="1285860"/>
            <a:ext cx="33473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1. Najdi příslovečné určení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1714488"/>
            <a:ext cx="42739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2. Přidej sloveso a spojovací výraz</a:t>
            </a:r>
            <a:endParaRPr lang="cs-CZ" sz="20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2357430"/>
            <a:ext cx="6362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Po výběru peněz z bankomatu jsem mohl jít na nákup.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00166" y="2928934"/>
            <a:ext cx="53590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Když jsem vybrala v </a:t>
            </a:r>
            <a:r>
              <a:rPr lang="cs-CZ" sz="1600" dirty="0" err="1" smtClean="0"/>
              <a:t>bakomatu</a:t>
            </a:r>
            <a:r>
              <a:rPr lang="cs-CZ" sz="1600" dirty="0" smtClean="0"/>
              <a:t> peníze, mohla jsem jít na nákup.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4357694"/>
            <a:ext cx="62311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Po opuštění ordinace jsem si vyzvedla v lékárně léky.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7290" y="4786322"/>
            <a:ext cx="45193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Jakmile jsem opustila ordinaci, vyzvedla jsem si léky. 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832" y="5500702"/>
            <a:ext cx="8993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Jehličnaté stromy by mohly v zimě bez dostatečného množství vody uschnout.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6143644"/>
            <a:ext cx="73156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Jehličnaté stromy by mohly v zimě uschnout, kdyby neměly dostatečné množství vody.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3500438"/>
            <a:ext cx="38411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Děti se seběhly ke společné hře.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00562" y="3571876"/>
            <a:ext cx="34585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Děti se seběhly, aby si společně zahrály.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/>
      <p:bldP spid="4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429684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lgerian" pitchFamily="82" charset="0"/>
              </a:rPr>
              <a:t>SHRNUTÍ</a:t>
            </a:r>
            <a:endParaRPr lang="cs-CZ" sz="320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1857364"/>
            <a:ext cx="7643866" cy="1015663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Vedlejší věta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PŘÍSLOVEČNÁ</a:t>
            </a:r>
            <a:r>
              <a:rPr lang="cs-CZ" sz="2000" dirty="0" smtClean="0">
                <a:solidFill>
                  <a:srgbClr val="FF9933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/>
              <a:t>=  věta závislá</a:t>
            </a:r>
          </a:p>
          <a:p>
            <a:r>
              <a:rPr lang="cs-CZ" sz="2000" dirty="0" smtClean="0"/>
              <a:t>                                                - rozvíjí sloveso  věty řídící</a:t>
            </a:r>
          </a:p>
          <a:p>
            <a:r>
              <a:rPr lang="cs-CZ" sz="2000" dirty="0" smtClean="0"/>
              <a:t>                                                - ptáme se příslovečnou otázkou	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214950"/>
            <a:ext cx="1921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cs typeface="Aharoni" pitchFamily="2" charset="-79"/>
              </a:rPr>
              <a:t>ÚKOL PRO TEBE:</a:t>
            </a:r>
            <a:endParaRPr lang="cs-CZ" sz="2000" b="1" i="1" u="sng" dirty="0"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5786454"/>
            <a:ext cx="8072494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     Jaký je rozdíl mezi vedlejší větou příslovečnou a vedlejší větou předmětnou?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3143248"/>
            <a:ext cx="7643866" cy="1692771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Rozlišujeme vedlejší věty příslovečné</a:t>
            </a:r>
          </a:p>
          <a:p>
            <a:r>
              <a:rPr lang="cs-CZ" sz="2000" dirty="0" smtClean="0"/>
              <a:t>		místní			příčinné (důvodové)</a:t>
            </a:r>
          </a:p>
          <a:p>
            <a:r>
              <a:rPr lang="cs-CZ" sz="2000" dirty="0" smtClean="0"/>
              <a:t>		časové			účelové</a:t>
            </a:r>
          </a:p>
          <a:p>
            <a:r>
              <a:rPr lang="cs-CZ" sz="2000" dirty="0" smtClean="0"/>
              <a:t>		způsobové		podmínkové</a:t>
            </a:r>
          </a:p>
          <a:p>
            <a:r>
              <a:rPr lang="cs-CZ" sz="2000" dirty="0" smtClean="0"/>
              <a:t>		měrové			přípustkové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/>
      <p:bldP spid="6" grpId="0" build="allAtOnce" animBg="1"/>
      <p:bldP spid="7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14348" y="857232"/>
          <a:ext cx="7786742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86742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Zopakuj</a:t>
                      </a:r>
                      <a:r>
                        <a:rPr lang="cs-CZ" baseline="0" dirty="0" smtClean="0"/>
                        <a:t> znalosti o příslovečném určení.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Porovnej vyjádření stejné informace pomocí příslovečného určení a vedlejší věty příslovečné.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Nahraď příslovečné určení vedlejší větou příslovečnou.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Přísloví – a) Najdi </a:t>
                      </a:r>
                      <a:r>
                        <a:rPr lang="cs-CZ" baseline="0" dirty="0" err="1" smtClean="0"/>
                        <a:t>Vv</a:t>
                      </a:r>
                      <a:r>
                        <a:rPr lang="cs-CZ" baseline="0" dirty="0" smtClean="0"/>
                        <a:t> příslovečnou.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b) Vysvětli význam přísloví.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Na otázky odpovídej vedlejší větou příslovečnou, graficky souvětí znázorni.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Shrnutí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U každého úkolu je přiložené i řešení, které animace umožňuje ihned zkontrolovat.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Žáci pracují s interaktivní tabulí a současně v lavici s pracovními listy a papírovými čtverečky a šipkami ke grafickému znázornění souvětí. 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14348" y="4857760"/>
          <a:ext cx="7786742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86742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zdrojů</a:t>
                      </a:r>
                      <a:endParaRPr lang="cs-CZ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212</TotalTime>
  <Words>720</Words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VEDLEJŠÍ VĚTA PŘÍSLOVEČNÁ</vt:lpstr>
      <vt:lpstr>Snímek 2</vt:lpstr>
      <vt:lpstr>Zopakuj si, co víš o PŘÍSLOVEČNÉM URČENÍ.</vt:lpstr>
      <vt:lpstr>Snímek 4</vt:lpstr>
      <vt:lpstr>1. NAJDI VEDLEJŠÍ VĚTU PŘÍSLOVEČNOU 2. VYSVĚTLI PŘÍSLOVÍ</vt:lpstr>
      <vt:lpstr>Snímek 6</vt:lpstr>
      <vt:lpstr>Snímek 7</vt:lpstr>
      <vt:lpstr>Snímek 8</vt:lpstr>
      <vt:lpstr>SHRNUTÍ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55</cp:revision>
  <dcterms:created xsi:type="dcterms:W3CDTF">2012-01-20T18:34:33Z</dcterms:created>
  <dcterms:modified xsi:type="dcterms:W3CDTF">2012-05-22T18:39:41Z</dcterms:modified>
</cp:coreProperties>
</file>