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62" r:id="rId5"/>
    <p:sldId id="260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63D"/>
    <a:srgbClr val="663300"/>
    <a:srgbClr val="6600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64999">
              <a:srgbClr val="F0EBD5"/>
            </a:gs>
            <a:gs pos="100000">
              <a:srgbClr val="D1C39F"/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863D"/>
                </a:solidFill>
              </a:rPr>
              <a:t>VEDLEJŠÍ VĚTA PŘÍVLASTKOVÁ</a:t>
            </a:r>
            <a:endParaRPr lang="cs-CZ" sz="3200" b="1" dirty="0">
              <a:solidFill>
                <a:srgbClr val="00863D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VY_32_INOVACE_01_B_18_VEDLEJŠÍ </a:t>
            </a:r>
            <a:r>
              <a:rPr lang="cs-CZ" sz="2000" smtClean="0">
                <a:solidFill>
                  <a:schemeClr val="tx1"/>
                </a:solidFill>
              </a:rPr>
              <a:t>VĚTA PŘÍVLASTKOVÁ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73581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4342"/>
                <a:gridCol w="2230515"/>
                <a:gridCol w="1153715"/>
                <a:gridCol w="1589540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00863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rgbClr val="00863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20. května 2012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22.</a:t>
                      </a:r>
                      <a:r>
                        <a:rPr lang="cs-CZ" baseline="0" smtClean="0"/>
                        <a:t> </a:t>
                      </a:r>
                      <a:r>
                        <a:rPr lang="cs-CZ" smtClean="0"/>
                        <a:t>května </a:t>
                      </a:r>
                      <a:r>
                        <a:rPr lang="cs-CZ" dirty="0" smtClean="0"/>
                        <a:t>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VEDLEJŠÍ</a:t>
                      </a:r>
                      <a:r>
                        <a:rPr lang="cs-CZ" baseline="0" dirty="0" smtClean="0"/>
                        <a:t> VĚTA PŘÍVLASTKOVÁ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Vedlejší věta přívlastková –přívlastek, grafické znázornění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F0"/>
            </a:solidFill>
          </a:ln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00863D"/>
                </a:solidFill>
                <a:latin typeface="Algerian" pitchFamily="82" charset="0"/>
              </a:rPr>
              <a:t>Zopakuj si, co víš o PŘÍVLASTKU.</a:t>
            </a:r>
            <a:endParaRPr lang="cs-CZ" sz="4000" b="1" dirty="0">
              <a:solidFill>
                <a:srgbClr val="00863D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3426387" cy="40011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rozvíjející větný člen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2928934"/>
            <a:ext cx="3790397" cy="40011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otázkou  JAKÝ?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285992"/>
            <a:ext cx="3708259" cy="400110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Rozvíjí podstatné jméno.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714752"/>
            <a:ext cx="7417095" cy="707886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Může být:    shodný  -  neshodný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postupně rozvíjející  -  několikanásobný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44" y="5286388"/>
            <a:ext cx="6346353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solidFill>
                  <a:schemeClr val="accent3">
                    <a:lumMod val="75000"/>
                  </a:schemeClr>
                </a:solidFill>
              </a:rPr>
              <a:t>Najdi přívlastky a urči, zda se jedná o shodný, či neshodný:</a:t>
            </a:r>
            <a:endParaRPr lang="cs-CZ" sz="2000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4348" y="5786454"/>
            <a:ext cx="7929618" cy="707886"/>
          </a:xfrm>
          <a:prstGeom prst="rect">
            <a:avLst/>
          </a:prstGeom>
          <a:solidFill>
            <a:srgbClr val="00863D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Zahrada byla osázena ovocnými stromy. Květy jabloně naštěstí nepomrzly. V naší zahradě najdeme i vzrostlé švestky a stromy meruněk.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build="allAtOnce" animBg="1"/>
      <p:bldP spid="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42844" y="357166"/>
            <a:ext cx="8786874" cy="1077218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863D"/>
                </a:solidFill>
                <a:latin typeface="Algerian" pitchFamily="82" charset="0"/>
              </a:rPr>
              <a:t>Ve větě jednoduché urči </a:t>
            </a:r>
            <a:r>
              <a:rPr lang="cs-CZ" sz="3200" b="1" dirty="0" err="1" smtClean="0">
                <a:solidFill>
                  <a:srgbClr val="00863D"/>
                </a:solidFill>
                <a:latin typeface="Algerian" pitchFamily="82" charset="0"/>
              </a:rPr>
              <a:t>pŘÍVLASTEK</a:t>
            </a:r>
            <a:r>
              <a:rPr lang="cs-CZ" sz="3200" b="1" dirty="0" smtClean="0">
                <a:solidFill>
                  <a:srgbClr val="00863D"/>
                </a:solidFill>
                <a:latin typeface="Algerian" pitchFamily="82" charset="0"/>
              </a:rPr>
              <a:t> A</a:t>
            </a:r>
          </a:p>
          <a:p>
            <a:pPr algn="ctr"/>
            <a:r>
              <a:rPr lang="cs-CZ" sz="3200" b="1" dirty="0" smtClean="0">
                <a:solidFill>
                  <a:srgbClr val="00863D"/>
                </a:solidFill>
                <a:latin typeface="Algerian" pitchFamily="82" charset="0"/>
              </a:rPr>
              <a:t>SROVNEJ JEJ S </a:t>
            </a:r>
            <a:r>
              <a:rPr lang="cs-CZ" sz="3200" b="1" dirty="0" err="1" smtClean="0">
                <a:solidFill>
                  <a:srgbClr val="00863D"/>
                </a:solidFill>
                <a:latin typeface="Algerian" pitchFamily="82" charset="0"/>
              </a:rPr>
              <a:t>větOU</a:t>
            </a:r>
            <a:r>
              <a:rPr lang="cs-CZ" sz="3200" b="1" dirty="0" smtClean="0">
                <a:solidFill>
                  <a:srgbClr val="00863D"/>
                </a:solidFill>
                <a:latin typeface="Algerian" pitchFamily="82" charset="0"/>
              </a:rPr>
              <a:t> PŘÍVLASTKOVOU.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2143116"/>
            <a:ext cx="5704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Babička nám nabídla švestkový koláč. 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2786058"/>
            <a:ext cx="7569573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Babička nám nabídla koláč, </a:t>
            </a:r>
            <a:r>
              <a:rPr lang="cs-CZ" sz="2000" u="sng" dirty="0" smtClean="0">
                <a:solidFill>
                  <a:schemeClr val="bg1"/>
                </a:solidFill>
                <a:latin typeface="Arial Black" pitchFamily="34" charset="0"/>
              </a:rPr>
              <a:t>na kterém byly švestky.  </a:t>
            </a:r>
            <a:endParaRPr lang="cs-CZ" sz="2000" u="sng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3571876"/>
            <a:ext cx="5776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Za dveřmi se ozvaly hlasy mých rodičů.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57224" y="4214818"/>
            <a:ext cx="7395358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Za dveřmi se ozvaly hlasy, </a:t>
            </a:r>
            <a:r>
              <a:rPr lang="cs-CZ" sz="2000" u="sng" dirty="0" smtClean="0">
                <a:solidFill>
                  <a:schemeClr val="bg1"/>
                </a:solidFill>
                <a:latin typeface="Arial Black" pitchFamily="34" charset="0"/>
              </a:rPr>
              <a:t>jež patřily mým rodičům.</a:t>
            </a:r>
            <a:endParaRPr lang="cs-CZ" sz="2000" u="sng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57224" y="5500702"/>
            <a:ext cx="7906716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V parku, </a:t>
            </a:r>
            <a:r>
              <a:rPr lang="cs-CZ" sz="2000" u="sng" dirty="0" smtClean="0">
                <a:solidFill>
                  <a:schemeClr val="bg1"/>
                </a:solidFill>
                <a:latin typeface="Arial Black" pitchFamily="34" charset="0"/>
              </a:rPr>
              <a:t>který leží za rybníčkem</a:t>
            </a:r>
            <a:r>
              <a:rPr lang="cs-CZ" sz="2000" dirty="0" smtClean="0">
                <a:solidFill>
                  <a:schemeClr val="bg1"/>
                </a:solidFill>
                <a:latin typeface="Arial Black" pitchFamily="34" charset="0"/>
              </a:rPr>
              <a:t>, rostou vzácné stromy.</a:t>
            </a:r>
            <a:endParaRPr lang="cs-CZ" sz="2000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596" y="4857760"/>
            <a:ext cx="63550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 parku za rybníčkem rostou vzácné stromy.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14" grpId="0"/>
      <p:bldP spid="15" grpId="0" build="allAtOnce" animBg="1"/>
      <p:bldP spid="16" grpId="0"/>
      <p:bldP spid="17" grpId="0" build="allAtOnce" animBg="1"/>
      <p:bldP spid="18" grpId="0" build="allAtOnce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304118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863D"/>
                </a:solidFill>
                <a:latin typeface="Algerian" pitchFamily="82" charset="0"/>
              </a:rPr>
              <a:t>1. NAJDI VEDLEJŠÍ VĚTU PŘÍVLASTKOVOU 2. VYSVĚTLI PŘÍSLOVÍ</a:t>
            </a:r>
            <a:endParaRPr lang="cs-CZ" sz="3600" dirty="0">
              <a:solidFill>
                <a:srgbClr val="00863D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785926"/>
            <a:ext cx="3892989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Pes, který štěká, nekouše.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143248"/>
            <a:ext cx="685226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Láska je vzácný dar, který si dáváme navzájem.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4429132"/>
            <a:ext cx="597856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Domov jsou ruce, do kterých smíš plakat.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72074"/>
            <a:ext cx="5890715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Je škoda každé rány, která padne vedle.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786190"/>
            <a:ext cx="5935984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Jen ten je přítelem, kdo ti pomůže vstát.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2428868"/>
            <a:ext cx="468795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Není všechno zlato, co se třpytí.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715016"/>
            <a:ext cx="7740645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Není na světě člověk ten, aby </a:t>
            </a:r>
            <a:r>
              <a:rPr lang="cs-CZ" sz="2000" smtClean="0">
                <a:latin typeface="Arial Black" pitchFamily="34" charset="0"/>
              </a:rPr>
              <a:t>se zavděčil lidem všem.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42918"/>
            <a:ext cx="9144000" cy="954107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863D"/>
                </a:solidFill>
                <a:latin typeface="Algerian" pitchFamily="82" charset="0"/>
              </a:rPr>
              <a:t>Odpovídej na otázky souvětím s vedlejší větou </a:t>
            </a:r>
          </a:p>
          <a:p>
            <a:pPr algn="ctr"/>
            <a:r>
              <a:rPr lang="cs-CZ" sz="2800" dirty="0" err="1" smtClean="0">
                <a:solidFill>
                  <a:srgbClr val="00863D"/>
                </a:solidFill>
                <a:latin typeface="Algerian" pitchFamily="82" charset="0"/>
              </a:rPr>
              <a:t>pŘÍVLASTKOVOU</a:t>
            </a:r>
            <a:r>
              <a:rPr lang="cs-CZ" sz="2800" dirty="0" smtClean="0">
                <a:solidFill>
                  <a:srgbClr val="00863D"/>
                </a:solidFill>
                <a:latin typeface="Algerian" pitchFamily="82" charset="0"/>
              </a:rPr>
              <a:t>. Graficky souvětí znázorni.</a:t>
            </a:r>
            <a:endParaRPr lang="cs-CZ" sz="2800" dirty="0">
              <a:solidFill>
                <a:srgbClr val="00863D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928802"/>
            <a:ext cx="507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Kterou knížku sis už přečetl?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3357562"/>
            <a:ext cx="4780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Před kterým domem stojíš?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4500570"/>
            <a:ext cx="4962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Jaké kalhoty ti mám vyprat?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5000636"/>
            <a:ext cx="4421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Vyper mi kalhoty, které jsem si včera ušpinil.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3929066"/>
            <a:ext cx="3573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Stojím před domem, v němž bydlím.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2428868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Přečetl jsem si knížku, kterou jsi mi půjčil.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7158" y="5572140"/>
            <a:ext cx="5761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 jakého domu zašla pošťačka?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596" y="6143644"/>
            <a:ext cx="4146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Pošťačka zašla do domu, kam míříme také.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143768" y="3929066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714876" y="2786058"/>
            <a:ext cx="57150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643702" y="1857364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15074" y="5214950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00694" y="3643314"/>
            <a:ext cx="1285884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němž 2V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00958" y="2786058"/>
            <a:ext cx="11811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kterou 2V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715272" y="4929198"/>
            <a:ext cx="121444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které 2V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000892" y="6143644"/>
            <a:ext cx="107157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2V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18" idx="0"/>
            <a:endCxn id="14" idx="2"/>
          </p:cNvCxnSpPr>
          <p:nvPr/>
        </p:nvCxnSpPr>
        <p:spPr>
          <a:xfrm rot="16200000" flipV="1">
            <a:off x="7331887" y="2026435"/>
            <a:ext cx="357190" cy="116205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6" idx="0"/>
            <a:endCxn id="13" idx="2"/>
          </p:cNvCxnSpPr>
          <p:nvPr/>
        </p:nvCxnSpPr>
        <p:spPr>
          <a:xfrm rot="16200000" flipV="1">
            <a:off x="5393537" y="2893215"/>
            <a:ext cx="357190" cy="1143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9" idx="0"/>
            <a:endCxn id="12" idx="2"/>
          </p:cNvCxnSpPr>
          <p:nvPr/>
        </p:nvCxnSpPr>
        <p:spPr>
          <a:xfrm rot="16200000" flipV="1">
            <a:off x="7661694" y="4268396"/>
            <a:ext cx="428628" cy="89297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0" idx="0"/>
            <a:endCxn id="15" idx="2"/>
          </p:cNvCxnSpPr>
          <p:nvPr/>
        </p:nvCxnSpPr>
        <p:spPr>
          <a:xfrm rot="16200000" flipV="1">
            <a:off x="6840157" y="5447123"/>
            <a:ext cx="357190" cy="103585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/>
      <p:bldP spid="5" grpId="0"/>
      <p:bldP spid="6" grpId="0"/>
      <p:bldP spid="7" grpId="0" build="allAtOnce"/>
      <p:bldP spid="8" grpId="0" build="allAtOnce"/>
      <p:bldP spid="9" grpId="0" build="allAtOnce"/>
      <p:bldP spid="10" grpId="0"/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8" grpId="0" build="allAtOnce" animBg="1"/>
      <p:bldP spid="19" grpId="0" build="allAtOnce" animBg="1"/>
      <p:bldP spid="2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285728"/>
            <a:ext cx="8215370" cy="1200329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rgbClr val="FF9933"/>
              </a:solidFill>
              <a:latin typeface="Algerian" pitchFamily="82" charset="0"/>
            </a:endParaRPr>
          </a:p>
          <a:p>
            <a:pPr algn="ctr"/>
            <a:r>
              <a:rPr lang="cs-CZ" sz="2400" dirty="0" smtClean="0">
                <a:solidFill>
                  <a:srgbClr val="00863D"/>
                </a:solidFill>
                <a:latin typeface="Algerian" pitchFamily="82" charset="0"/>
              </a:rPr>
              <a:t>Doplň větu </a:t>
            </a:r>
            <a:r>
              <a:rPr lang="cs-CZ" sz="2400" dirty="0" err="1" smtClean="0">
                <a:solidFill>
                  <a:srgbClr val="00863D"/>
                </a:solidFill>
                <a:latin typeface="Algerian" pitchFamily="82" charset="0"/>
              </a:rPr>
              <a:t>PřívlasTkovou</a:t>
            </a:r>
            <a:r>
              <a:rPr lang="cs-CZ" sz="2400" dirty="0" smtClean="0">
                <a:solidFill>
                  <a:srgbClr val="00863D"/>
                </a:solidFill>
                <a:latin typeface="Algerian" pitchFamily="82" charset="0"/>
              </a:rPr>
              <a:t> a graficky znázorni:</a:t>
            </a:r>
          </a:p>
          <a:p>
            <a:pPr algn="ctr"/>
            <a:endParaRPr lang="cs-CZ" sz="2400" dirty="0">
              <a:solidFill>
                <a:srgbClr val="FF9933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714488"/>
            <a:ext cx="8110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Všichni jsme zapomněli na úkol, který </a:t>
            </a:r>
            <a:r>
              <a:rPr lang="cs-CZ" dirty="0" smtClean="0"/>
              <a:t>__________________________________.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2428868"/>
            <a:ext cx="82396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Poprosili nás o zapůjčení klíče, bez něhož </a:t>
            </a:r>
            <a:r>
              <a:rPr lang="cs-CZ" dirty="0" smtClean="0"/>
              <a:t>________________________________.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5286388"/>
            <a:ext cx="80135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Chlapec, který</a:t>
            </a:r>
            <a:r>
              <a:rPr lang="cs-CZ" dirty="0" smtClean="0"/>
              <a:t>______________________________________, </a:t>
            </a:r>
            <a:r>
              <a:rPr lang="cs-CZ" sz="2000" dirty="0" smtClean="0"/>
              <a:t>se náhle postavil 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3143248"/>
            <a:ext cx="82641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rýsováni jsme si připravili tužku, kterou</a:t>
            </a:r>
            <a:r>
              <a:rPr lang="cs-CZ" dirty="0" smtClean="0"/>
              <a:t> _______________________________.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929066"/>
            <a:ext cx="80659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 domu přijelo auto, v němž </a:t>
            </a:r>
            <a:r>
              <a:rPr lang="cs-CZ" dirty="0" smtClean="0"/>
              <a:t>__________________________________________.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10" y="5929330"/>
            <a:ext cx="7927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Bydlím ve městě, kde </a:t>
            </a:r>
            <a:r>
              <a:rPr lang="cs-CZ" dirty="0" smtClean="0"/>
              <a:t>_______________________________________________.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4643446"/>
            <a:ext cx="79441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Sledovali jsme čápa, jak </a:t>
            </a:r>
            <a:r>
              <a:rPr lang="cs-CZ" dirty="0" smtClean="0"/>
              <a:t>_____________________________________________.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11" grpId="0" build="allAtOnce"/>
      <p:bldP spid="1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14290"/>
            <a:ext cx="8864927" cy="1154162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endParaRPr lang="cs-CZ" sz="2300" b="1" dirty="0" smtClean="0">
              <a:solidFill>
                <a:srgbClr val="00B050"/>
              </a:solidFill>
              <a:latin typeface="Algerian" pitchFamily="82" charset="0"/>
            </a:endParaRPr>
          </a:p>
          <a:p>
            <a:r>
              <a:rPr lang="cs-CZ" sz="2300" b="1" dirty="0" smtClean="0">
                <a:solidFill>
                  <a:srgbClr val="00863D"/>
                </a:solidFill>
                <a:latin typeface="Algerian" pitchFamily="82" charset="0"/>
              </a:rPr>
              <a:t>Nahraď PŘÍVLASTEK celou vedlejší větou PŘÍVLASTKOVOU</a:t>
            </a:r>
          </a:p>
          <a:p>
            <a:endParaRPr lang="cs-CZ" sz="2300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57554" y="1500174"/>
            <a:ext cx="24016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1. Najdi přívlastek.</a:t>
            </a:r>
            <a:endParaRPr lang="cs-CZ" sz="20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1928802"/>
            <a:ext cx="42739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2. Přidej sloveso a spojovací </a:t>
            </a:r>
            <a:r>
              <a:rPr lang="cs-CZ" sz="20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výraz.</a:t>
            </a:r>
            <a:endParaRPr lang="cs-CZ" sz="2000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2571744"/>
            <a:ext cx="42498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Dívali jsme se na televizní pohádku.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3000372"/>
            <a:ext cx="43306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Dívali jsme se na pohádku, kterou dávali v televizi.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4357694"/>
            <a:ext cx="5335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Četla jsem to v knížce o českých vynálezcích.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4786322"/>
            <a:ext cx="486998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Četla jsem to v knížce, kde se píše o českých vynálezcích.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3644" y="5242411"/>
            <a:ext cx="29787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Umyla sis špinavé ruce?.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70169" y="5653521"/>
            <a:ext cx="39174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Umyla jsem si ruce, na kterých zůstala špína .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3429000"/>
            <a:ext cx="4227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ritannic Bold" pitchFamily="34" charset="0"/>
              </a:rPr>
              <a:t>Sbírali jste odpoledne léčivé byliny?</a:t>
            </a:r>
            <a:endParaRPr lang="cs-CZ" sz="2000" dirty="0">
              <a:latin typeface="Britannic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00364" y="3857628"/>
            <a:ext cx="52687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Sbírali jste odpoledne byliny, které mohou svými účinky léčit?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/>
      <p:bldP spid="4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  <p:bldP spid="14" grpId="0" build="allAtOnce"/>
      <p:bldP spid="1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15370" cy="1143000"/>
          </a:xfrm>
          <a:ln w="5715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863D"/>
                </a:solidFill>
                <a:latin typeface="Algerian" pitchFamily="82" charset="0"/>
              </a:rPr>
              <a:t>SHRNUTÍ</a:t>
            </a:r>
            <a:endParaRPr lang="cs-CZ" sz="3200" b="1" dirty="0">
              <a:solidFill>
                <a:srgbClr val="00863D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143116"/>
            <a:ext cx="8286808" cy="1446550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r>
              <a:rPr lang="cs-CZ" sz="2200" dirty="0" smtClean="0">
                <a:latin typeface="Arial Black" pitchFamily="34" charset="0"/>
              </a:rPr>
              <a:t>Vedlejší věta </a:t>
            </a:r>
            <a:r>
              <a:rPr lang="cs-CZ" sz="2200" dirty="0" smtClean="0">
                <a:solidFill>
                  <a:srgbClr val="00B050"/>
                </a:solidFill>
                <a:latin typeface="Arial Black" pitchFamily="34" charset="0"/>
              </a:rPr>
              <a:t>PŘÍVLASTKOVÁ </a:t>
            </a:r>
            <a:r>
              <a:rPr lang="cs-CZ" sz="2200" dirty="0" smtClean="0">
                <a:latin typeface="Arial Black" pitchFamily="34" charset="0"/>
              </a:rPr>
              <a:t> </a:t>
            </a:r>
            <a:r>
              <a:rPr lang="cs-CZ" sz="2200" dirty="0" smtClean="0"/>
              <a:t>=  věta závislá</a:t>
            </a:r>
          </a:p>
          <a:p>
            <a:r>
              <a:rPr lang="cs-CZ" sz="2200" dirty="0" smtClean="0"/>
              <a:t>                                          - rozvíjí PODSTATNÉ věty řídící </a:t>
            </a:r>
          </a:p>
          <a:p>
            <a:r>
              <a:rPr lang="cs-CZ" sz="2200" dirty="0" smtClean="0"/>
              <a:t>                                                   (stojí hned za řídícím podstatným jménem) </a:t>
            </a:r>
          </a:p>
          <a:p>
            <a:r>
              <a:rPr lang="cs-CZ" sz="2200" dirty="0" smtClean="0"/>
              <a:t>                                          - ptáme se otázkou JAKÝ? KTERÝ?	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3929066"/>
            <a:ext cx="635956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u="sng" dirty="0" smtClean="0"/>
              <a:t>Časté spojovací výrazy:</a:t>
            </a:r>
          </a:p>
          <a:p>
            <a:r>
              <a:rPr lang="cs-CZ" sz="2200" dirty="0" smtClean="0"/>
              <a:t>                vztažná zájmena – kdo, co, jaký, který, čí, jenž</a:t>
            </a:r>
          </a:p>
          <a:p>
            <a:r>
              <a:rPr lang="cs-CZ" sz="2200" dirty="0" smtClean="0"/>
              <a:t>                vztažná příslovce – kam, kde</a:t>
            </a:r>
          </a:p>
          <a:p>
            <a:r>
              <a:rPr lang="cs-CZ" sz="2200" dirty="0" smtClean="0"/>
              <a:t>                 spojky – že, aby</a:t>
            </a:r>
            <a:endParaRPr lang="cs-CZ" sz="2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/>
      <p:bldP spid="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42910" y="285728"/>
          <a:ext cx="785818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58180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Zopakuj</a:t>
                      </a:r>
                      <a:r>
                        <a:rPr lang="cs-CZ" baseline="0" dirty="0" smtClean="0"/>
                        <a:t> znalosti o přívlastku.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Porovnej vyjádření stejné informace pomocí přívlastku a vedlejší věty přívlastkové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Nahraď přívlastek vedlejší větou přívlastkovou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Přísloví – a) Najdi </a:t>
                      </a:r>
                      <a:r>
                        <a:rPr lang="cs-CZ" baseline="0" dirty="0" err="1" smtClean="0"/>
                        <a:t>Vv</a:t>
                      </a:r>
                      <a:r>
                        <a:rPr lang="cs-CZ" baseline="0" dirty="0" smtClean="0"/>
                        <a:t> přívlastkovou.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b) Vysvětli význam přísloví.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Na otázky odpovídej vedlejší větou přívlastkovou, graficky souvětí znázorni.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Shrnutí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U každého úkolu je přiložené i řešení, které animace umožňuje ihned zkontrolovat.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Žáci pracují s interaktivní tabulí a současně v lavici s pracovními listy a papírovými čtverečky a šipkami ke grafickému znázornění souvětí. 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71472" y="4786322"/>
          <a:ext cx="7929618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29618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zdrojů.</a:t>
                      </a:r>
                      <a:endParaRPr lang="cs-CZ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252</TotalTime>
  <Words>687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VEDLEJŠÍ VĚTA PŘÍVLASTKOVÁ</vt:lpstr>
      <vt:lpstr>Snímek 2</vt:lpstr>
      <vt:lpstr>Zopakuj si, co víš o PŘÍVLASTKU.</vt:lpstr>
      <vt:lpstr>Snímek 4</vt:lpstr>
      <vt:lpstr>1. NAJDI VEDLEJŠÍ VĚTU PŘÍVLASTKOVOU 2. VYSVĚTLI PŘÍSLOVÍ</vt:lpstr>
      <vt:lpstr>Snímek 6</vt:lpstr>
      <vt:lpstr>Snímek 7</vt:lpstr>
      <vt:lpstr>Snímek 8</vt:lpstr>
      <vt:lpstr>SHRNUTÍ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Vaše jméno</cp:lastModifiedBy>
  <cp:revision>53</cp:revision>
  <dcterms:created xsi:type="dcterms:W3CDTF">2012-01-20T18:34:33Z</dcterms:created>
  <dcterms:modified xsi:type="dcterms:W3CDTF">2012-08-28T11:42:50Z</dcterms:modified>
</cp:coreProperties>
</file>