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4" r:id="rId4"/>
    <p:sldId id="265" r:id="rId5"/>
    <p:sldId id="267" r:id="rId6"/>
    <p:sldId id="266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5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0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PÁROVÉ SOUHLÁSKY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Název:  VY_32_INOVACE_01_B_20_PÁROVÉ SOUHLÁSKY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Téma:   ČESKÝ JAZYK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2" y="1285860"/>
          <a:ext cx="7572428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789"/>
                <a:gridCol w="2295483"/>
                <a:gridCol w="1187319"/>
                <a:gridCol w="1635837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3. června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 </a:t>
                      </a:r>
                      <a:r>
                        <a:rPr lang="cs-CZ" smtClean="0"/>
                        <a:t>června 2012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VI.B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PÁROVÉ  SOUHLÁSKY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Souhlásky znělé a neznělé, párové souhlásky, ztráta znělosti, spodoba znělosti, dvojí výslovnost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3268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SOUHLÁSKY ZNĚLÉ A NEZNĚLÉ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7158" y="1571612"/>
            <a:ext cx="864399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Pozoruj, jak se vyslovují a jak se zapisují některé souhlásky:</a:t>
            </a:r>
            <a:endParaRPr lang="cs-CZ" sz="20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034" y="2071678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hra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2400" dirty="0" smtClean="0"/>
              <a:t>  - hra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</a:t>
            </a:r>
            <a:r>
              <a:rPr lang="cs-CZ" sz="2400" dirty="0" smtClean="0"/>
              <a:t>y	    klou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</a:t>
            </a:r>
            <a:r>
              <a:rPr lang="cs-CZ" sz="2400" dirty="0" smtClean="0"/>
              <a:t> – klou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</a:t>
            </a:r>
            <a:r>
              <a:rPr lang="cs-CZ" sz="2400" dirty="0" smtClean="0"/>
              <a:t>y		vě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</a:t>
            </a:r>
            <a:r>
              <a:rPr lang="cs-CZ" sz="2400" dirty="0" smtClean="0"/>
              <a:t> - vě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</a:t>
            </a:r>
            <a:r>
              <a:rPr lang="cs-CZ" sz="2400" dirty="0" smtClean="0"/>
              <a:t>e	        </a:t>
            </a:r>
          </a:p>
          <a:p>
            <a:pPr algn="ctr"/>
            <a:r>
              <a:rPr lang="cs-CZ" sz="2400" dirty="0" smtClean="0"/>
              <a:t>obra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</a:t>
            </a:r>
            <a:r>
              <a:rPr lang="cs-CZ" sz="2400" dirty="0" smtClean="0"/>
              <a:t> – obra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</a:t>
            </a:r>
            <a:r>
              <a:rPr lang="cs-CZ" sz="2400" dirty="0" smtClean="0"/>
              <a:t>y	výlo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</a:t>
            </a:r>
            <a:r>
              <a:rPr lang="cs-CZ" sz="2400" dirty="0" smtClean="0"/>
              <a:t>	- vylo</a:t>
            </a: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</a:t>
            </a:r>
            <a:r>
              <a:rPr lang="cs-CZ" sz="2400" dirty="0" smtClean="0"/>
              <a:t>it	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3643314"/>
            <a:ext cx="8215370" cy="1138773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Podle toho, jak se zapojují hlasivky do výslovnosti, dělíme souhlásky na</a:t>
            </a:r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cs-CZ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znělé a neznělé. </a:t>
            </a:r>
            <a:endParaRPr lang="cs-CZ" sz="2400" dirty="0">
              <a:solidFill>
                <a:schemeClr val="accent1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472" y="5429264"/>
            <a:ext cx="2714644" cy="40011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znělé – m, n, ň, j, l, r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14744" y="5429264"/>
            <a:ext cx="2000264" cy="40011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neznělé – c, č 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57950" y="5429264"/>
            <a:ext cx="2428892" cy="40011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znělé i neznělé - ř</a:t>
            </a:r>
            <a:endParaRPr lang="cs-CZ" sz="2000" b="1" dirty="0"/>
          </a:p>
        </p:txBody>
      </p:sp>
      <p:cxnSp>
        <p:nvCxnSpPr>
          <p:cNvPr id="15" name="Přímá spojovací šipka 14"/>
          <p:cNvCxnSpPr>
            <a:stCxn id="5" idx="2"/>
            <a:endCxn id="7" idx="0"/>
          </p:cNvCxnSpPr>
          <p:nvPr/>
        </p:nvCxnSpPr>
        <p:spPr>
          <a:xfrm rot="5400000">
            <a:off x="2944669" y="3766213"/>
            <a:ext cx="647177" cy="26789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5" idx="2"/>
            <a:endCxn id="8" idx="0"/>
          </p:cNvCxnSpPr>
          <p:nvPr/>
        </p:nvCxnSpPr>
        <p:spPr>
          <a:xfrm rot="16200000" flipH="1">
            <a:off x="4337709" y="5052096"/>
            <a:ext cx="647177" cy="10715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5" idx="2"/>
            <a:endCxn id="9" idx="0"/>
          </p:cNvCxnSpPr>
          <p:nvPr/>
        </p:nvCxnSpPr>
        <p:spPr>
          <a:xfrm rot="16200000" flipH="1">
            <a:off x="5766469" y="3623336"/>
            <a:ext cx="647177" cy="29646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 animBg="1"/>
      <p:bldP spid="4" grpId="0" build="p"/>
      <p:bldP spid="5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3268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PÁROVÉ SOUHLÁSKY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43042" y="1571612"/>
            <a:ext cx="112723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ZNĚLÉ</a:t>
            </a:r>
            <a:endParaRPr lang="cs-CZ" sz="20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14942" y="1571612"/>
            <a:ext cx="152638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NEZNĚLÉ</a:t>
            </a:r>
            <a:endParaRPr lang="cs-CZ" sz="20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42976" y="2071678"/>
            <a:ext cx="4523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B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V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Z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Ž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D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Ď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G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H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6314" y="2071678"/>
            <a:ext cx="62869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P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F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S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Š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T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Ť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K</a:t>
            </a:r>
          </a:p>
          <a:p>
            <a:r>
              <a:rPr lang="cs-CZ" sz="2400" dirty="0" smtClean="0">
                <a:solidFill>
                  <a:schemeClr val="accent6"/>
                </a:solidFill>
                <a:latin typeface="Arial Black" pitchFamily="34" charset="0"/>
              </a:rPr>
              <a:t>Ch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000232" y="2071678"/>
            <a:ext cx="1704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hroby</a:t>
            </a:r>
          </a:p>
          <a:p>
            <a:r>
              <a:rPr lang="cs-CZ" sz="2400" dirty="0" smtClean="0"/>
              <a:t>konve</a:t>
            </a:r>
          </a:p>
          <a:p>
            <a:r>
              <a:rPr lang="cs-CZ" sz="2400" dirty="0" smtClean="0"/>
              <a:t>vozy</a:t>
            </a:r>
          </a:p>
          <a:p>
            <a:r>
              <a:rPr lang="cs-CZ" sz="2400" dirty="0" smtClean="0"/>
              <a:t>nože</a:t>
            </a:r>
          </a:p>
          <a:p>
            <a:r>
              <a:rPr lang="cs-CZ" sz="2400" dirty="0" smtClean="0"/>
              <a:t>ledy</a:t>
            </a:r>
          </a:p>
          <a:p>
            <a:r>
              <a:rPr lang="cs-CZ" sz="2400" dirty="0" smtClean="0"/>
              <a:t>lodě</a:t>
            </a:r>
          </a:p>
          <a:p>
            <a:r>
              <a:rPr lang="cs-CZ" sz="2400" dirty="0" smtClean="0"/>
              <a:t>Olga </a:t>
            </a:r>
            <a:r>
              <a:rPr lang="cs-CZ" sz="1600" dirty="0" smtClean="0"/>
              <a:t>(dívka)</a:t>
            </a:r>
            <a:endParaRPr lang="cs-CZ" sz="2400" dirty="0" smtClean="0"/>
          </a:p>
          <a:p>
            <a:r>
              <a:rPr lang="cs-CZ" sz="2400" dirty="0" smtClean="0"/>
              <a:t>noha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43570" y="2071678"/>
            <a:ext cx="295625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hrob [</a:t>
            </a:r>
            <a:r>
              <a:rPr lang="cs-CZ" sz="2400" dirty="0" err="1" smtClean="0"/>
              <a:t>hrop</a:t>
            </a:r>
            <a:r>
              <a:rPr lang="cs-CZ" sz="2400" dirty="0" smtClean="0"/>
              <a:t>]</a:t>
            </a:r>
          </a:p>
          <a:p>
            <a:r>
              <a:rPr lang="cs-CZ" sz="2400" dirty="0" smtClean="0"/>
              <a:t>konev [</a:t>
            </a:r>
            <a:r>
              <a:rPr lang="cs-CZ" sz="2400" dirty="0" err="1" smtClean="0"/>
              <a:t>konef</a:t>
            </a:r>
            <a:r>
              <a:rPr lang="cs-CZ" sz="2400" dirty="0" smtClean="0"/>
              <a:t>]</a:t>
            </a:r>
          </a:p>
          <a:p>
            <a:r>
              <a:rPr lang="cs-CZ" sz="2400" dirty="0" smtClean="0"/>
              <a:t>vůz [</a:t>
            </a:r>
            <a:r>
              <a:rPr lang="cs-CZ" sz="2400" dirty="0" err="1" smtClean="0"/>
              <a:t>vůs</a:t>
            </a:r>
            <a:r>
              <a:rPr lang="cs-CZ" sz="2400" dirty="0" smtClean="0"/>
              <a:t>]</a:t>
            </a:r>
          </a:p>
          <a:p>
            <a:r>
              <a:rPr lang="cs-CZ" sz="2400" dirty="0" smtClean="0"/>
              <a:t>nůž [</a:t>
            </a:r>
            <a:r>
              <a:rPr lang="cs-CZ" sz="2400" dirty="0" err="1" smtClean="0"/>
              <a:t>nůš</a:t>
            </a:r>
            <a:r>
              <a:rPr lang="cs-CZ" sz="2400" dirty="0" smtClean="0"/>
              <a:t>]</a:t>
            </a:r>
          </a:p>
          <a:p>
            <a:r>
              <a:rPr lang="cs-CZ" sz="2400" dirty="0" smtClean="0"/>
              <a:t>led [let]</a:t>
            </a:r>
          </a:p>
          <a:p>
            <a:r>
              <a:rPr lang="cs-CZ" sz="2400" dirty="0" smtClean="0"/>
              <a:t>loď [</a:t>
            </a:r>
            <a:r>
              <a:rPr lang="cs-CZ" sz="2400" dirty="0" err="1" smtClean="0"/>
              <a:t>loť</a:t>
            </a:r>
            <a:r>
              <a:rPr lang="cs-CZ" sz="2400" dirty="0" smtClean="0"/>
              <a:t>]</a:t>
            </a:r>
          </a:p>
          <a:p>
            <a:r>
              <a:rPr lang="cs-CZ" sz="2400" dirty="0" smtClean="0"/>
              <a:t>Oleg [</a:t>
            </a:r>
            <a:r>
              <a:rPr lang="cs-CZ" sz="2400" dirty="0" err="1" smtClean="0"/>
              <a:t>olek</a:t>
            </a:r>
            <a:r>
              <a:rPr lang="cs-CZ" sz="2400" dirty="0" smtClean="0"/>
              <a:t>] </a:t>
            </a:r>
            <a:r>
              <a:rPr lang="cs-CZ" sz="1600" dirty="0" smtClean="0"/>
              <a:t>(chlapec)</a:t>
            </a:r>
          </a:p>
          <a:p>
            <a:r>
              <a:rPr lang="cs-CZ" sz="2400" dirty="0" smtClean="0"/>
              <a:t>noh [</a:t>
            </a:r>
            <a:r>
              <a:rPr lang="cs-CZ" sz="2400" dirty="0" err="1" smtClean="0"/>
              <a:t>noch</a:t>
            </a:r>
            <a:r>
              <a:rPr lang="cs-CZ" sz="2400" dirty="0" smtClean="0"/>
              <a:t>]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14282" y="5072074"/>
            <a:ext cx="7000924" cy="40011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konci slova se ze znělé souhlásky stává neznělá.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58" y="5643578"/>
            <a:ext cx="8643998" cy="707886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Uvnitř slova ovlivňuje výslovnost následující hláska – pak vyslovujeme celou skupinu hlásek buď zněle (sbírá), nebo nezněle (zpívá).</a:t>
            </a:r>
            <a:endParaRPr lang="cs-CZ" sz="2000" dirty="0"/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3143240" y="2285992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3071802" y="2643182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3071802" y="3000372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3071802" y="3357562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3071802" y="3714752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3071802" y="4143380"/>
            <a:ext cx="157163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3643306" y="4500570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3143240" y="4857760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10800000" flipV="1">
            <a:off x="2928926" y="1142984"/>
            <a:ext cx="1071570" cy="35719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4000496" y="1142984"/>
            <a:ext cx="1071570" cy="42862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215074" y="6286520"/>
            <a:ext cx="2815194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chemeClr val="accent2">
                    <a:lumMod val="75000"/>
                  </a:schemeClr>
                </a:solidFill>
              </a:rPr>
              <a:t>SPODOBA ZNĚLOSTI</a:t>
            </a:r>
            <a:endParaRPr lang="cs-CZ" sz="2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643702" y="5143512"/>
            <a:ext cx="2424062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chemeClr val="accent2">
                    <a:lumMod val="75000"/>
                  </a:schemeClr>
                </a:solidFill>
              </a:rPr>
              <a:t>ZTRÁTA ZNĚLOSTI</a:t>
            </a:r>
            <a:endParaRPr lang="cs-CZ" sz="2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 animBg="1"/>
      <p:bldP spid="4" grpId="0" build="allAtOnce" animBg="1"/>
      <p:bldP spid="5" grpId="0" build="p"/>
      <p:bldP spid="6" grpId="0" build="p"/>
      <p:bldP spid="7" grpId="0" build="allAtOnce"/>
      <p:bldP spid="8" grpId="0" build="allAtOnce"/>
      <p:bldP spid="10" grpId="0" build="allAtOnce" animBg="1"/>
      <p:bldP spid="11" grpId="0" build="allAtOnce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SPODOBA  ZNĚLOSTI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428736"/>
            <a:ext cx="8671476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= PŘIZPŮSOBENÍ PÁROVÉ SOUHLÁSKY SOUHLÁSCE NÁSLEDUJÍCÍ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4282" y="1857364"/>
            <a:ext cx="3763146" cy="400110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Důvod:  snazší výslovnost</a:t>
            </a:r>
            <a:endParaRPr lang="cs-CZ" sz="20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2910" y="3071810"/>
            <a:ext cx="573266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Některá slova se vyslovují dvojím způsobem: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14480" y="3571876"/>
            <a:ext cx="3068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[ </a:t>
            </a:r>
            <a:r>
              <a:rPr lang="cs-CZ" dirty="0" err="1" smtClean="0"/>
              <a:t>schrabat</a:t>
            </a:r>
            <a:r>
              <a:rPr lang="cs-CZ" dirty="0" smtClean="0"/>
              <a:t> ]    - [ </a:t>
            </a:r>
            <a:r>
              <a:rPr lang="cs-CZ" dirty="0" err="1" smtClean="0"/>
              <a:t>zhrabat</a:t>
            </a:r>
            <a:r>
              <a:rPr lang="cs-CZ" dirty="0" smtClean="0"/>
              <a:t> ]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4480" y="4000504"/>
            <a:ext cx="3448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[ </a:t>
            </a:r>
            <a:r>
              <a:rPr lang="cs-CZ" dirty="0" err="1" smtClean="0"/>
              <a:t>schledat</a:t>
            </a:r>
            <a:r>
              <a:rPr lang="cs-CZ" dirty="0" smtClean="0"/>
              <a:t> se ]  - [ </a:t>
            </a:r>
            <a:r>
              <a:rPr lang="cs-CZ" dirty="0" err="1" smtClean="0"/>
              <a:t>zhledat</a:t>
            </a:r>
            <a:r>
              <a:rPr lang="cs-CZ" dirty="0" smtClean="0"/>
              <a:t> se ]</a:t>
            </a:r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571472" y="2714620"/>
            <a:ext cx="792961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571472" y="4500570"/>
            <a:ext cx="7858180" cy="714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71472" y="4857760"/>
            <a:ext cx="8063426" cy="70788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Setkají-li se párové souhlásky se souhláskami jedinečnými, pak</a:t>
            </a:r>
          </a:p>
          <a:p>
            <a:r>
              <a:rPr lang="cs-CZ" sz="2000" b="1" dirty="0" smtClean="0"/>
              <a:t>spodoba nenastává.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85852" y="5786454"/>
            <a:ext cx="61789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Zm</a:t>
            </a:r>
            <a:r>
              <a:rPr lang="cs-CZ" sz="2000" b="1" dirty="0" smtClean="0">
                <a:latin typeface="Arial Black" pitchFamily="34" charset="0"/>
              </a:rPr>
              <a:t>ije -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sm</a:t>
            </a:r>
            <a:r>
              <a:rPr lang="cs-CZ" sz="2000" b="1" dirty="0" smtClean="0">
                <a:latin typeface="Arial Black" pitchFamily="34" charset="0"/>
              </a:rPr>
              <a:t>yje,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bl</a:t>
            </a:r>
            <a:r>
              <a:rPr lang="cs-CZ" sz="2000" b="1" dirty="0" smtClean="0">
                <a:latin typeface="Arial Black" pitchFamily="34" charset="0"/>
              </a:rPr>
              <a:t>esk -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pl</a:t>
            </a:r>
            <a:r>
              <a:rPr lang="cs-CZ" sz="2000" b="1" dirty="0" smtClean="0">
                <a:latin typeface="Arial Black" pitchFamily="34" charset="0"/>
              </a:rPr>
              <a:t>esk,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pl</a:t>
            </a:r>
            <a:r>
              <a:rPr lang="cs-CZ" sz="2000" b="1" dirty="0" smtClean="0">
                <a:latin typeface="Arial Black" pitchFamily="34" charset="0"/>
              </a:rPr>
              <a:t>átno -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bl</a:t>
            </a:r>
            <a:r>
              <a:rPr lang="cs-CZ" sz="2000" b="1" dirty="0" smtClean="0">
                <a:latin typeface="Arial Black" pitchFamily="34" charset="0"/>
              </a:rPr>
              <a:t>áto</a:t>
            </a:r>
            <a:endParaRPr lang="cs-CZ" sz="20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 animBg="1"/>
      <p:bldP spid="4" grpId="0" build="allAtOnce" animBg="1"/>
      <p:bldP spid="5" grpId="0" animBg="1"/>
      <p:bldP spid="6" grpId="0"/>
      <p:bldP spid="7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439850"/>
          </a:xfrm>
          <a:ln w="38100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U následujících hláskových skupin zjisti, zda je souhláska znělá, nebo neznělá, a vysvětli výslovnost ve slově.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2910" y="2428868"/>
            <a:ext cx="80021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Vzor: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28794" y="2357430"/>
            <a:ext cx="1040670" cy="523220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sběr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28992" y="2428868"/>
            <a:ext cx="5357850" cy="101566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 = neznělá</a:t>
            </a:r>
          </a:p>
          <a:p>
            <a:r>
              <a:rPr lang="cs-CZ" sz="2000" dirty="0" smtClean="0"/>
              <a:t>B = znělá</a:t>
            </a:r>
          </a:p>
          <a:p>
            <a:r>
              <a:rPr lang="cs-CZ" sz="2000" dirty="0" smtClean="0"/>
              <a:t>Vyslovujeme zněle podle poslední : [</a:t>
            </a:r>
            <a:r>
              <a:rPr lang="cs-CZ" sz="2000" dirty="0" err="1" smtClean="0"/>
              <a:t>zbjer</a:t>
            </a:r>
            <a:r>
              <a:rPr lang="cs-CZ" sz="2000" dirty="0" smtClean="0"/>
              <a:t>]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85720" y="4643446"/>
            <a:ext cx="8572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    </a:t>
            </a:r>
            <a:r>
              <a:rPr lang="cs-CZ" sz="2400" dirty="0" smtClean="0">
                <a:latin typeface="Arial Black" pitchFamily="34" charset="0"/>
              </a:rPr>
              <a:t>tu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žk</a:t>
            </a:r>
            <a:r>
              <a:rPr lang="cs-CZ" sz="2400" dirty="0" smtClean="0">
                <a:latin typeface="Arial Black" pitchFamily="34" charset="0"/>
              </a:rPr>
              <a:t>a      objedná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vk</a:t>
            </a:r>
            <a:r>
              <a:rPr lang="cs-CZ" sz="2400" dirty="0" smtClean="0">
                <a:latin typeface="Arial Black" pitchFamily="34" charset="0"/>
              </a:rPr>
              <a:t>a	o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dt</a:t>
            </a:r>
            <a:r>
              <a:rPr lang="cs-CZ" sz="2400" dirty="0" smtClean="0">
                <a:latin typeface="Arial Black" pitchFamily="34" charset="0"/>
              </a:rPr>
              <a:t>ajnit	    kní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žk</a:t>
            </a:r>
            <a:r>
              <a:rPr lang="cs-CZ" sz="2400" dirty="0" smtClean="0">
                <a:latin typeface="Arial Black" pitchFamily="34" charset="0"/>
              </a:rPr>
              <a:t>a</a:t>
            </a:r>
          </a:p>
          <a:p>
            <a:endParaRPr lang="cs-CZ" sz="2400" dirty="0" smtClean="0">
              <a:latin typeface="Arial Black" pitchFamily="34" charset="0"/>
            </a:endParaRPr>
          </a:p>
          <a:p>
            <a:endParaRPr lang="cs-CZ" sz="2400" dirty="0" smtClean="0">
              <a:latin typeface="Arial Black" pitchFamily="34" charset="0"/>
            </a:endParaRPr>
          </a:p>
          <a:p>
            <a:r>
              <a:rPr lang="cs-CZ" sz="2400" dirty="0" smtClean="0">
                <a:latin typeface="Arial Black" pitchFamily="34" charset="0"/>
              </a:rPr>
              <a:t>    oře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ch</a:t>
            </a:r>
            <a:r>
              <a:rPr lang="cs-CZ" sz="2400" dirty="0" smtClean="0">
                <a:latin typeface="Arial Black" pitchFamily="34" charset="0"/>
              </a:rPr>
              <a:t>	     ro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zt</a:t>
            </a:r>
            <a:r>
              <a:rPr lang="cs-CZ" sz="2400" dirty="0" smtClean="0">
                <a:latin typeface="Arial Black" pitchFamily="34" charset="0"/>
              </a:rPr>
              <a:t>ahat 	vje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zd</a:t>
            </a:r>
            <a:r>
              <a:rPr lang="cs-CZ" sz="2400" dirty="0" smtClean="0">
                <a:latin typeface="Arial Black" pitchFamily="34" charset="0"/>
              </a:rPr>
              <a:t> 	pohá</a:t>
            </a:r>
            <a:r>
              <a:rPr lang="cs-CZ" sz="2400" u="sng" dirty="0" smtClean="0">
                <a:solidFill>
                  <a:schemeClr val="bg1"/>
                </a:solidFill>
                <a:latin typeface="Arial Black" pitchFamily="34" charset="0"/>
              </a:rPr>
              <a:t>dk</a:t>
            </a:r>
            <a:r>
              <a:rPr lang="cs-CZ" sz="2400" dirty="0" smtClean="0">
                <a:latin typeface="Arial Black" pitchFamily="34" charset="0"/>
              </a:rPr>
              <a:t>a		</a:t>
            </a:r>
            <a:r>
              <a:rPr lang="cs-CZ" sz="2400" dirty="0" smtClean="0"/>
              <a:t>	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3643314"/>
            <a:ext cx="572464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2957"/>
                </a:solidFill>
              </a:rPr>
              <a:t>Červeně označ znělou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žlutě neznělou souhlásku, </a:t>
            </a:r>
          </a:p>
          <a:p>
            <a:pPr algn="ctr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modrou konečnou výslovnost.</a:t>
            </a:r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build="p"/>
      <p:bldP spid="7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Pravopis - výslovnost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5143512"/>
            <a:ext cx="8072494" cy="1477328"/>
          </a:xfrm>
          <a:prstGeom prst="rect">
            <a:avLst/>
          </a:prstGeom>
          <a:noFill/>
          <a:ln w="28575">
            <a:solidFill>
              <a:srgbClr val="FF2957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Zkratka, prosba, vítěz, nafta, oděv, odchod, roztáhnout, pod tunelem,</a:t>
            </a:r>
          </a:p>
          <a:p>
            <a:endParaRPr lang="cs-CZ" b="1" dirty="0" smtClean="0"/>
          </a:p>
          <a:p>
            <a:r>
              <a:rPr lang="cs-CZ" b="1" dirty="0" smtClean="0"/>
              <a:t>rozdíl, nízká vížka, odtažený vůz, přihláška, polévka, chutný oběd,</a:t>
            </a:r>
          </a:p>
          <a:p>
            <a:endParaRPr lang="cs-CZ" b="1" dirty="0" smtClean="0"/>
          </a:p>
          <a:p>
            <a:r>
              <a:rPr lang="cs-CZ" b="1" dirty="0" smtClean="0"/>
              <a:t>nebezpečná srážka, úzká stezka, roztlučený ořech, kachna potápka.  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58" y="4572008"/>
            <a:ext cx="22140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2957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2957"/>
                </a:solidFill>
              </a:rPr>
              <a:t>Proveď kontrolu:</a:t>
            </a:r>
            <a:endParaRPr lang="cs-CZ" sz="2000" b="1" dirty="0">
              <a:solidFill>
                <a:srgbClr val="FF2957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28596" y="1571612"/>
            <a:ext cx="8429684" cy="25853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2957"/>
            </a:solidFill>
          </a:ln>
        </p:spPr>
        <p:txBody>
          <a:bodyPr wrap="square">
            <a:spAutoFit/>
          </a:bodyPr>
          <a:lstStyle/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Piš podle diktátu: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rgbClr val="FF2957"/>
                </a:solidFill>
              </a:rPr>
              <a:t>s-z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kra</a:t>
            </a:r>
            <a:r>
              <a:rPr lang="cs-CZ" b="1" dirty="0" smtClean="0">
                <a:solidFill>
                  <a:srgbClr val="FF2957"/>
                </a:solidFill>
              </a:rPr>
              <a:t>t-</a:t>
            </a:r>
            <a:r>
              <a:rPr lang="cs-CZ" b="1" dirty="0" err="1" smtClean="0">
                <a:solidFill>
                  <a:srgbClr val="FF2957"/>
                </a:solidFill>
              </a:rPr>
              <a:t>d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pro</a:t>
            </a:r>
            <a:r>
              <a:rPr lang="cs-CZ" b="1" dirty="0" smtClean="0">
                <a:solidFill>
                  <a:srgbClr val="FF2957"/>
                </a:solidFill>
              </a:rPr>
              <a:t>s-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ba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vítě</a:t>
            </a:r>
            <a:r>
              <a:rPr lang="cs-CZ" b="1" dirty="0" err="1" smtClean="0">
                <a:solidFill>
                  <a:srgbClr val="FF2957"/>
                </a:solidFill>
              </a:rPr>
              <a:t>s</a:t>
            </a:r>
            <a:r>
              <a:rPr lang="cs-CZ" b="1" dirty="0" smtClean="0">
                <a:solidFill>
                  <a:srgbClr val="FF2957"/>
                </a:solidFill>
              </a:rPr>
              <a:t>-z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na</a:t>
            </a:r>
            <a:r>
              <a:rPr lang="cs-CZ" b="1" dirty="0" err="1" smtClean="0">
                <a:solidFill>
                  <a:srgbClr val="FF2957"/>
                </a:solidFill>
              </a:rPr>
              <a:t>f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v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ta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odě</a:t>
            </a:r>
            <a:r>
              <a:rPr lang="cs-CZ" b="1" dirty="0" err="1" smtClean="0">
                <a:solidFill>
                  <a:srgbClr val="FF2957"/>
                </a:solidFill>
              </a:rPr>
              <a:t>f</a:t>
            </a:r>
            <a:r>
              <a:rPr lang="cs-CZ" b="1" dirty="0" smtClean="0">
                <a:solidFill>
                  <a:srgbClr val="FF2957"/>
                </a:solidFill>
              </a:rPr>
              <a:t>-v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o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d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cho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-d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ro</a:t>
            </a:r>
            <a:r>
              <a:rPr lang="cs-CZ" b="1" dirty="0" smtClean="0">
                <a:solidFill>
                  <a:srgbClr val="FF2957"/>
                </a:solidFill>
              </a:rPr>
              <a:t>s-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táhnou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-d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po</a:t>
            </a:r>
            <a:r>
              <a:rPr lang="cs-CZ" b="1" dirty="0" smtClean="0">
                <a:solidFill>
                  <a:srgbClr val="FF2957"/>
                </a:solidFill>
              </a:rPr>
              <a:t>t-d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tunelem, ro</a:t>
            </a:r>
            <a:r>
              <a:rPr lang="cs-CZ" b="1" dirty="0" smtClean="0">
                <a:solidFill>
                  <a:srgbClr val="FF2957"/>
                </a:solidFill>
              </a:rPr>
              <a:t>s-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díl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ní</a:t>
            </a:r>
            <a:r>
              <a:rPr lang="cs-CZ" b="1" dirty="0" err="1" smtClean="0">
                <a:solidFill>
                  <a:srgbClr val="FF2957"/>
                </a:solidFill>
              </a:rPr>
              <a:t>s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ká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ví</a:t>
            </a:r>
            <a:r>
              <a:rPr lang="cs-CZ" b="1" dirty="0" smtClean="0">
                <a:solidFill>
                  <a:srgbClr val="FF2957"/>
                </a:solidFill>
              </a:rPr>
              <a:t>š-</a:t>
            </a:r>
            <a:r>
              <a:rPr lang="cs-CZ" b="1" dirty="0" err="1" smtClean="0">
                <a:solidFill>
                  <a:srgbClr val="FF2957"/>
                </a:solidFill>
              </a:rPr>
              <a:t>ž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o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d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tažený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vů</a:t>
            </a:r>
            <a:r>
              <a:rPr lang="cs-CZ" b="1" dirty="0" err="1" smtClean="0">
                <a:solidFill>
                  <a:srgbClr val="FF2957"/>
                </a:solidFill>
              </a:rPr>
              <a:t>s</a:t>
            </a:r>
            <a:r>
              <a:rPr lang="cs-CZ" b="1" dirty="0" smtClean="0">
                <a:solidFill>
                  <a:srgbClr val="FF2957"/>
                </a:solidFill>
              </a:rPr>
              <a:t>-z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přihlá</a:t>
            </a:r>
            <a:r>
              <a:rPr lang="cs-CZ" b="1" dirty="0" err="1" smtClean="0">
                <a:solidFill>
                  <a:srgbClr val="FF2957"/>
                </a:solidFill>
              </a:rPr>
              <a:t>š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ž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polé</a:t>
            </a:r>
            <a:r>
              <a:rPr lang="cs-CZ" b="1" dirty="0" err="1" smtClean="0">
                <a:solidFill>
                  <a:srgbClr val="FF2957"/>
                </a:solidFill>
              </a:rPr>
              <a:t>f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v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chu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d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ný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obě</a:t>
            </a:r>
            <a:r>
              <a:rPr lang="cs-CZ" b="1" dirty="0" err="1" smtClean="0">
                <a:solidFill>
                  <a:srgbClr val="FF2957"/>
                </a:solidFill>
              </a:rPr>
              <a:t>t</a:t>
            </a:r>
            <a:r>
              <a:rPr lang="cs-CZ" b="1" dirty="0" smtClean="0">
                <a:solidFill>
                  <a:srgbClr val="FF2957"/>
                </a:solidFill>
              </a:rPr>
              <a:t>-d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nebe</a:t>
            </a:r>
            <a:r>
              <a:rPr lang="cs-CZ" b="1" dirty="0" smtClean="0">
                <a:solidFill>
                  <a:srgbClr val="FF2957"/>
                </a:solidFill>
              </a:rPr>
              <a:t>s-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pečná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srá</a:t>
            </a:r>
            <a:r>
              <a:rPr lang="cs-CZ" b="1" dirty="0" err="1" smtClean="0">
                <a:solidFill>
                  <a:srgbClr val="FF2957"/>
                </a:solidFill>
              </a:rPr>
              <a:t>š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ž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ú</a:t>
            </a:r>
            <a:r>
              <a:rPr lang="cs-CZ" b="1" dirty="0" err="1" smtClean="0">
                <a:solidFill>
                  <a:srgbClr val="FF2957"/>
                </a:solidFill>
              </a:rPr>
              <a:t>s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ká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ste</a:t>
            </a:r>
            <a:r>
              <a:rPr lang="cs-CZ" b="1" dirty="0" err="1" smtClean="0">
                <a:solidFill>
                  <a:srgbClr val="FF2957"/>
                </a:solidFill>
              </a:rPr>
              <a:t>s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z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ro</a:t>
            </a:r>
            <a:r>
              <a:rPr lang="cs-CZ" b="1" dirty="0" smtClean="0">
                <a:solidFill>
                  <a:srgbClr val="FF2957"/>
                </a:solidFill>
              </a:rPr>
              <a:t>s-z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tlučen</a:t>
            </a:r>
            <a:r>
              <a:rPr lang="cs-CZ" b="1" dirty="0" smtClean="0">
                <a:solidFill>
                  <a:srgbClr val="FF2957"/>
                </a:solidFill>
              </a:rPr>
              <a:t>í-ý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oře</a:t>
            </a:r>
            <a:r>
              <a:rPr lang="cs-CZ" b="1" dirty="0" smtClean="0">
                <a:solidFill>
                  <a:srgbClr val="FF2957"/>
                </a:solidFill>
              </a:rPr>
              <a:t>ch-h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err="1" smtClean="0">
                <a:solidFill>
                  <a:srgbClr val="FF2957"/>
                </a:solidFill>
              </a:rPr>
              <a:t>ch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h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na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potá</a:t>
            </a:r>
            <a:r>
              <a:rPr lang="cs-CZ" b="1" dirty="0" err="1" smtClean="0">
                <a:solidFill>
                  <a:srgbClr val="FF2957"/>
                </a:solidFill>
              </a:rPr>
              <a:t>p</a:t>
            </a:r>
            <a:r>
              <a:rPr lang="cs-CZ" b="1" dirty="0" smtClean="0">
                <a:solidFill>
                  <a:srgbClr val="FF2957"/>
                </a:solidFill>
              </a:rPr>
              <a:t>-</a:t>
            </a:r>
            <a:r>
              <a:rPr lang="cs-CZ" b="1" dirty="0" err="1" smtClean="0">
                <a:solidFill>
                  <a:srgbClr val="FF2957"/>
                </a:solidFill>
              </a:rPr>
              <a:t>b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ka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.  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 animBg="1"/>
      <p:bldP spid="11" grpId="0" build="allAtOnce" animBg="1"/>
      <p:bldP spid="1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Zopakuj</a:t>
                      </a:r>
                      <a:r>
                        <a:rPr lang="cs-CZ" baseline="0" dirty="0" smtClean="0"/>
                        <a:t> si tvoření a dělení hlásek, rozdíl: hláska – písmeno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Souhlásky znělé a neznělé:</a:t>
                      </a:r>
                      <a:r>
                        <a:rPr lang="cs-CZ" baseline="0" dirty="0" smtClean="0"/>
                        <a:t> Porovnej zápis a výslovnost slov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v různých tvarech – vyvození spodoby znělosti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Výklad: Souhlásky znělé a neznělé, párové souhlásky a jejich výslovnost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Pracovní listy: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a) Urči souhlásky znělé a neznělé – Označ je rozdílnými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barvami. Jaká je konečná výslovnost?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b) Pravopis a výslovnost – Piš podle diktátu, poté zkontroluj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interaktivní tabule.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4429132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 z </a:t>
                      </a:r>
                      <a:r>
                        <a:rPr lang="cs-CZ" smtClean="0"/>
                        <a:t>vlastních zdrojů</a:t>
                      </a:r>
                      <a:endParaRPr lang="cs-CZ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446</TotalTime>
  <Words>547</Words>
  <PresentationFormat>Předvádění na obrazovce (4:3)</PresentationFormat>
  <Paragraphs>122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PÁROVÉ SOUHLÁSKY</vt:lpstr>
      <vt:lpstr>Snímek 2</vt:lpstr>
      <vt:lpstr>SOUHLÁSKY ZNĚLÉ A NEZNĚLÉ</vt:lpstr>
      <vt:lpstr>PÁROVÉ SOUHLÁSKY</vt:lpstr>
      <vt:lpstr>SPODOBA  ZNĚLOSTI</vt:lpstr>
      <vt:lpstr>U následujících hláskových skupin zjisti, zda je souhláska znělá, nebo neznělá, a vysvětli výslovnost ve slově.</vt:lpstr>
      <vt:lpstr>Pravopis - výslovnost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hela</cp:lastModifiedBy>
  <cp:revision>100</cp:revision>
  <dcterms:created xsi:type="dcterms:W3CDTF">2012-01-20T18:34:33Z</dcterms:created>
  <dcterms:modified xsi:type="dcterms:W3CDTF">2012-06-25T19:20:43Z</dcterms:modified>
</cp:coreProperties>
</file>