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3D8FACA-EB8A-4D54-8127-21E98556E575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47979E9-D9EE-4D59-AD43-6F002CAE3F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t1.gstatic.com/images?q=tbn:ANd9GcQfZvOY2yS6VGebuLAgi9KdYK8iTkLq1mGV6IZbKcQxamj7271LUw" TargetMode="External"/><Relationship Id="rId2" Type="http://schemas.openxmlformats.org/officeDocument/2006/relationships/hyperlink" Target="http://t1.gstatic.com/images?q=tbn:ANd9GcRBsQj6jQNXkoc-qO968rhYb45j-BfL99xtpRtZ9yGcQzmZhJNZlQ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3.gstatic.com/images?q=tbn:ANd9GcS0evmMzwZC6qptV3Wy_kUA4n9FMgGR8SFGAXhJO_tSxLOlO4G8http://t1.gstatic.com/images?q=tbn:ANd9GcRtFpczys_QW2EGh4tpozIYv5Z2B8ue0L0s2XsaA4xjsChuI6Gx" TargetMode="External"/><Relationship Id="rId5" Type="http://schemas.openxmlformats.org/officeDocument/2006/relationships/hyperlink" Target="http://t3.gstatic.com/images?q=tbn:ANd9GcS0evmMzwZC6qptV3Wy_kUA4n9FMgGR8SFGAXhJO_tSxLOlO4G8" TargetMode="External"/><Relationship Id="rId4" Type="http://schemas.openxmlformats.org/officeDocument/2006/relationships/hyperlink" Target="http://t1.gstatic.com/images?q=tbn:ANd9GcRtFpczys_QW2EGh4tpozIYv5Z2B8ue0L0s2XsaA4xjsChuI6G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35824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14282" y="3357560"/>
          <a:ext cx="8715436" cy="2571770"/>
        </p:xfrm>
        <a:graphic>
          <a:graphicData uri="http://schemas.openxmlformats.org/drawingml/2006/table">
            <a:tbl>
              <a:tblPr/>
              <a:tblGrid>
                <a:gridCol w="8715436"/>
              </a:tblGrid>
              <a:tr h="5143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 ŠKOLY: Speciální základní škola, Chlumec nad Cidlinou 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AUTOR: Mgr. Hana Dvořáčková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NÁZEV: </a:t>
                      </a: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VY_32_INOVACE_250_SVĚTOVÉ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 STRANY</a:t>
                      </a:r>
                      <a:endParaRPr lang="cs-CZ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TEMA: </a:t>
                      </a: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ČLOVĚK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 A JEHO SVĚT</a:t>
                      </a:r>
                      <a:endParaRPr lang="cs-CZ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ČÍSLO PROJEKTU: 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500042"/>
            <a:ext cx="8686800" cy="4429156"/>
          </a:xfrm>
        </p:spPr>
        <p:txBody>
          <a:bodyPr>
            <a:normAutofit/>
          </a:bodyPr>
          <a:lstStyle/>
          <a:p>
            <a:pPr algn="ctr"/>
            <a:r>
              <a:rPr lang="cs-CZ" sz="8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SVĚTOVÉ  STRANY</a:t>
            </a:r>
            <a:endParaRPr lang="cs-CZ" sz="8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6000768"/>
            <a:ext cx="8686800" cy="64294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Seznámení se světovými stranami, jejich určování, test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928694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Hlavní světové strany</a:t>
            </a:r>
            <a:endParaRPr lang="cs-CZ" sz="4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Čtyři směry, podle kterých se určuje směr</a:t>
            </a:r>
          </a:p>
          <a:p>
            <a:pPr>
              <a:buNone/>
            </a:pPr>
            <a:r>
              <a:rPr lang="cs-CZ" dirty="0" smtClean="0"/>
              <a:t>			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SEVER 		S</a:t>
            </a:r>
          </a:p>
          <a:p>
            <a:pPr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JIH 			J</a:t>
            </a:r>
          </a:p>
          <a:p>
            <a:pPr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VÝCHOD 		V</a:t>
            </a:r>
          </a:p>
          <a:p>
            <a:pPr>
              <a:buNone/>
            </a:pP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ZÁPAD		Z</a:t>
            </a:r>
            <a:endParaRPr lang="cs-CZ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000108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Hlavní  a  vedlejší  světové strany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 descr="obrázek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7852" y="1500174"/>
            <a:ext cx="7340695" cy="4579951"/>
          </a:xfrm>
        </p:spPr>
      </p:pic>
      <p:sp>
        <p:nvSpPr>
          <p:cNvPr id="5" name="TextovéPole 4"/>
          <p:cNvSpPr txBox="1"/>
          <p:nvPr/>
        </p:nvSpPr>
        <p:spPr>
          <a:xfrm>
            <a:off x="5715008" y="2428868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SEVEROVÝCHOD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43570" y="4572008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JIHOVÝCHOD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85918" y="4572008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JIHOZÁPAD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00166" y="2428868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SEVEROZÁPAD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857256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Určování světových stran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142984"/>
            <a:ext cx="8777318" cy="5500726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Podle kompasu nebo buzoly - jejich ručička směřuje stále k severu</a:t>
            </a:r>
          </a:p>
          <a:p>
            <a:pPr marL="514350" indent="-514350">
              <a:buAutoNum type="arabicPeriod"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Mraveniště – strmá strana směřuje na sever, pozvolná na jih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://t1.gstatic.com/images?q=tbn:ANd9GcQfZvOY2yS6VGebuLAgi9KdYK8iTkLq1mGV6IZbKcQxamj7271LU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500306"/>
            <a:ext cx="2143125" cy="2143125"/>
          </a:xfrm>
          <a:prstGeom prst="rect">
            <a:avLst/>
          </a:prstGeom>
          <a:noFill/>
        </p:spPr>
      </p:pic>
      <p:pic>
        <p:nvPicPr>
          <p:cNvPr id="7172" name="Picture 4" descr="http://t3.gstatic.com/images?q=tbn:ANd9GcS0evmMzwZC6qptV3Wy_kUA4n9FMgGR8SFGAXhJO_tSxLOlO4G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428868"/>
            <a:ext cx="3478192" cy="2314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21429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357166"/>
            <a:ext cx="8777318" cy="62865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3. Pařezů – letokruhy jsou hustší na severní straně</a:t>
            </a: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. Úlů – vchody jsou otočeny k jihu</a:t>
            </a:r>
          </a:p>
        </p:txBody>
      </p:sp>
      <p:pic>
        <p:nvPicPr>
          <p:cNvPr id="6146" name="Picture 2" descr="http://t2.gstatic.com/images?q=tbn:ANd9GcRahiUZ856dEZiEoPfEJlcHTVEMHYvrAkcH-tZ6THs8A42-y3tqf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3214710" cy="2420343"/>
          </a:xfrm>
          <a:prstGeom prst="rect">
            <a:avLst/>
          </a:prstGeom>
          <a:noFill/>
        </p:spPr>
      </p:pic>
      <p:pic>
        <p:nvPicPr>
          <p:cNvPr id="6148" name="Picture 4" descr="http://t0.gstatic.com/images?q=tbn:ANd9GcTZ0DvPelTclFdSKJOtFQOe4s5xyd8b4bCxTJQ-y9FYacM7VDmYo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3" y="1500173"/>
            <a:ext cx="5239078" cy="3518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357166"/>
            <a:ext cx="8777318" cy="62865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5. Mechů a lišejníků – stromy jsou jimi porostlé na severní straně</a:t>
            </a: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6. Slunečnice – květy se otáčí na jih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://t1.gstatic.com/images?q=tbn:ANd9GcRtFpczys_QW2EGh4tpozIYv5Z2B8ue0L0s2XsaA4xjsChuI6G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785926"/>
            <a:ext cx="2357454" cy="3542622"/>
          </a:xfrm>
          <a:prstGeom prst="rect">
            <a:avLst/>
          </a:prstGeom>
          <a:noFill/>
        </p:spPr>
      </p:pic>
      <p:pic>
        <p:nvPicPr>
          <p:cNvPr id="5124" name="Picture 4" descr="http://t1.gstatic.com/images?q=tbn:ANd9GcRWCri_ZYCFRuJ_EwPLr2VVKaj4naqCSVyOJqT8Zyw2JI3eLRO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785926"/>
            <a:ext cx="5214974" cy="347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85725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Doplň  světové  strany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643050"/>
            <a:ext cx="7429552" cy="45259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ousměrná svislá šipka 3"/>
          <p:cNvSpPr/>
          <p:nvPr/>
        </p:nvSpPr>
        <p:spPr>
          <a:xfrm>
            <a:off x="4143372" y="1643050"/>
            <a:ext cx="642942" cy="428628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ousměrná vodorovná šipka 4"/>
          <p:cNvSpPr/>
          <p:nvPr/>
        </p:nvSpPr>
        <p:spPr>
          <a:xfrm>
            <a:off x="2285984" y="3357562"/>
            <a:ext cx="4429156" cy="71438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šipka 7"/>
          <p:cNvCxnSpPr/>
          <p:nvPr/>
        </p:nvCxnSpPr>
        <p:spPr>
          <a:xfrm rot="16200000" flipH="1">
            <a:off x="3143240" y="2428868"/>
            <a:ext cx="2714644" cy="2714644"/>
          </a:xfrm>
          <a:prstGeom prst="straightConnector1">
            <a:avLst/>
          </a:prstGeom>
          <a:ln w="1270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>
            <a:off x="3036083" y="2536025"/>
            <a:ext cx="2714644" cy="2643206"/>
          </a:xfrm>
          <a:prstGeom prst="straightConnector1">
            <a:avLst/>
          </a:prstGeom>
          <a:ln w="1270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71438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test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00174"/>
            <a:ext cx="8777318" cy="5143536"/>
          </a:xfrm>
        </p:spPr>
        <p:txBody>
          <a:bodyPr anchor="t"/>
          <a:lstStyle/>
          <a:p>
            <a:pPr marL="514350" indent="-514350">
              <a:buAutoNum type="arabicPeriod"/>
            </a:pPr>
            <a:r>
              <a:rPr lang="cs-CZ" dirty="0" smtClean="0"/>
              <a:t>Podle čeho určujeme světové strany ?</a:t>
            </a:r>
          </a:p>
          <a:p>
            <a:pPr marL="514350" indent="-514350">
              <a:buAutoNum type="arabicPeriod"/>
            </a:pPr>
            <a:r>
              <a:rPr lang="cs-CZ" dirty="0" smtClean="0"/>
              <a:t>Ručička kompasu směřuje na ___________</a:t>
            </a:r>
          </a:p>
          <a:p>
            <a:pPr marL="514350" indent="-514350">
              <a:buAutoNum type="arabicPeriod"/>
            </a:pPr>
            <a:r>
              <a:rPr lang="cs-CZ" dirty="0" smtClean="0"/>
              <a:t>Vchody do úlů jsou natočeny k __________</a:t>
            </a:r>
          </a:p>
          <a:p>
            <a:pPr marL="514350" indent="-514350">
              <a:buAutoNum type="arabicPeriod"/>
            </a:pPr>
            <a:r>
              <a:rPr lang="cs-CZ" dirty="0" smtClean="0"/>
              <a:t>Strmá strana mraveniště směřuje na ___________</a:t>
            </a:r>
          </a:p>
          <a:p>
            <a:pPr marL="514350" indent="-514350">
              <a:buAutoNum type="arabicPeriod"/>
            </a:pPr>
            <a:r>
              <a:rPr lang="cs-CZ" dirty="0" smtClean="0"/>
              <a:t>Mechy a lišejníky rostou na stromech na ____________ straně</a:t>
            </a:r>
          </a:p>
          <a:p>
            <a:pPr marL="514350" indent="-514350">
              <a:buAutoNum type="arabicPeriod"/>
            </a:pPr>
            <a:r>
              <a:rPr lang="cs-CZ" dirty="0" smtClean="0"/>
              <a:t>Letokruhy na pařezu jsou hustší na ____________ straně 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857256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Správné  odpovědi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35785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Světové strany určujeme podle: </a:t>
            </a:r>
            <a:r>
              <a:rPr lang="cs-CZ" dirty="0" smtClean="0">
                <a:solidFill>
                  <a:srgbClr val="00B0F0"/>
                </a:solidFill>
              </a:rPr>
              <a:t>kompasu, mraveniště, úlů, lišejníků, pařezů, slunečnice</a:t>
            </a:r>
          </a:p>
          <a:p>
            <a:pPr marL="514350" indent="-514350">
              <a:buAutoNum type="arabicPeriod"/>
            </a:pPr>
            <a:r>
              <a:rPr lang="cs-CZ" dirty="0" smtClean="0"/>
              <a:t>Ručička kompasu směřuje na </a:t>
            </a:r>
            <a:r>
              <a:rPr lang="cs-CZ" dirty="0" smtClean="0">
                <a:solidFill>
                  <a:srgbClr val="00B0F0"/>
                </a:solidFill>
              </a:rPr>
              <a:t>sever</a:t>
            </a:r>
          </a:p>
          <a:p>
            <a:pPr marL="514350" indent="-514350">
              <a:buAutoNum type="arabicPeriod"/>
            </a:pPr>
            <a:r>
              <a:rPr lang="cs-CZ" dirty="0" smtClean="0"/>
              <a:t>Vchody do úlů jsou natočeny k </a:t>
            </a:r>
            <a:r>
              <a:rPr lang="cs-CZ" dirty="0" smtClean="0">
                <a:solidFill>
                  <a:srgbClr val="00B0F0"/>
                </a:solidFill>
              </a:rPr>
              <a:t>jihu</a:t>
            </a:r>
          </a:p>
          <a:p>
            <a:pPr marL="514350" indent="-514350">
              <a:buAutoNum type="arabicPeriod"/>
            </a:pPr>
            <a:r>
              <a:rPr lang="cs-CZ" dirty="0" smtClean="0"/>
              <a:t>Strmá strana mraveniště směřuje na </a:t>
            </a:r>
            <a:r>
              <a:rPr lang="cs-CZ" dirty="0" smtClean="0">
                <a:solidFill>
                  <a:srgbClr val="00B0F0"/>
                </a:solidFill>
              </a:rPr>
              <a:t>sever</a:t>
            </a:r>
          </a:p>
          <a:p>
            <a:pPr marL="514350" indent="-514350">
              <a:buAutoNum type="arabicPeriod"/>
            </a:pPr>
            <a:r>
              <a:rPr lang="cs-CZ" dirty="0" smtClean="0"/>
              <a:t>Mechy a lišejníky rostou na stromech na </a:t>
            </a:r>
            <a:r>
              <a:rPr lang="cs-CZ" dirty="0" smtClean="0">
                <a:solidFill>
                  <a:srgbClr val="00B0F0"/>
                </a:solidFill>
              </a:rPr>
              <a:t>severní </a:t>
            </a:r>
            <a:r>
              <a:rPr lang="cs-CZ" dirty="0" smtClean="0"/>
              <a:t>straně</a:t>
            </a:r>
          </a:p>
          <a:p>
            <a:pPr marL="514350" indent="-514350">
              <a:buAutoNum type="arabicPeriod"/>
            </a:pPr>
            <a:r>
              <a:rPr lang="cs-CZ" dirty="0" smtClean="0"/>
              <a:t>Letokruhy na pařezu jsou hustší na </a:t>
            </a:r>
            <a:r>
              <a:rPr lang="cs-CZ" dirty="0" smtClean="0">
                <a:solidFill>
                  <a:srgbClr val="00B0F0"/>
                </a:solidFill>
              </a:rPr>
              <a:t>severní</a:t>
            </a:r>
            <a:r>
              <a:rPr lang="cs-CZ" dirty="0" smtClean="0"/>
              <a:t> straně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785818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Použité  zdroje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142984"/>
            <a:ext cx="8777318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t1.gstatic.com/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:ANd9GcRBsQj6jQNXkoc-qO968rhYb45j-BfL99xtpRtZ9yGcQzmZhJNZlQ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t1.gstatic.com/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:ANd9GcQfZvOY2yS6VGebuLAgi9KdYK8iTkLq1mGV6IZbKcQxamj7271LUw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t1.gstatic.com/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:ANd9GcRtFpczys_QW2EGh4tpozIYv5Z2B8ue0L0s2XsaA4xjsChuI6Gx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t3.gstatic.com/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:ANd9GcS0evmMzwZC6qptV3Wy_kUA4n9FMgGR8SFGAXhJO_tSxLOlO4G8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t1.gstatic.com/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:ANd9GcRWCri_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ZYCFRuJ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_EwPLr2VVKaj4naqCSVyOJqT8Zyw2JI3eLROy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t2.gstatic.com/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:ANd9GcRahiUZ856dEZiEoPfEJlcHTVEMHYvrAkcH-tZ6THs8A42-y3tqfA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http://t0.gstatic.com/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images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?q=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tbn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:ANd9GcTZ0DvPelTclFdSKJOtFQOe4s5xyd8b4bCxTJQ-y9FYacM7VDmYoA</a:t>
            </a:r>
            <a:endParaRPr lang="cs-CZ" sz="2000" dirty="0">
              <a:latin typeface="Times New Roman" pitchFamily="18" charset="0"/>
              <a:cs typeface="Times New Roman" pitchFamily="18" charset="0"/>
              <a:hlinkClick r:id="rId6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150</TotalTime>
  <Words>251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SVĚTOVÉ  STRANY</vt:lpstr>
      <vt:lpstr>Hlavní světové strany</vt:lpstr>
      <vt:lpstr>Hlavní  a  vedlejší  světové strany</vt:lpstr>
      <vt:lpstr>Určování světových stran</vt:lpstr>
      <vt:lpstr>Snímek 6</vt:lpstr>
      <vt:lpstr>Snímek 7</vt:lpstr>
      <vt:lpstr>Doplň  světové  strany</vt:lpstr>
      <vt:lpstr>test</vt:lpstr>
      <vt:lpstr>Správné  odpovědi</vt:lpstr>
      <vt:lpstr>Použité  zdroje</vt:lpstr>
    </vt:vector>
  </TitlesOfParts>
  <Company>Chlumec nad Cidlinou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ZŠP</dc:creator>
  <cp:lastModifiedBy>ZŠP</cp:lastModifiedBy>
  <cp:revision>17</cp:revision>
  <dcterms:created xsi:type="dcterms:W3CDTF">2012-06-26T18:49:29Z</dcterms:created>
  <dcterms:modified xsi:type="dcterms:W3CDTF">2012-08-23T18:14:45Z</dcterms:modified>
</cp:coreProperties>
</file>