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067D"/>
    <a:srgbClr val="A30BA7"/>
    <a:srgbClr val="FC600A"/>
    <a:srgbClr val="C32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68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46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984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737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58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065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911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06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064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04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19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1">
              <a:srgbClr val="92D050"/>
            </a:gs>
            <a:gs pos="52000">
              <a:srgbClr val="FFFF00"/>
            </a:gs>
            <a:gs pos="73000">
              <a:srgbClr val="FC600A"/>
            </a:gs>
          </a:gsLst>
          <a:lin ang="189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058EE-99F4-407F-97E6-E8DD85589B0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68E54-CEB7-40BD-AC70-B3ED8CE0F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02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STŘEDOČESKÝ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551837"/>
            <a:ext cx="517975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VY_32_INOVACE_11_A_08_Středočeský </a:t>
            </a:r>
            <a:r>
              <a:rPr lang="cs-CZ" dirty="0" smtClean="0"/>
              <a:t>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721" y="486916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8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5235439"/>
              </p:ext>
            </p:extLst>
          </p:nvPr>
        </p:nvGraphicFramePr>
        <p:xfrm>
          <a:off x="1403648" y="1772816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Středočeský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Poloha, povrch, vodstvo,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průmysl, zemědělství, města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památky.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199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STŘEDOČESKÝ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532859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Sídlo kraje:</a:t>
            </a:r>
            <a:r>
              <a:rPr lang="cs-CZ" dirty="0" smtClean="0"/>
              <a:t> Praha</a:t>
            </a:r>
          </a:p>
          <a:p>
            <a:pPr marL="0" indent="0">
              <a:buNone/>
            </a:pPr>
            <a:r>
              <a:rPr lang="cs-CZ" b="1" dirty="0" smtClean="0"/>
              <a:t>POLOHA A POVRCH</a:t>
            </a:r>
          </a:p>
          <a:p>
            <a:pPr>
              <a:buFontTx/>
              <a:buChar char="-"/>
            </a:pPr>
            <a:r>
              <a:rPr lang="cs-CZ" dirty="0" smtClean="0"/>
              <a:t>největší kraj České republiky</a:t>
            </a:r>
          </a:p>
          <a:p>
            <a:pPr>
              <a:buFontTx/>
              <a:buChar char="-"/>
            </a:pPr>
            <a:r>
              <a:rPr lang="cs-CZ" dirty="0" smtClean="0"/>
              <a:t>nachází se uprostřed Čech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CHKO Křivoklátsko</a:t>
            </a:r>
          </a:p>
          <a:p>
            <a:r>
              <a:rPr lang="cs-CZ" b="1" dirty="0" smtClean="0"/>
              <a:t>CHKO Kokořínsko</a:t>
            </a:r>
          </a:p>
          <a:p>
            <a:r>
              <a:rPr lang="cs-CZ" b="1" dirty="0" smtClean="0"/>
              <a:t>Český kras </a:t>
            </a:r>
            <a:r>
              <a:rPr lang="cs-CZ" dirty="0" smtClean="0"/>
              <a:t>- krasové území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krápníkové Koněpruské jeskyně</a:t>
            </a:r>
          </a:p>
          <a:p>
            <a:r>
              <a:rPr lang="cs-CZ" b="1" dirty="0" smtClean="0"/>
              <a:t>Český ráj</a:t>
            </a:r>
          </a:p>
          <a:p>
            <a:r>
              <a:rPr lang="cs-CZ" b="1" dirty="0" smtClean="0"/>
              <a:t>Blaník</a:t>
            </a:r>
          </a:p>
          <a:p>
            <a:r>
              <a:rPr lang="cs-CZ" b="1" dirty="0" smtClean="0"/>
              <a:t>Brdy </a:t>
            </a:r>
            <a:r>
              <a:rPr lang="cs-CZ" dirty="0" smtClean="0"/>
              <a:t>- přírodní park</a:t>
            </a:r>
          </a:p>
          <a:p>
            <a:r>
              <a:rPr lang="cs-CZ" b="1" dirty="0" smtClean="0"/>
              <a:t>Polabská nížina </a:t>
            </a:r>
            <a:r>
              <a:rPr lang="cs-CZ" dirty="0" smtClean="0"/>
              <a:t>- podél řeky Labe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Pictures\2012-02-19 10\10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533"/>
          <a:stretch/>
        </p:blipFill>
        <p:spPr bwMode="auto">
          <a:xfrm>
            <a:off x="4474255" y="1484784"/>
            <a:ext cx="4363079" cy="26637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64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800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20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ŘEKY</a:t>
            </a:r>
          </a:p>
          <a:p>
            <a:r>
              <a:rPr lang="cs-CZ" dirty="0" smtClean="0"/>
              <a:t>Berounka - rekreační oblasti</a:t>
            </a:r>
          </a:p>
          <a:p>
            <a:r>
              <a:rPr lang="cs-CZ" dirty="0" smtClean="0"/>
              <a:t>Vltava</a:t>
            </a:r>
          </a:p>
          <a:p>
            <a:r>
              <a:rPr lang="cs-CZ" dirty="0" smtClean="0"/>
              <a:t>Labe</a:t>
            </a:r>
          </a:p>
          <a:p>
            <a:r>
              <a:rPr lang="cs-CZ" dirty="0" smtClean="0"/>
              <a:t>Cidlina</a:t>
            </a:r>
          </a:p>
          <a:p>
            <a:r>
              <a:rPr lang="cs-CZ" dirty="0" smtClean="0"/>
              <a:t>Sázava - rekreační oblasti</a:t>
            </a:r>
          </a:p>
          <a:p>
            <a:r>
              <a:rPr lang="cs-CZ" dirty="0" smtClean="0"/>
              <a:t>Jizera</a:t>
            </a:r>
            <a:endParaRPr lang="cs-CZ" dirty="0"/>
          </a:p>
          <a:p>
            <a:r>
              <a:rPr lang="cs-CZ" dirty="0" smtClean="0"/>
              <a:t>Želivka</a:t>
            </a:r>
          </a:p>
          <a:p>
            <a:pPr marL="0" indent="0">
              <a:buNone/>
            </a:pPr>
            <a:r>
              <a:rPr lang="cs-CZ" b="1" dirty="0" smtClean="0"/>
              <a:t>PŘEHRADY</a:t>
            </a:r>
          </a:p>
          <a:p>
            <a:r>
              <a:rPr lang="cs-CZ" dirty="0" smtClean="0"/>
              <a:t>na Želivce - zásobuje Prahu a okolí pitnou vodou</a:t>
            </a:r>
          </a:p>
          <a:p>
            <a:r>
              <a:rPr lang="cs-CZ" dirty="0" smtClean="0"/>
              <a:t>Slapy</a:t>
            </a:r>
          </a:p>
        </p:txBody>
      </p:sp>
      <p:pic>
        <p:nvPicPr>
          <p:cNvPr id="3074" name="Picture 2" descr="C:\Users\Simona\Desktop\Simča\Praha\P1 0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92896"/>
            <a:ext cx="355239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ravoúhlá spojnice 4"/>
          <p:cNvCxnSpPr/>
          <p:nvPr/>
        </p:nvCxnSpPr>
        <p:spPr>
          <a:xfrm>
            <a:off x="2627784" y="2492896"/>
            <a:ext cx="1872208" cy="576064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245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2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4500"/>
                            </p:stCondLst>
                            <p:childTnLst>
                              <p:par>
                                <p:cTn id="6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7000"/>
                            </p:stCondLst>
                            <p:childTnLst>
                              <p:par>
                                <p:cTn id="6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STROJÍRENSKÝ</a:t>
            </a:r>
          </a:p>
          <a:p>
            <a:pPr marL="0" indent="0">
              <a:buNone/>
            </a:pPr>
            <a:r>
              <a:rPr lang="cs-CZ" b="1" dirty="0" smtClean="0"/>
              <a:t>CHEMICKÝ</a:t>
            </a:r>
            <a:r>
              <a:rPr lang="cs-CZ" dirty="0" smtClean="0"/>
              <a:t> - Kolín, Rakovník, Neratovice, Kralupy</a:t>
            </a:r>
          </a:p>
          <a:p>
            <a:pPr marL="0" indent="0">
              <a:buNone/>
            </a:pPr>
            <a:r>
              <a:rPr lang="cs-CZ" b="1" dirty="0" smtClean="0"/>
              <a:t>POTRAVINÁŘSKÝ</a:t>
            </a:r>
          </a:p>
          <a:p>
            <a:pPr marL="0" indent="0">
              <a:buNone/>
            </a:pPr>
            <a:r>
              <a:rPr lang="cs-CZ" b="1" dirty="0" smtClean="0"/>
              <a:t>SKLÁŘSKÝ</a:t>
            </a:r>
            <a:r>
              <a:rPr lang="cs-CZ" dirty="0" smtClean="0"/>
              <a:t> - Poděbrady</a:t>
            </a:r>
          </a:p>
          <a:p>
            <a:pPr marL="0" indent="0">
              <a:buNone/>
            </a:pPr>
            <a:r>
              <a:rPr lang="cs-CZ" b="1" dirty="0" smtClean="0"/>
              <a:t>KERAMICKÝ</a:t>
            </a:r>
          </a:p>
          <a:p>
            <a:pPr marL="0" indent="0">
              <a:buNone/>
            </a:pPr>
            <a:r>
              <a:rPr lang="cs-CZ" b="1" dirty="0" smtClean="0"/>
              <a:t>AUTOMOBILOVÝ</a:t>
            </a:r>
            <a:r>
              <a:rPr lang="cs-CZ" dirty="0" smtClean="0"/>
              <a:t> - Mladá Boleslav</a:t>
            </a:r>
          </a:p>
          <a:p>
            <a:pPr marL="0" indent="0">
              <a:buNone/>
            </a:pPr>
            <a:r>
              <a:rPr lang="cs-CZ" b="1" dirty="0" smtClean="0"/>
              <a:t>HUTNÍ</a:t>
            </a:r>
            <a:r>
              <a:rPr lang="cs-CZ" dirty="0" smtClean="0"/>
              <a:t> - Kladno</a:t>
            </a:r>
          </a:p>
          <a:p>
            <a:pPr marL="0" indent="0">
              <a:buNone/>
            </a:pPr>
            <a:r>
              <a:rPr lang="cs-CZ" b="1" dirty="0" smtClean="0"/>
              <a:t>TABÁKOVÝ</a:t>
            </a:r>
            <a:r>
              <a:rPr lang="cs-CZ" dirty="0" smtClean="0"/>
              <a:t> - Kutná Hora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92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PĚSTOVÁNÍ</a:t>
            </a:r>
          </a:p>
          <a:p>
            <a:pPr>
              <a:buFontTx/>
              <a:buChar char="-"/>
            </a:pPr>
            <a:r>
              <a:rPr lang="cs-CZ" dirty="0" smtClean="0"/>
              <a:t>pšenice</a:t>
            </a:r>
          </a:p>
          <a:p>
            <a:pPr>
              <a:buFontTx/>
              <a:buChar char="-"/>
            </a:pPr>
            <a:r>
              <a:rPr lang="cs-CZ" dirty="0" smtClean="0"/>
              <a:t>ječmen</a:t>
            </a:r>
          </a:p>
          <a:p>
            <a:pPr>
              <a:buFontTx/>
              <a:buChar char="-"/>
            </a:pPr>
            <a:r>
              <a:rPr lang="cs-CZ" dirty="0" smtClean="0"/>
              <a:t>chmel</a:t>
            </a:r>
          </a:p>
          <a:p>
            <a:pPr>
              <a:buFontTx/>
              <a:buChar char="-"/>
            </a:pPr>
            <a:r>
              <a:rPr lang="cs-CZ" dirty="0" smtClean="0"/>
              <a:t>cukrová řepa</a:t>
            </a:r>
          </a:p>
          <a:p>
            <a:pPr>
              <a:buFontTx/>
              <a:buChar char="-"/>
            </a:pPr>
            <a:r>
              <a:rPr lang="cs-CZ" dirty="0" smtClean="0"/>
              <a:t>řepka olejka</a:t>
            </a:r>
          </a:p>
          <a:p>
            <a:pPr>
              <a:buFontTx/>
              <a:buChar char="-"/>
            </a:pPr>
            <a:r>
              <a:rPr lang="cs-CZ" dirty="0" smtClean="0"/>
              <a:t>brambory</a:t>
            </a:r>
          </a:p>
          <a:p>
            <a:pPr>
              <a:buFontTx/>
              <a:buChar char="-"/>
            </a:pPr>
            <a:r>
              <a:rPr lang="cs-CZ" dirty="0" smtClean="0"/>
              <a:t>ovoce</a:t>
            </a:r>
          </a:p>
          <a:p>
            <a:pPr>
              <a:buFontTx/>
              <a:buChar char="-"/>
            </a:pPr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4098" name="Picture 2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2" t="31313" r="16162" b="55555"/>
          <a:stretch/>
        </p:blipFill>
        <p:spPr bwMode="auto">
          <a:xfrm>
            <a:off x="5220072" y="1697182"/>
            <a:ext cx="2327564" cy="90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96" t="6261" r="7009" b="75254"/>
          <a:stretch/>
        </p:blipFill>
        <p:spPr bwMode="auto">
          <a:xfrm rot="16200000">
            <a:off x="7164288" y="3212976"/>
            <a:ext cx="1288473" cy="126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imona\Pictures\2012-02-26 b\b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637" r="31139" b="53150"/>
          <a:stretch/>
        </p:blipFill>
        <p:spPr bwMode="auto">
          <a:xfrm>
            <a:off x="3347864" y="3429000"/>
            <a:ext cx="3439667" cy="296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56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Kutná Hora </a:t>
            </a:r>
            <a:r>
              <a:rPr lang="cs-CZ" dirty="0" smtClean="0"/>
              <a:t>- Chrám sv. Barbory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pivovar</a:t>
            </a:r>
          </a:p>
          <a:p>
            <a:pPr marL="0" indent="0">
              <a:buNone/>
            </a:pPr>
            <a:r>
              <a:rPr lang="cs-CZ" b="1" dirty="0" smtClean="0"/>
              <a:t>Mělník</a:t>
            </a:r>
            <a:r>
              <a:rPr lang="cs-CZ" dirty="0" smtClean="0"/>
              <a:t> - soutok Labe s Vltavou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vinice</a:t>
            </a:r>
          </a:p>
          <a:p>
            <a:pPr marL="0" indent="0">
              <a:buNone/>
            </a:pPr>
            <a:r>
              <a:rPr lang="cs-CZ" b="1" dirty="0" smtClean="0"/>
              <a:t>Kladno </a:t>
            </a:r>
            <a:r>
              <a:rPr lang="cs-CZ" dirty="0" smtClean="0"/>
              <a:t>- těžba černého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hutě, ocelárny</a:t>
            </a:r>
          </a:p>
          <a:p>
            <a:pPr marL="0" indent="0">
              <a:buNone/>
            </a:pPr>
            <a:r>
              <a:rPr lang="cs-CZ" b="1" dirty="0" smtClean="0"/>
              <a:t>Rakovník</a:t>
            </a:r>
            <a:r>
              <a:rPr lang="cs-CZ" dirty="0" smtClean="0"/>
              <a:t> - Kostel sv. Bartoloměje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Mariánský sloup na náměstí</a:t>
            </a:r>
          </a:p>
          <a:p>
            <a:pPr marL="0" indent="0">
              <a:buNone/>
            </a:pPr>
            <a:r>
              <a:rPr lang="cs-CZ" b="1" dirty="0" smtClean="0"/>
              <a:t>Beroun</a:t>
            </a:r>
            <a:r>
              <a:rPr lang="cs-CZ" dirty="0" smtClean="0"/>
              <a:t> - cementárny</a:t>
            </a:r>
            <a:endParaRPr lang="cs-CZ" dirty="0"/>
          </a:p>
        </p:txBody>
      </p:sp>
      <p:pic>
        <p:nvPicPr>
          <p:cNvPr id="2050" name="Picture 2" descr="E:\fotky\marianky\Snímek 0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20687"/>
            <a:ext cx="1419622" cy="189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imona\Desktop\Melnik_-_zam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329" y="2348880"/>
            <a:ext cx="2321460" cy="155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imona\Desktop\Rak_kostel_a_zvonice_DSCN14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23616"/>
            <a:ext cx="1782712" cy="13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6156176" y="4941168"/>
            <a:ext cx="64807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868144" y="1700808"/>
            <a:ext cx="79208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8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750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75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75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75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7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2750"/>
                            </p:stCondLst>
                            <p:childTnLst>
                              <p:par>
                                <p:cTn id="6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75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8627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Příbram</a:t>
            </a:r>
            <a:r>
              <a:rPr lang="cs-CZ" dirty="0" smtClean="0"/>
              <a:t> - v minulosti těžba stříbra</a:t>
            </a:r>
          </a:p>
          <a:p>
            <a:pPr marL="0" indent="0">
              <a:buNone/>
            </a:pPr>
            <a:r>
              <a:rPr lang="cs-CZ" b="1" dirty="0" smtClean="0"/>
              <a:t>Kolín </a:t>
            </a:r>
            <a:r>
              <a:rPr lang="cs-CZ" dirty="0" smtClean="0"/>
              <a:t>- železniční křižovatka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Chrám sv. Bartoloměje</a:t>
            </a:r>
          </a:p>
          <a:p>
            <a:pPr marL="0" indent="0">
              <a:buNone/>
            </a:pPr>
            <a:r>
              <a:rPr lang="cs-CZ" b="1" dirty="0" smtClean="0"/>
              <a:t>Nymburk</a:t>
            </a:r>
            <a:r>
              <a:rPr lang="cs-CZ" dirty="0" smtClean="0"/>
              <a:t> - cihlové hradby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kostel sv. Jiljí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železniční křižovatka</a:t>
            </a:r>
          </a:p>
          <a:p>
            <a:pPr marL="0" indent="0">
              <a:buNone/>
            </a:pPr>
            <a:r>
              <a:rPr lang="cs-CZ" b="1" dirty="0" smtClean="0"/>
              <a:t>Mladá Boleslav </a:t>
            </a:r>
            <a:r>
              <a:rPr lang="cs-CZ" dirty="0" smtClean="0"/>
              <a:t>- automobilka Škoda Auto</a:t>
            </a:r>
          </a:p>
          <a:p>
            <a:pPr marL="0" indent="0">
              <a:buNone/>
            </a:pPr>
            <a:r>
              <a:rPr lang="cs-CZ" b="1" dirty="0" smtClean="0"/>
              <a:t>Poděbrady</a:t>
            </a:r>
            <a:r>
              <a:rPr lang="cs-CZ" dirty="0" smtClean="0"/>
              <a:t> - lázně - srdeční choroby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socha Jiřího z Poděbrad</a:t>
            </a:r>
          </a:p>
          <a:p>
            <a:pPr marL="0" indent="0">
              <a:buNone/>
            </a:pPr>
            <a:r>
              <a:rPr lang="cs-CZ" b="1" dirty="0" smtClean="0"/>
              <a:t>Praha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995" y="5085184"/>
            <a:ext cx="2159899" cy="1619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Simona\Desktop\800px-Nymbur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80" y="1844824"/>
            <a:ext cx="297633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6228184" y="589514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17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75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325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6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8000"/>
                            </p:stCondLst>
                            <p:childTnLst>
                              <p:par>
                                <p:cTn id="6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Karlštejn </a:t>
            </a:r>
            <a:r>
              <a:rPr lang="cs-CZ" dirty="0" smtClean="0"/>
              <a:t>- kamenný středověký hrad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hradní studna asi 80 m hluboká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založen Karlem IV.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Křivoklát</a:t>
            </a:r>
            <a:r>
              <a:rPr lang="cs-CZ" dirty="0" smtClean="0"/>
              <a:t> - hrad českých knížat, králů</a:t>
            </a:r>
          </a:p>
          <a:p>
            <a:pPr marL="0" indent="0">
              <a:buNone/>
            </a:pPr>
            <a:r>
              <a:rPr lang="cs-CZ" b="1" dirty="0" smtClean="0"/>
              <a:t>Konopiště</a:t>
            </a:r>
            <a:r>
              <a:rPr lang="cs-CZ" dirty="0" smtClean="0"/>
              <a:t> - zámek</a:t>
            </a:r>
          </a:p>
          <a:p>
            <a:pPr marL="0" indent="0">
              <a:buNone/>
            </a:pPr>
            <a:r>
              <a:rPr lang="cs-CZ" b="1" dirty="0" smtClean="0"/>
              <a:t>Okoř</a:t>
            </a:r>
            <a:r>
              <a:rPr lang="cs-CZ" dirty="0" smtClean="0"/>
              <a:t> - zřícenina hradu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E:\fotky\marianky\Snímek 0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92990"/>
            <a:ext cx="2592288" cy="19443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331258"/>
            <a:ext cx="1842505" cy="1225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Simona\Desktop\Krivoklat_castle_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33770"/>
            <a:ext cx="2160240" cy="15036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2483768" y="4509120"/>
            <a:ext cx="288032" cy="228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067944" y="5589240"/>
            <a:ext cx="216024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18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Kost </a:t>
            </a:r>
            <a:r>
              <a:rPr lang="cs-CZ" dirty="0"/>
              <a:t>- hrad</a:t>
            </a:r>
          </a:p>
          <a:p>
            <a:pPr marL="0" indent="0">
              <a:buNone/>
            </a:pPr>
            <a:r>
              <a:rPr lang="cs-CZ" b="1" dirty="0" smtClean="0"/>
              <a:t>Koněpruské </a:t>
            </a:r>
            <a:r>
              <a:rPr lang="cs-CZ" b="1" dirty="0"/>
              <a:t>jeskyně </a:t>
            </a:r>
            <a:r>
              <a:rPr lang="cs-CZ" dirty="0"/>
              <a:t>- nejdelší jeskynní systém v </a:t>
            </a:r>
          </a:p>
          <a:p>
            <a:pPr marL="0" indent="0">
              <a:buNone/>
            </a:pPr>
            <a:r>
              <a:rPr lang="cs-CZ" dirty="0"/>
              <a:t>                                       Čechách</a:t>
            </a:r>
          </a:p>
          <a:p>
            <a:pPr marL="0" indent="0">
              <a:buNone/>
            </a:pPr>
            <a:r>
              <a:rPr lang="cs-CZ" dirty="0"/>
              <a:t>                                     - leží v Českém krasu</a:t>
            </a:r>
          </a:p>
          <a:p>
            <a:pPr marL="0" indent="0">
              <a:buNone/>
            </a:pPr>
            <a:r>
              <a:rPr lang="cs-CZ" b="1" dirty="0"/>
              <a:t>Lidice </a:t>
            </a:r>
            <a:r>
              <a:rPr lang="cs-CZ" dirty="0"/>
              <a:t>- obec v roce 1942 vyhlazena německými </a:t>
            </a:r>
          </a:p>
          <a:p>
            <a:pPr marL="0" indent="0">
              <a:buNone/>
            </a:pPr>
            <a:r>
              <a:rPr lang="cs-CZ" dirty="0" smtClean="0"/>
              <a:t>              nacisty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- památník </a:t>
            </a:r>
            <a:r>
              <a:rPr lang="cs-CZ" dirty="0" smtClean="0"/>
              <a:t>obětem</a:t>
            </a:r>
          </a:p>
          <a:p>
            <a:pPr marL="0" indent="0">
              <a:buNone/>
            </a:pPr>
            <a:r>
              <a:rPr lang="cs-CZ" b="1" dirty="0" smtClean="0"/>
              <a:t>Kutná </a:t>
            </a:r>
            <a:r>
              <a:rPr lang="cs-CZ" b="1" dirty="0"/>
              <a:t>Hora</a:t>
            </a:r>
            <a:r>
              <a:rPr lang="cs-CZ" dirty="0"/>
              <a:t> - Chrám sv. Barbory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hora Říp </a:t>
            </a:r>
            <a:r>
              <a:rPr lang="cs-CZ" dirty="0" smtClean="0"/>
              <a:t>- Rotunda sv. Jiří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začátek našich dějin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praotec Čech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E:\fotky\marianky\Snímek 0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74"/>
          <a:stretch/>
        </p:blipFill>
        <p:spPr bwMode="auto">
          <a:xfrm>
            <a:off x="6156176" y="3794116"/>
            <a:ext cx="2466946" cy="272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ravoúhlá spojnice 4"/>
          <p:cNvCxnSpPr/>
          <p:nvPr/>
        </p:nvCxnSpPr>
        <p:spPr>
          <a:xfrm flipV="1">
            <a:off x="5148064" y="4293096"/>
            <a:ext cx="413374" cy="288032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466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7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25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9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4250"/>
                            </p:stCondLst>
                            <p:childTnLst>
                              <p:par>
                                <p:cTn id="6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7500"/>
                            </p:stCondLst>
                            <p:childTnLst>
                              <p:par>
                                <p:cTn id="69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Které CHKO v tomto kraji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Které plodiny se zde pěstují?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Které město je sídlem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 Napište alespoň 5 řek, které protékají tímto krajem?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5) Kterou nížinu ve středních Čechách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80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6) Napište alespoň 5 odvětví průmyslu v tomto kraji?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Čím je známé město Mladá Boleslav, Poděbrady, Rakovník a Beroun?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8) V kterém městě můžeme vidět soutok Labe s Vltavou?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9) Co víte o Koněpruských jeskyních?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10) Napište 6 turistických míst?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324523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838322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Středočeským krajem.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60940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7379693"/>
              </p:ext>
            </p:extLst>
          </p:nvPr>
        </p:nvGraphicFramePr>
        <p:xfrm>
          <a:off x="1043608" y="1340768"/>
          <a:ext cx="7358114" cy="43441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http://upload.wikimedia.org/wikipedia/commons/d/d2/Melnik_-_zamek.jpg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http://upload.wikimedia.org/wikipedia/commons/6/6c/Rak_kostel_a_zvonice_DSCN1407.JPG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http://upload.wikimedia.org/wikipedia/commons/9/93/George_of_Pod%C4%9Bbrady_Sq_monument.jpg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http://cs.wikipedia.org/wiki/Soubor:Konopiste_CZ_02.jpg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http://cs.wikipedia.org/wiki/Soubor:Nymburk.JPG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smtClean="0"/>
                        <a:t>Vlastní</a:t>
                      </a:r>
                      <a:r>
                        <a:rPr lang="cs-CZ" sz="1800" baseline="0" smtClean="0"/>
                        <a:t> zdroje.</a:t>
                      </a:r>
                      <a:endParaRPr lang="cs-CZ" sz="1800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127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199</TotalTime>
  <Words>591</Words>
  <Application>Microsoft Office PowerPoint</Application>
  <PresentationFormat>Předvádění na obrazovce (4:3)</PresentationFormat>
  <Paragraphs>159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STŘEDOČESKÝ KRAJ</vt:lpstr>
      <vt:lpstr>Prezentace aplikace PowerPoint</vt:lpstr>
      <vt:lpstr>STŘEDOČESKÝ KRAJ</vt:lpstr>
      <vt:lpstr>VODSTVO</vt:lpstr>
      <vt:lpstr>PRŮMYSL</vt:lpstr>
      <vt:lpstr>ZEMĚDĚLSTVÍ</vt:lpstr>
      <vt:lpstr>MĚSTA</vt:lpstr>
      <vt:lpstr>MĚSTA</vt:lpstr>
      <vt:lpstr>PAMÁTKY - TURISTICKÁ MÍSTA</vt:lpstr>
      <vt:lpstr>PAMÁTKY - TURISTICKÁ MÍSTA</vt:lpstr>
      <vt:lpstr>Napište správnou odpověď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Simona</dc:creator>
  <cp:lastModifiedBy>Zdeněk Kubík</cp:lastModifiedBy>
  <cp:revision>66</cp:revision>
  <dcterms:created xsi:type="dcterms:W3CDTF">2012-02-19T11:11:50Z</dcterms:created>
  <dcterms:modified xsi:type="dcterms:W3CDTF">2012-06-25T05:56:08Z</dcterms:modified>
</cp:coreProperties>
</file>