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5" r:id="rId8"/>
    <p:sldId id="266" r:id="rId9"/>
    <p:sldId id="267" r:id="rId10"/>
    <p:sldId id="268" r:id="rId11"/>
    <p:sldId id="269" r:id="rId12"/>
    <p:sldId id="26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94660"/>
  </p:normalViewPr>
  <p:slideViewPr>
    <p:cSldViewPr>
      <p:cViewPr varScale="1">
        <p:scale>
          <a:sx n="69" d="100"/>
          <a:sy n="69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4668CE-58D4-44BE-9019-FED7BACAF11C}" type="doc">
      <dgm:prSet loTypeId="urn:microsoft.com/office/officeart/2005/8/layout/radial4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56C3E78-9B74-4585-BFE4-F6C384EB984C}">
      <dgm:prSet phldrT="[Text]"/>
      <dgm:spPr/>
      <dgm:t>
        <a:bodyPr/>
        <a:lstStyle/>
        <a:p>
          <a:r>
            <a:rPr lang="cs-CZ" dirty="0" smtClean="0"/>
            <a:t>Řeky</a:t>
          </a:r>
          <a:endParaRPr lang="cs-CZ" dirty="0"/>
        </a:p>
      </dgm:t>
    </dgm:pt>
    <dgm:pt modelId="{C1B36C16-7C27-45EB-86EF-42025605F341}" type="parTrans" cxnId="{8DA5A0DA-C047-4210-BFB3-B3D4CD976151}">
      <dgm:prSet/>
      <dgm:spPr/>
      <dgm:t>
        <a:bodyPr/>
        <a:lstStyle/>
        <a:p>
          <a:endParaRPr lang="cs-CZ"/>
        </a:p>
      </dgm:t>
    </dgm:pt>
    <dgm:pt modelId="{6FB75E84-C7E7-41A7-BE54-A3A55E815C72}" type="sibTrans" cxnId="{8DA5A0DA-C047-4210-BFB3-B3D4CD976151}">
      <dgm:prSet/>
      <dgm:spPr/>
      <dgm:t>
        <a:bodyPr/>
        <a:lstStyle/>
        <a:p>
          <a:endParaRPr lang="cs-CZ"/>
        </a:p>
      </dgm:t>
    </dgm:pt>
    <dgm:pt modelId="{38FA549B-B0F1-4404-80B5-B2866207B622}">
      <dgm:prSet phldrT="[Text]"/>
      <dgm:spPr/>
      <dgm:t>
        <a:bodyPr/>
        <a:lstStyle/>
        <a:p>
          <a:r>
            <a:rPr lang="cs-CZ" dirty="0" smtClean="0"/>
            <a:t>Svratka</a:t>
          </a:r>
          <a:endParaRPr lang="cs-CZ" dirty="0"/>
        </a:p>
      </dgm:t>
    </dgm:pt>
    <dgm:pt modelId="{D156B06C-BD7F-4341-A194-821F13B88B1F}" type="parTrans" cxnId="{18BE6A24-52D1-4E3C-823C-A1E8B0DEA40A}">
      <dgm:prSet/>
      <dgm:spPr/>
      <dgm:t>
        <a:bodyPr/>
        <a:lstStyle/>
        <a:p>
          <a:endParaRPr lang="cs-CZ"/>
        </a:p>
      </dgm:t>
    </dgm:pt>
    <dgm:pt modelId="{14653142-5BFF-4A2E-A6FF-58DB5F7D32BB}" type="sibTrans" cxnId="{18BE6A24-52D1-4E3C-823C-A1E8B0DEA40A}">
      <dgm:prSet/>
      <dgm:spPr/>
      <dgm:t>
        <a:bodyPr/>
        <a:lstStyle/>
        <a:p>
          <a:endParaRPr lang="cs-CZ"/>
        </a:p>
      </dgm:t>
    </dgm:pt>
    <dgm:pt modelId="{FC139700-2D6A-4C90-A32D-E27BD3CFB555}">
      <dgm:prSet phldrT="[Text]"/>
      <dgm:spPr/>
      <dgm:t>
        <a:bodyPr/>
        <a:lstStyle/>
        <a:p>
          <a:r>
            <a:rPr lang="cs-CZ" dirty="0" smtClean="0"/>
            <a:t>Jihlava</a:t>
          </a:r>
          <a:endParaRPr lang="cs-CZ" dirty="0"/>
        </a:p>
      </dgm:t>
    </dgm:pt>
    <dgm:pt modelId="{B5FD1DEE-29C4-43D3-A8B0-4A5D18044A17}" type="parTrans" cxnId="{B1F13E56-DE35-46C6-8AF4-3748565021AF}">
      <dgm:prSet/>
      <dgm:spPr/>
      <dgm:t>
        <a:bodyPr/>
        <a:lstStyle/>
        <a:p>
          <a:endParaRPr lang="cs-CZ"/>
        </a:p>
      </dgm:t>
    </dgm:pt>
    <dgm:pt modelId="{F6A0FD75-5337-4725-8040-317102BE69F0}" type="sibTrans" cxnId="{B1F13E56-DE35-46C6-8AF4-3748565021AF}">
      <dgm:prSet/>
      <dgm:spPr/>
      <dgm:t>
        <a:bodyPr/>
        <a:lstStyle/>
        <a:p>
          <a:endParaRPr lang="cs-CZ"/>
        </a:p>
      </dgm:t>
    </dgm:pt>
    <dgm:pt modelId="{3E893ED5-98E1-48B7-A5BB-161FECAE0A89}">
      <dgm:prSet phldrT="[Text]"/>
      <dgm:spPr/>
      <dgm:t>
        <a:bodyPr/>
        <a:lstStyle/>
        <a:p>
          <a:r>
            <a:rPr lang="cs-CZ" dirty="0" smtClean="0"/>
            <a:t>Sázava</a:t>
          </a:r>
          <a:endParaRPr lang="cs-CZ" dirty="0"/>
        </a:p>
      </dgm:t>
    </dgm:pt>
    <dgm:pt modelId="{4527B645-D6E7-4375-A935-63ECF2BED373}" type="parTrans" cxnId="{C60F3DDC-620B-4296-BA60-732A872B6AEC}">
      <dgm:prSet/>
      <dgm:spPr/>
      <dgm:t>
        <a:bodyPr/>
        <a:lstStyle/>
        <a:p>
          <a:endParaRPr lang="cs-CZ"/>
        </a:p>
      </dgm:t>
    </dgm:pt>
    <dgm:pt modelId="{EAC8462E-6954-4F11-A5DA-5F5B7DE2613B}" type="sibTrans" cxnId="{C60F3DDC-620B-4296-BA60-732A872B6AEC}">
      <dgm:prSet/>
      <dgm:spPr/>
      <dgm:t>
        <a:bodyPr/>
        <a:lstStyle/>
        <a:p>
          <a:endParaRPr lang="cs-CZ"/>
        </a:p>
      </dgm:t>
    </dgm:pt>
    <dgm:pt modelId="{0CB10DAF-D9FC-4AE0-81D8-9428466DBE7E}" type="pres">
      <dgm:prSet presAssocID="{0F4668CE-58D4-44BE-9019-FED7BACAF11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4E6B9BE-D84F-4EF4-8066-629F0B0AFC21}" type="pres">
      <dgm:prSet presAssocID="{956C3E78-9B74-4585-BFE4-F6C384EB984C}" presName="centerShape" presStyleLbl="node0" presStyleIdx="0" presStyleCnt="1"/>
      <dgm:spPr/>
      <dgm:t>
        <a:bodyPr/>
        <a:lstStyle/>
        <a:p>
          <a:endParaRPr lang="cs-CZ"/>
        </a:p>
      </dgm:t>
    </dgm:pt>
    <dgm:pt modelId="{084EE5C1-E3B1-42FC-B70C-721951B047DE}" type="pres">
      <dgm:prSet presAssocID="{D156B06C-BD7F-4341-A194-821F13B88B1F}" presName="parTrans" presStyleLbl="bgSibTrans2D1" presStyleIdx="0" presStyleCnt="3"/>
      <dgm:spPr/>
      <dgm:t>
        <a:bodyPr/>
        <a:lstStyle/>
        <a:p>
          <a:endParaRPr lang="cs-CZ"/>
        </a:p>
      </dgm:t>
    </dgm:pt>
    <dgm:pt modelId="{15F56D9C-D082-40AC-B6F3-9A598BDCCF60}" type="pres">
      <dgm:prSet presAssocID="{38FA549B-B0F1-4404-80B5-B2866207B62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3F9DCD-6EBD-4B26-85B9-ED0C772B7E17}" type="pres">
      <dgm:prSet presAssocID="{B5FD1DEE-29C4-43D3-A8B0-4A5D18044A17}" presName="parTrans" presStyleLbl="bgSibTrans2D1" presStyleIdx="1" presStyleCnt="3"/>
      <dgm:spPr/>
      <dgm:t>
        <a:bodyPr/>
        <a:lstStyle/>
        <a:p>
          <a:endParaRPr lang="cs-CZ"/>
        </a:p>
      </dgm:t>
    </dgm:pt>
    <dgm:pt modelId="{8706099C-94CC-4587-8795-7B71849ED57D}" type="pres">
      <dgm:prSet presAssocID="{FC139700-2D6A-4C90-A32D-E27BD3CFB55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ACF99D-D369-400A-A852-F0CB2FC49116}" type="pres">
      <dgm:prSet presAssocID="{4527B645-D6E7-4375-A935-63ECF2BED373}" presName="parTrans" presStyleLbl="bgSibTrans2D1" presStyleIdx="2" presStyleCnt="3"/>
      <dgm:spPr/>
      <dgm:t>
        <a:bodyPr/>
        <a:lstStyle/>
        <a:p>
          <a:endParaRPr lang="cs-CZ"/>
        </a:p>
      </dgm:t>
    </dgm:pt>
    <dgm:pt modelId="{1381845A-3FC8-4A9F-83FF-81509122C4C7}" type="pres">
      <dgm:prSet presAssocID="{3E893ED5-98E1-48B7-A5BB-161FECAE0A89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8BE6A24-52D1-4E3C-823C-A1E8B0DEA40A}" srcId="{956C3E78-9B74-4585-BFE4-F6C384EB984C}" destId="{38FA549B-B0F1-4404-80B5-B2866207B622}" srcOrd="0" destOrd="0" parTransId="{D156B06C-BD7F-4341-A194-821F13B88B1F}" sibTransId="{14653142-5BFF-4A2E-A6FF-58DB5F7D32BB}"/>
    <dgm:cxn modelId="{650D8C8A-42AC-4F0F-97E0-E6910CFC3F6B}" type="presOf" srcId="{956C3E78-9B74-4585-BFE4-F6C384EB984C}" destId="{64E6B9BE-D84F-4EF4-8066-629F0B0AFC21}" srcOrd="0" destOrd="0" presId="urn:microsoft.com/office/officeart/2005/8/layout/radial4"/>
    <dgm:cxn modelId="{25FBC6FC-B7BB-4BFF-B9E8-AF483A209B37}" type="presOf" srcId="{0F4668CE-58D4-44BE-9019-FED7BACAF11C}" destId="{0CB10DAF-D9FC-4AE0-81D8-9428466DBE7E}" srcOrd="0" destOrd="0" presId="urn:microsoft.com/office/officeart/2005/8/layout/radial4"/>
    <dgm:cxn modelId="{845BA95C-5E4B-4D28-BAD6-9F0A1BDC607B}" type="presOf" srcId="{3E893ED5-98E1-48B7-A5BB-161FECAE0A89}" destId="{1381845A-3FC8-4A9F-83FF-81509122C4C7}" srcOrd="0" destOrd="0" presId="urn:microsoft.com/office/officeart/2005/8/layout/radial4"/>
    <dgm:cxn modelId="{B1F13E56-DE35-46C6-8AF4-3748565021AF}" srcId="{956C3E78-9B74-4585-BFE4-F6C384EB984C}" destId="{FC139700-2D6A-4C90-A32D-E27BD3CFB555}" srcOrd="1" destOrd="0" parTransId="{B5FD1DEE-29C4-43D3-A8B0-4A5D18044A17}" sibTransId="{F6A0FD75-5337-4725-8040-317102BE69F0}"/>
    <dgm:cxn modelId="{39F3F17B-C38F-4AA7-992C-4825E8DDF462}" type="presOf" srcId="{D156B06C-BD7F-4341-A194-821F13B88B1F}" destId="{084EE5C1-E3B1-42FC-B70C-721951B047DE}" srcOrd="0" destOrd="0" presId="urn:microsoft.com/office/officeart/2005/8/layout/radial4"/>
    <dgm:cxn modelId="{8D89DCE8-975E-47AF-B43C-F43462E9408A}" type="presOf" srcId="{B5FD1DEE-29C4-43D3-A8B0-4A5D18044A17}" destId="{883F9DCD-6EBD-4B26-85B9-ED0C772B7E17}" srcOrd="0" destOrd="0" presId="urn:microsoft.com/office/officeart/2005/8/layout/radial4"/>
    <dgm:cxn modelId="{9EAAC514-6A68-4B0A-8F17-019826D6EEBB}" type="presOf" srcId="{38FA549B-B0F1-4404-80B5-B2866207B622}" destId="{15F56D9C-D082-40AC-B6F3-9A598BDCCF60}" srcOrd="0" destOrd="0" presId="urn:microsoft.com/office/officeart/2005/8/layout/radial4"/>
    <dgm:cxn modelId="{8DA5A0DA-C047-4210-BFB3-B3D4CD976151}" srcId="{0F4668CE-58D4-44BE-9019-FED7BACAF11C}" destId="{956C3E78-9B74-4585-BFE4-F6C384EB984C}" srcOrd="0" destOrd="0" parTransId="{C1B36C16-7C27-45EB-86EF-42025605F341}" sibTransId="{6FB75E84-C7E7-41A7-BE54-A3A55E815C72}"/>
    <dgm:cxn modelId="{114DEA1C-71E4-4D8C-92F5-FBCD30D85134}" type="presOf" srcId="{4527B645-D6E7-4375-A935-63ECF2BED373}" destId="{A0ACF99D-D369-400A-A852-F0CB2FC49116}" srcOrd="0" destOrd="0" presId="urn:microsoft.com/office/officeart/2005/8/layout/radial4"/>
    <dgm:cxn modelId="{C60F3DDC-620B-4296-BA60-732A872B6AEC}" srcId="{956C3E78-9B74-4585-BFE4-F6C384EB984C}" destId="{3E893ED5-98E1-48B7-A5BB-161FECAE0A89}" srcOrd="2" destOrd="0" parTransId="{4527B645-D6E7-4375-A935-63ECF2BED373}" sibTransId="{EAC8462E-6954-4F11-A5DA-5F5B7DE2613B}"/>
    <dgm:cxn modelId="{2BA29CDE-5765-4C40-9017-DAAE80D8BED9}" type="presOf" srcId="{FC139700-2D6A-4C90-A32D-E27BD3CFB555}" destId="{8706099C-94CC-4587-8795-7B71849ED57D}" srcOrd="0" destOrd="0" presId="urn:microsoft.com/office/officeart/2005/8/layout/radial4"/>
    <dgm:cxn modelId="{90B0BB91-B264-4261-84D7-9234F6BF1F33}" type="presParOf" srcId="{0CB10DAF-D9FC-4AE0-81D8-9428466DBE7E}" destId="{64E6B9BE-D84F-4EF4-8066-629F0B0AFC21}" srcOrd="0" destOrd="0" presId="urn:microsoft.com/office/officeart/2005/8/layout/radial4"/>
    <dgm:cxn modelId="{641D1479-AE2F-4882-A7CD-7F12CA366849}" type="presParOf" srcId="{0CB10DAF-D9FC-4AE0-81D8-9428466DBE7E}" destId="{084EE5C1-E3B1-42FC-B70C-721951B047DE}" srcOrd="1" destOrd="0" presId="urn:microsoft.com/office/officeart/2005/8/layout/radial4"/>
    <dgm:cxn modelId="{57BD3D93-AC3C-41B2-B8C1-0BBC270B18DD}" type="presParOf" srcId="{0CB10DAF-D9FC-4AE0-81D8-9428466DBE7E}" destId="{15F56D9C-D082-40AC-B6F3-9A598BDCCF60}" srcOrd="2" destOrd="0" presId="urn:microsoft.com/office/officeart/2005/8/layout/radial4"/>
    <dgm:cxn modelId="{9EBCFF5E-4BE0-48B5-ACF3-6936222BDAB8}" type="presParOf" srcId="{0CB10DAF-D9FC-4AE0-81D8-9428466DBE7E}" destId="{883F9DCD-6EBD-4B26-85B9-ED0C772B7E17}" srcOrd="3" destOrd="0" presId="urn:microsoft.com/office/officeart/2005/8/layout/radial4"/>
    <dgm:cxn modelId="{D223C932-B955-43D0-A92B-F0147FE238C6}" type="presParOf" srcId="{0CB10DAF-D9FC-4AE0-81D8-9428466DBE7E}" destId="{8706099C-94CC-4587-8795-7B71849ED57D}" srcOrd="4" destOrd="0" presId="urn:microsoft.com/office/officeart/2005/8/layout/radial4"/>
    <dgm:cxn modelId="{30608B38-C271-4D80-89A5-93521525D59A}" type="presParOf" srcId="{0CB10DAF-D9FC-4AE0-81D8-9428466DBE7E}" destId="{A0ACF99D-D369-400A-A852-F0CB2FC49116}" srcOrd="5" destOrd="0" presId="urn:microsoft.com/office/officeart/2005/8/layout/radial4"/>
    <dgm:cxn modelId="{4E0D15E9-23FD-455F-8E79-5D62C2F7671D}" type="presParOf" srcId="{0CB10DAF-D9FC-4AE0-81D8-9428466DBE7E}" destId="{1381845A-3FC8-4A9F-83FF-81509122C4C7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E6B9BE-D84F-4EF4-8066-629F0B0AFC21}">
      <dsp:nvSpPr>
        <dsp:cNvPr id="0" name=""/>
        <dsp:cNvSpPr/>
      </dsp:nvSpPr>
      <dsp:spPr>
        <a:xfrm>
          <a:off x="1204176" y="2391280"/>
          <a:ext cx="1110701" cy="111070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Řeky</a:t>
          </a:r>
          <a:endParaRPr lang="cs-CZ" sz="3000" kern="1200" dirty="0"/>
        </a:p>
      </dsp:txBody>
      <dsp:txXfrm>
        <a:off x="1366834" y="2553938"/>
        <a:ext cx="785385" cy="785385"/>
      </dsp:txXfrm>
    </dsp:sp>
    <dsp:sp modelId="{084EE5C1-E3B1-42FC-B70C-721951B047DE}">
      <dsp:nvSpPr>
        <dsp:cNvPr id="0" name=""/>
        <dsp:cNvSpPr/>
      </dsp:nvSpPr>
      <dsp:spPr>
        <a:xfrm rot="12900000">
          <a:off x="449549" y="2183829"/>
          <a:ext cx="893245" cy="316549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5F56D9C-D082-40AC-B6F3-9A598BDCCF60}">
      <dsp:nvSpPr>
        <dsp:cNvPr id="0" name=""/>
        <dsp:cNvSpPr/>
      </dsp:nvSpPr>
      <dsp:spPr>
        <a:xfrm>
          <a:off x="2737" y="1663865"/>
          <a:ext cx="1055166" cy="84413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Svratka</a:t>
          </a:r>
          <a:endParaRPr lang="cs-CZ" sz="2400" kern="1200" dirty="0"/>
        </a:p>
      </dsp:txBody>
      <dsp:txXfrm>
        <a:off x="27461" y="1688589"/>
        <a:ext cx="1005718" cy="794685"/>
      </dsp:txXfrm>
    </dsp:sp>
    <dsp:sp modelId="{883F9DCD-6EBD-4B26-85B9-ED0C772B7E17}">
      <dsp:nvSpPr>
        <dsp:cNvPr id="0" name=""/>
        <dsp:cNvSpPr/>
      </dsp:nvSpPr>
      <dsp:spPr>
        <a:xfrm rot="16200000">
          <a:off x="1312904" y="1734395"/>
          <a:ext cx="893245" cy="316549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706099C-94CC-4587-8795-7B71849ED57D}">
      <dsp:nvSpPr>
        <dsp:cNvPr id="0" name=""/>
        <dsp:cNvSpPr/>
      </dsp:nvSpPr>
      <dsp:spPr>
        <a:xfrm>
          <a:off x="1231944" y="1023980"/>
          <a:ext cx="1055166" cy="84413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Jihlava</a:t>
          </a:r>
          <a:endParaRPr lang="cs-CZ" sz="2400" kern="1200" dirty="0"/>
        </a:p>
      </dsp:txBody>
      <dsp:txXfrm>
        <a:off x="1256668" y="1048704"/>
        <a:ext cx="1005718" cy="794685"/>
      </dsp:txXfrm>
    </dsp:sp>
    <dsp:sp modelId="{A0ACF99D-D369-400A-A852-F0CB2FC49116}">
      <dsp:nvSpPr>
        <dsp:cNvPr id="0" name=""/>
        <dsp:cNvSpPr/>
      </dsp:nvSpPr>
      <dsp:spPr>
        <a:xfrm rot="19500000">
          <a:off x="2176259" y="2183829"/>
          <a:ext cx="893245" cy="316549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381845A-3FC8-4A9F-83FF-81509122C4C7}">
      <dsp:nvSpPr>
        <dsp:cNvPr id="0" name=""/>
        <dsp:cNvSpPr/>
      </dsp:nvSpPr>
      <dsp:spPr>
        <a:xfrm>
          <a:off x="2461150" y="1663865"/>
          <a:ext cx="1055166" cy="84413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Sázava</a:t>
          </a:r>
          <a:endParaRPr lang="cs-CZ" sz="2400" kern="1200" dirty="0"/>
        </a:p>
      </dsp:txBody>
      <dsp:txXfrm>
        <a:off x="2485874" y="1688589"/>
        <a:ext cx="1005718" cy="7946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367DB-7510-4604-9BA9-06BE7F9442A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42166-FE3C-40B6-B2AA-C6B98835BC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8713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367DB-7510-4604-9BA9-06BE7F9442A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42166-FE3C-40B6-B2AA-C6B98835BC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803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367DB-7510-4604-9BA9-06BE7F9442A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42166-FE3C-40B6-B2AA-C6B98835BC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7762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367DB-7510-4604-9BA9-06BE7F9442A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42166-FE3C-40B6-B2AA-C6B98835BC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4372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367DB-7510-4604-9BA9-06BE7F9442A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42166-FE3C-40B6-B2AA-C6B98835BC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8027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367DB-7510-4604-9BA9-06BE7F9442A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42166-FE3C-40B6-B2AA-C6B98835BC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1550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367DB-7510-4604-9BA9-06BE7F9442A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42166-FE3C-40B6-B2AA-C6B98835BC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2512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367DB-7510-4604-9BA9-06BE7F9442A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42166-FE3C-40B6-B2AA-C6B98835BC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0742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367DB-7510-4604-9BA9-06BE7F9442A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42166-FE3C-40B6-B2AA-C6B98835BC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251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367DB-7510-4604-9BA9-06BE7F9442A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42166-FE3C-40B6-B2AA-C6B98835BC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8538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367DB-7510-4604-9BA9-06BE7F9442A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42166-FE3C-40B6-B2AA-C6B98835BC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8333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367DB-7510-4604-9BA9-06BE7F9442A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B42166-FE3C-40B6-B2AA-C6B98835BC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37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KRAJ VYSOČINA</a:t>
            </a:r>
            <a:endParaRPr lang="cs-CZ" b="1" dirty="0"/>
          </a:p>
        </p:txBody>
      </p:sp>
      <p:sp>
        <p:nvSpPr>
          <p:cNvPr id="6" name="Obdélník 5"/>
          <p:cNvSpPr/>
          <p:nvPr/>
        </p:nvSpPr>
        <p:spPr>
          <a:xfrm>
            <a:off x="2286000" y="2551837"/>
            <a:ext cx="55263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Název školy:  Základní škola Karla Klíče Hostinné</a:t>
            </a:r>
          </a:p>
          <a:p>
            <a:r>
              <a:rPr lang="cs-CZ" dirty="0" smtClean="0"/>
              <a:t>Autor:  Mgr. Simona Stránská</a:t>
            </a:r>
          </a:p>
          <a:p>
            <a:r>
              <a:rPr lang="cs-CZ" dirty="0" smtClean="0"/>
              <a:t>Název:  VY_32_INOVACE_11_A_16_Kraj Vysočina</a:t>
            </a:r>
          </a:p>
          <a:p>
            <a:r>
              <a:rPr lang="cs-CZ" dirty="0" smtClean="0"/>
              <a:t>Téma:   Vlastivěda - Česká republika</a:t>
            </a:r>
          </a:p>
          <a:p>
            <a:r>
              <a:rPr lang="cs-CZ" dirty="0" smtClean="0"/>
              <a:t>Číslo projektu: CZ.1.07/1.4.00/21.2131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085184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388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4806137"/>
              </p:ext>
            </p:extLst>
          </p:nvPr>
        </p:nvGraphicFramePr>
        <p:xfrm>
          <a:off x="1331640" y="1700808"/>
          <a:ext cx="6834212" cy="3645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Simona Stránská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1. února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9. </a:t>
                      </a:r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března</a:t>
                      </a:r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IV.B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Česká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republika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Kraj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Vysočina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Pohoří, přehrada, rybník,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řeka, průmysl, města, hrad</a:t>
                      </a:r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, zámek, kostel.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964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KRAJ VYSOČINA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Sídlo kraje: </a:t>
            </a:r>
            <a:r>
              <a:rPr lang="cs-CZ" dirty="0" smtClean="0"/>
              <a:t>Jihlava</a:t>
            </a:r>
          </a:p>
          <a:p>
            <a:pPr marL="0" indent="0">
              <a:buNone/>
            </a:pPr>
            <a:r>
              <a:rPr lang="cs-CZ" b="1" dirty="0" smtClean="0"/>
              <a:t>Pohoří: </a:t>
            </a:r>
          </a:p>
          <a:p>
            <a:pPr marL="0" indent="0">
              <a:buNone/>
            </a:pPr>
            <a:r>
              <a:rPr lang="cs-CZ" dirty="0" smtClean="0"/>
              <a:t>Žďárské vrchy</a:t>
            </a:r>
          </a:p>
          <a:p>
            <a:pPr marL="0" indent="0">
              <a:buNone/>
            </a:pPr>
            <a:r>
              <a:rPr lang="cs-CZ" dirty="0" smtClean="0"/>
              <a:t>Železné hory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Českomoravská vrchovina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Dálnice D1 - nejdelší a nejstarší u nás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- spojuje Praha - Brno - Ostrava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Simona\Pictures\2012-03-03 b\b 0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9" t="37374" r="7286" b="25253"/>
          <a:stretch/>
        </p:blipFill>
        <p:spPr bwMode="auto">
          <a:xfrm>
            <a:off x="5004048" y="1700808"/>
            <a:ext cx="3641368" cy="21051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6271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75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25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za 20"/>
          <p:cNvSpPr/>
          <p:nvPr/>
        </p:nvSpPr>
        <p:spPr>
          <a:xfrm>
            <a:off x="4283968" y="1704287"/>
            <a:ext cx="1368152" cy="1202432"/>
          </a:xfrm>
          <a:prstGeom prst="teardrop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Vírská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755576" y="360218"/>
            <a:ext cx="8229600" cy="1330037"/>
          </a:xfrm>
        </p:spPr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0500587"/>
              </p:ext>
            </p:extLst>
          </p:nvPr>
        </p:nvGraphicFramePr>
        <p:xfrm>
          <a:off x="512618" y="1600200"/>
          <a:ext cx="3519055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Slza 14"/>
          <p:cNvSpPr/>
          <p:nvPr/>
        </p:nvSpPr>
        <p:spPr>
          <a:xfrm>
            <a:off x="5248792" y="2269499"/>
            <a:ext cx="1537320" cy="1274440"/>
          </a:xfrm>
          <a:prstGeom prst="teardrop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Dalešická</a:t>
            </a:r>
            <a:endParaRPr lang="cs-CZ" dirty="0"/>
          </a:p>
        </p:txBody>
      </p:sp>
      <p:sp>
        <p:nvSpPr>
          <p:cNvPr id="19" name="Slza 18"/>
          <p:cNvSpPr/>
          <p:nvPr/>
        </p:nvSpPr>
        <p:spPr>
          <a:xfrm>
            <a:off x="6300192" y="2849488"/>
            <a:ext cx="1512168" cy="1324744"/>
          </a:xfrm>
          <a:prstGeom prst="teardrop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Želivská</a:t>
            </a:r>
            <a:endParaRPr lang="cs-CZ" dirty="0"/>
          </a:p>
        </p:txBody>
      </p:sp>
      <p:sp>
        <p:nvSpPr>
          <p:cNvPr id="20" name="Slza 19"/>
          <p:cNvSpPr/>
          <p:nvPr/>
        </p:nvSpPr>
        <p:spPr>
          <a:xfrm>
            <a:off x="7337234" y="3501008"/>
            <a:ext cx="1512168" cy="1346448"/>
          </a:xfrm>
          <a:prstGeom prst="teardrop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Sečská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660232" y="1556792"/>
            <a:ext cx="16873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Přehrady</a:t>
            </a:r>
            <a:endParaRPr lang="cs-CZ" sz="32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283968" y="4847456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Rybník</a:t>
            </a:r>
            <a:endParaRPr lang="cs-CZ" sz="3200" dirty="0"/>
          </a:p>
        </p:txBody>
      </p:sp>
      <p:sp>
        <p:nvSpPr>
          <p:cNvPr id="24" name="Mrak 23"/>
          <p:cNvSpPr/>
          <p:nvPr/>
        </p:nvSpPr>
        <p:spPr>
          <a:xfrm>
            <a:off x="3779912" y="5661248"/>
            <a:ext cx="2237540" cy="914400"/>
          </a:xfrm>
          <a:prstGeom prst="clou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Velké Dářko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072509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 animBg="1"/>
      <p:bldGraphic spid="6" grpId="0">
        <p:bldAsOne/>
      </p:bldGraphic>
      <p:bldP spid="15" grpId="0" build="p" animBg="1"/>
      <p:bldP spid="19" grpId="0" build="p" animBg="1"/>
      <p:bldP spid="20" grpId="0" build="p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PRŮMYSL A ZEMĚDĚLSTVÍ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 smtClean="0"/>
              <a:t>Strojírenský</a:t>
            </a:r>
          </a:p>
          <a:p>
            <a:pPr marL="0" indent="0">
              <a:buNone/>
            </a:pPr>
            <a:r>
              <a:rPr lang="cs-CZ" dirty="0" smtClean="0"/>
              <a:t>Textilní</a:t>
            </a:r>
          </a:p>
          <a:p>
            <a:pPr marL="0" indent="0">
              <a:buNone/>
            </a:pPr>
            <a:r>
              <a:rPr lang="cs-CZ" dirty="0" smtClean="0"/>
              <a:t>Elektrotechnický</a:t>
            </a:r>
          </a:p>
          <a:p>
            <a:pPr marL="0" indent="0">
              <a:buNone/>
            </a:pPr>
            <a:r>
              <a:rPr lang="cs-CZ" dirty="0" smtClean="0"/>
              <a:t>Dřevozpracující</a:t>
            </a:r>
          </a:p>
          <a:p>
            <a:pPr marL="0" indent="0">
              <a:buNone/>
            </a:pPr>
            <a:r>
              <a:rPr lang="cs-CZ" dirty="0" smtClean="0"/>
              <a:t>Potravinářský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Zdroj elektrické energie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-Dukovany - jaderná elektrárna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Pěstuje se : </a:t>
            </a:r>
            <a:r>
              <a:rPr lang="cs-CZ" dirty="0" smtClean="0"/>
              <a:t>brambory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řepka</a:t>
            </a:r>
          </a:p>
          <a:p>
            <a:endParaRPr lang="cs-CZ" dirty="0"/>
          </a:p>
        </p:txBody>
      </p:sp>
      <p:pic>
        <p:nvPicPr>
          <p:cNvPr id="1026" name="Picture 2" descr="C:\Users\Simona\Desktop\dukovan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132856"/>
            <a:ext cx="3347864" cy="25108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0213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7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25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75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75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75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45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Jihlava</a:t>
            </a:r>
            <a:r>
              <a:rPr lang="cs-CZ" dirty="0" smtClean="0"/>
              <a:t> - středisko oblasti zvané Horácko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Muzeum Vysočiny</a:t>
            </a:r>
          </a:p>
          <a:p>
            <a:pPr marL="0" indent="0">
              <a:buNone/>
            </a:pPr>
            <a:r>
              <a:rPr lang="cs-CZ" b="1" dirty="0" smtClean="0"/>
              <a:t>Pelhřimov</a:t>
            </a:r>
            <a:r>
              <a:rPr lang="cs-CZ" dirty="0" smtClean="0"/>
              <a:t> - Muzeum rekordů a kuriozit</a:t>
            </a:r>
          </a:p>
          <a:p>
            <a:pPr marL="0" indent="0">
              <a:buNone/>
            </a:pPr>
            <a:r>
              <a:rPr lang="cs-CZ" dirty="0" smtClean="0"/>
              <a:t>	        - Muzeum strašidel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Telč</a:t>
            </a:r>
            <a:r>
              <a:rPr lang="cs-CZ" dirty="0" smtClean="0"/>
              <a:t> - hudební festival Prázdniny v Telči</a:t>
            </a:r>
          </a:p>
          <a:p>
            <a:pPr marL="0" indent="0">
              <a:buNone/>
            </a:pPr>
            <a:r>
              <a:rPr lang="cs-CZ" b="1" dirty="0" smtClean="0"/>
              <a:t>Havlíčkův Brod</a:t>
            </a:r>
          </a:p>
          <a:p>
            <a:pPr marL="0" indent="0">
              <a:buNone/>
            </a:pPr>
            <a:r>
              <a:rPr lang="cs-CZ" b="1" dirty="0" smtClean="0"/>
              <a:t>Humpolec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Žďár nad Sázavou </a:t>
            </a:r>
            <a:r>
              <a:rPr lang="cs-CZ" dirty="0" smtClean="0"/>
              <a:t>- hudební a výtvarný festival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Slavnosti jeřabin</a:t>
            </a:r>
          </a:p>
          <a:p>
            <a:endParaRPr lang="cs-CZ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1" y="3573016"/>
            <a:ext cx="2436183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6084168" y="3933056"/>
            <a:ext cx="216023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6373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500"/>
                            </p:stCondLst>
                            <p:childTnLst>
                              <p:par>
                                <p:cTn id="3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25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Třebíč</a:t>
            </a:r>
            <a:r>
              <a:rPr lang="cs-CZ" dirty="0" smtClean="0"/>
              <a:t> - Třebíčské folklórní slavnosti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- Malovaný dům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b="1" dirty="0" smtClean="0"/>
              <a:t>Nové Město na Moravě</a:t>
            </a:r>
          </a:p>
          <a:p>
            <a:pPr marL="0" indent="0">
              <a:buNone/>
            </a:pPr>
            <a:r>
              <a:rPr lang="cs-CZ" b="1" dirty="0" smtClean="0"/>
              <a:t>Šiklův mlýn </a:t>
            </a:r>
            <a:r>
              <a:rPr lang="cs-CZ" dirty="0" smtClean="0"/>
              <a:t>- westernové městečko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033587"/>
            <a:ext cx="1807468" cy="240721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4788024" y="2492896"/>
            <a:ext cx="144016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6859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75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PAMÁTKY A TURISTICKÁ MÍSTA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5781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Hrad</a:t>
            </a:r>
            <a:r>
              <a:rPr lang="cs-CZ" dirty="0" smtClean="0"/>
              <a:t> - Orlík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- Kámen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- Ledeč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- Pernštejn</a:t>
            </a:r>
          </a:p>
          <a:p>
            <a:pPr marL="0" indent="0">
              <a:buNone/>
            </a:pPr>
            <a:r>
              <a:rPr lang="cs-CZ" b="1" dirty="0" smtClean="0"/>
              <a:t>Zámek</a:t>
            </a:r>
            <a:r>
              <a:rPr lang="cs-CZ" dirty="0" smtClean="0"/>
              <a:t> - Telč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Jaroměřice nad Rokytnou</a:t>
            </a:r>
          </a:p>
          <a:p>
            <a:pPr marL="0" indent="0">
              <a:buNone/>
            </a:pPr>
            <a:r>
              <a:rPr lang="cs-CZ" dirty="0" smtClean="0"/>
              <a:t>Poutní kostel sv. Jana Nepomuckého na Zelené</a:t>
            </a:r>
          </a:p>
          <a:p>
            <a:pPr marL="0" indent="0">
              <a:buNone/>
            </a:pPr>
            <a:r>
              <a:rPr lang="cs-CZ" dirty="0" smtClean="0"/>
              <a:t>hoře       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708920"/>
            <a:ext cx="1807468" cy="135560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292080"/>
            <a:ext cx="1152128" cy="151216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330989"/>
            <a:ext cx="2145076" cy="161303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V="1">
            <a:off x="3203848" y="1844824"/>
            <a:ext cx="1944216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>
            <a:endCxn id="1026" idx="1"/>
          </p:cNvCxnSpPr>
          <p:nvPr/>
        </p:nvCxnSpPr>
        <p:spPr>
          <a:xfrm>
            <a:off x="3203848" y="3386720"/>
            <a:ext cx="576064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3124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7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250"/>
                            </p:stCondLst>
                            <p:childTnLst>
                              <p:par>
                                <p:cTn id="2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250"/>
                            </p:stCondLst>
                            <p:childTnLst>
                              <p:par>
                                <p:cTn id="3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25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25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25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325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6250"/>
                            </p:stCondLst>
                            <p:childTnLst>
                              <p:par>
                                <p:cTn id="6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Odpovězte správně na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1) Které město je sídlem kraje a oblasti Horácka?..................................................</a:t>
            </a:r>
          </a:p>
          <a:p>
            <a:pPr marL="0" indent="0">
              <a:buNone/>
            </a:pPr>
            <a:r>
              <a:rPr lang="cs-CZ" dirty="0" smtClean="0"/>
              <a:t>2)Která pohoří tvoří povrch kraje Vysočina?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</a:t>
            </a:r>
          </a:p>
          <a:p>
            <a:pPr marL="0" indent="0">
              <a:buNone/>
            </a:pPr>
            <a:r>
              <a:rPr lang="cs-CZ" dirty="0" smtClean="0"/>
              <a:t>3) Která města spojuje dálnice D1?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</a:t>
            </a:r>
          </a:p>
          <a:p>
            <a:pPr marL="0" indent="0">
              <a:buNone/>
            </a:pPr>
            <a:r>
              <a:rPr lang="cs-CZ" dirty="0" smtClean="0"/>
              <a:t>4)Které řeky protékají tímto krajem?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……………………………………………………………………..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6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Odpovězte správně na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5) Co je hlavním zdrojem elektrické energie?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</a:t>
            </a:r>
          </a:p>
          <a:p>
            <a:pPr marL="0" indent="0">
              <a:buNone/>
            </a:pPr>
            <a:r>
              <a:rPr lang="cs-CZ" dirty="0" smtClean="0"/>
              <a:t>6) Čím je známé město Telč a Pelhřimov?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…………………………………………………………………..</a:t>
            </a:r>
          </a:p>
          <a:p>
            <a:pPr marL="0" indent="0">
              <a:buNone/>
            </a:pPr>
            <a:r>
              <a:rPr lang="cs-CZ" dirty="0" smtClean="0"/>
              <a:t>7) Které zámky a hrady můžete v tomto kraji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vidět?........................................................</a:t>
            </a:r>
          </a:p>
          <a:p>
            <a:pPr marL="0" indent="0">
              <a:buNone/>
            </a:pPr>
            <a:r>
              <a:rPr lang="cs-CZ" dirty="0" smtClean="0"/>
              <a:t>8)Které přehrady a rybník tohoto kraje znáte?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5865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4770624"/>
              </p:ext>
            </p:extLst>
          </p:nvPr>
        </p:nvGraphicFramePr>
        <p:xfrm>
          <a:off x="827584" y="332656"/>
          <a:ext cx="7358114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</a:tr>
              <a:tr h="73507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Prezentací se žáci seznamují s krajem Vysočina.</a:t>
                      </a:r>
                    </a:p>
                    <a:p>
                      <a:pPr marL="0" indent="0">
                        <a:buNone/>
                      </a:pP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1) Výkladový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materiál doplňující k učebnici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sng" baseline="0" dirty="0" smtClean="0">
                          <a:solidFill>
                            <a:schemeClr val="tx1"/>
                          </a:solidFill>
                        </a:rPr>
                        <a:t>Místo kde žijeme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Učebnice pro 4. a 5. ročník základní školy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RNDr. Irena Smolová, Ph.D., Doc. RNDr. Zdeněk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Szczyrba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, Ph.D.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Vydal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spol. s r. o., pedagogické nakladatelství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Výroba: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2008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ISBN 978-80-7230-221-5</a:t>
                      </a:r>
                    </a:p>
                    <a:p>
                      <a:pPr marL="0" indent="0">
                        <a:buNone/>
                      </a:pP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2)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Procvičování -  otázky</a:t>
                      </a:r>
                    </a:p>
                    <a:p>
                      <a:pPr marL="342900" indent="-342900">
                        <a:buAutoNum type="arabicParenR"/>
                      </a:pP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57021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2282715"/>
              </p:ext>
            </p:extLst>
          </p:nvPr>
        </p:nvGraphicFramePr>
        <p:xfrm>
          <a:off x="1043608" y="980728"/>
          <a:ext cx="7358114" cy="40698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412251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/>
                </a:tc>
              </a:tr>
              <a:tr h="1166795">
                <a:tc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Obrázky z internetu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800" dirty="0" smtClean="0"/>
                        <a:t>http://cs.wikipedia.org/wiki/Pern%C5%A1tejn_%28hrad%29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800" dirty="0" smtClean="0"/>
                        <a:t>http://cs.wikipedia.org/wiki/%C5%BD%C4%8F%C3%A1r_nad_S%C3%A1zavou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800" dirty="0" smtClean="0"/>
                        <a:t>http://cs.wikipedia.org/wiki/Tel%C4%8D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800" dirty="0" smtClean="0"/>
                        <a:t>http://cs.wikipedia.org/wiki/K%C3%A1men_%28okres_Pelh%C5%99imov%29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800" dirty="0" smtClean="0"/>
                        <a:t>http://cs.wikipedia.org/wiki/Malovan%C3%BD_d%C5%Afm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800" dirty="0" smtClean="0"/>
                        <a:t>http://cs.wikipedia.org/wiki/Soubor:Nuclear.power.plant.Dukovany.jpg</a:t>
                      </a: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Prezentace obsahuje animace.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696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411</Words>
  <Application>Microsoft Office PowerPoint</Application>
  <PresentationFormat>Předvádění na obrazovce (4:3)</PresentationFormat>
  <Paragraphs>127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KRAJ VYSOČINA</vt:lpstr>
      <vt:lpstr>Prezentace aplikace PowerPoint</vt:lpstr>
      <vt:lpstr>KRAJ VYSOČINA</vt:lpstr>
      <vt:lpstr>VODSTVO</vt:lpstr>
      <vt:lpstr>PRŮMYSL A ZEMĚDĚLSTVÍ</vt:lpstr>
      <vt:lpstr>MĚSTA</vt:lpstr>
      <vt:lpstr>MĚSTA</vt:lpstr>
      <vt:lpstr>PAMÁTKY A TURISTICKÁ MÍSTA</vt:lpstr>
      <vt:lpstr>Odpovězte správně na otázky:</vt:lpstr>
      <vt:lpstr>Odpovězte správně na otázky: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KRAJ VYSOČINA</dc:title>
  <dc:creator>Simona</dc:creator>
  <cp:lastModifiedBy>Simona</cp:lastModifiedBy>
  <cp:revision>75</cp:revision>
  <dcterms:created xsi:type="dcterms:W3CDTF">2012-02-25T10:26:51Z</dcterms:created>
  <dcterms:modified xsi:type="dcterms:W3CDTF">2012-05-17T14:26:54Z</dcterms:modified>
</cp:coreProperties>
</file>