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3" r:id="rId6"/>
    <p:sldId id="264" r:id="rId7"/>
    <p:sldId id="259" r:id="rId8"/>
    <p:sldId id="260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303B0-AAD5-4638-88EA-1067C64C1AC7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96341-B366-4F7C-9211-67F9CCE18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2690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303B0-AAD5-4638-88EA-1067C64C1AC7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96341-B366-4F7C-9211-67F9CCE18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9981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303B0-AAD5-4638-88EA-1067C64C1AC7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96341-B366-4F7C-9211-67F9CCE18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97834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303B0-AAD5-4638-88EA-1067C64C1AC7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96341-B366-4F7C-9211-67F9CCE18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4052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303B0-AAD5-4638-88EA-1067C64C1AC7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96341-B366-4F7C-9211-67F9CCE18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27151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303B0-AAD5-4638-88EA-1067C64C1AC7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96341-B366-4F7C-9211-67F9CCE18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58057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303B0-AAD5-4638-88EA-1067C64C1AC7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96341-B366-4F7C-9211-67F9CCE18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8729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303B0-AAD5-4638-88EA-1067C64C1AC7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96341-B366-4F7C-9211-67F9CCE18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0327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303B0-AAD5-4638-88EA-1067C64C1AC7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96341-B366-4F7C-9211-67F9CCE18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01650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303B0-AAD5-4638-88EA-1067C64C1AC7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96341-B366-4F7C-9211-67F9CCE18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0404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303B0-AAD5-4638-88EA-1067C64C1AC7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96341-B366-4F7C-9211-67F9CCE18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1113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75000"/>
              </a:schemeClr>
            </a:gs>
            <a:gs pos="23340">
              <a:schemeClr val="accent4">
                <a:lumMod val="75000"/>
              </a:schemeClr>
            </a:gs>
            <a:gs pos="12000">
              <a:schemeClr val="accent4">
                <a:lumMod val="40000"/>
                <a:lumOff val="60000"/>
              </a:schemeClr>
            </a:gs>
            <a:gs pos="30000">
              <a:schemeClr val="accent4">
                <a:lumMod val="60000"/>
                <a:lumOff val="40000"/>
              </a:schemeClr>
            </a:gs>
            <a:gs pos="45000">
              <a:schemeClr val="accent4">
                <a:lumMod val="40000"/>
                <a:lumOff val="60000"/>
              </a:schemeClr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4303B0-AAD5-4638-88EA-1067C64C1AC7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796341-B366-4F7C-9211-67F9CCE189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86203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OLOMOUCKÝ KRAJ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2286000" y="2551837"/>
            <a:ext cx="509431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Název školy:  Základní škola Karla Klíče Hostinné</a:t>
            </a:r>
          </a:p>
          <a:p>
            <a:r>
              <a:rPr lang="cs-CZ" dirty="0" smtClean="0"/>
              <a:t>Autor:  Mgr. Simona Stránská</a:t>
            </a:r>
          </a:p>
          <a:p>
            <a:r>
              <a:rPr lang="cs-CZ" dirty="0" smtClean="0"/>
              <a:t>Název:  VY_32_INOVACE_11_A_18_Olomoucký kraj</a:t>
            </a:r>
          </a:p>
          <a:p>
            <a:r>
              <a:rPr lang="cs-CZ" dirty="0" smtClean="0"/>
              <a:t>Téma:   Vlastivěda - Česká republika</a:t>
            </a:r>
          </a:p>
          <a:p>
            <a:r>
              <a:rPr lang="cs-CZ" dirty="0" smtClean="0"/>
              <a:t>Číslo projektu: CZ.1.07/1.4.00/21.2131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72514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81763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4571283"/>
              </p:ext>
            </p:extLst>
          </p:nvPr>
        </p:nvGraphicFramePr>
        <p:xfrm>
          <a:off x="1259632" y="1700808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3.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23.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března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republika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Olomoucký kraj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Propast,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pohoří, jeskyně, vodstvo, průmysl, zemědělství, lázeňská města, hrad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, zámek.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56203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OLOMOUCKÝ KRAJ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Sídlo kraje: </a:t>
            </a:r>
            <a:r>
              <a:rPr lang="cs-CZ" dirty="0" smtClean="0"/>
              <a:t>Olomouc</a:t>
            </a:r>
          </a:p>
          <a:p>
            <a:pPr marL="0" indent="0">
              <a:buNone/>
            </a:pPr>
            <a:r>
              <a:rPr lang="cs-CZ" b="1" dirty="0" smtClean="0"/>
              <a:t>Pohoří</a:t>
            </a:r>
          </a:p>
          <a:p>
            <a:pPr marL="0" indent="0">
              <a:buNone/>
            </a:pPr>
            <a:r>
              <a:rPr lang="cs-CZ" dirty="0" smtClean="0"/>
              <a:t>Jeseníky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Hranická propast - nejhlubší v Česku</a:t>
            </a:r>
            <a:endParaRPr lang="cs-CZ" dirty="0"/>
          </a:p>
        </p:txBody>
      </p:sp>
      <p:pic>
        <p:nvPicPr>
          <p:cNvPr id="1026" name="Picture 2" descr="C:\Users\Simona\Pictures\2012-03-03 n\n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63" t="36364" r="8951" b="27273"/>
          <a:stretch/>
        </p:blipFill>
        <p:spPr bwMode="auto">
          <a:xfrm>
            <a:off x="4644008" y="1628800"/>
            <a:ext cx="3954195" cy="236463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1595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25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750"/>
                            </p:stCondLst>
                            <p:childTnLst>
                              <p:par>
                                <p:cTn id="20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1750"/>
                            </p:stCondLst>
                            <p:childTnLst>
                              <p:par>
                                <p:cTn id="26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7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JESKYNĚ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Vývojový diagram: děrná páska 6"/>
          <p:cNvSpPr/>
          <p:nvPr/>
        </p:nvSpPr>
        <p:spPr>
          <a:xfrm>
            <a:off x="863588" y="1745949"/>
            <a:ext cx="1656184" cy="804672"/>
          </a:xfrm>
          <a:prstGeom prst="flowChartPunchedTap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Javoříčské</a:t>
            </a:r>
            <a:endParaRPr lang="cs-CZ" sz="2400" dirty="0"/>
          </a:p>
        </p:txBody>
      </p:sp>
      <p:sp>
        <p:nvSpPr>
          <p:cNvPr id="8" name="Vývojový diagram: děrná páska 7"/>
          <p:cNvSpPr/>
          <p:nvPr/>
        </p:nvSpPr>
        <p:spPr>
          <a:xfrm>
            <a:off x="1547664" y="3489302"/>
            <a:ext cx="1944216" cy="804672"/>
          </a:xfrm>
          <a:prstGeom prst="flowChartPunchedTap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Mladečské</a:t>
            </a:r>
            <a:endParaRPr lang="cs-CZ" sz="2400" dirty="0"/>
          </a:p>
        </p:txBody>
      </p:sp>
      <p:sp>
        <p:nvSpPr>
          <p:cNvPr id="9" name="Vývojový diagram: děrná páska 8"/>
          <p:cNvSpPr/>
          <p:nvPr/>
        </p:nvSpPr>
        <p:spPr>
          <a:xfrm>
            <a:off x="3563888" y="5013176"/>
            <a:ext cx="1872208" cy="804672"/>
          </a:xfrm>
          <a:prstGeom prst="flowChartPunchedTap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Na Špičáku</a:t>
            </a:r>
            <a:endParaRPr lang="cs-CZ" sz="2400" dirty="0"/>
          </a:p>
        </p:txBody>
      </p:sp>
      <p:sp>
        <p:nvSpPr>
          <p:cNvPr id="10" name="Vývojový diagram: děrná páska 9"/>
          <p:cNvSpPr/>
          <p:nvPr/>
        </p:nvSpPr>
        <p:spPr>
          <a:xfrm>
            <a:off x="6300192" y="1916832"/>
            <a:ext cx="1512168" cy="804672"/>
          </a:xfrm>
          <a:prstGeom prst="flowChartPunchedTap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Na Pomezí</a:t>
            </a:r>
            <a:endParaRPr lang="cs-CZ" sz="2400" dirty="0"/>
          </a:p>
        </p:txBody>
      </p:sp>
      <p:sp>
        <p:nvSpPr>
          <p:cNvPr id="11" name="Vývojový diagram: děrná páska 10"/>
          <p:cNvSpPr/>
          <p:nvPr/>
        </p:nvSpPr>
        <p:spPr>
          <a:xfrm>
            <a:off x="5580112" y="3284984"/>
            <a:ext cx="2016224" cy="1080296"/>
          </a:xfrm>
          <a:prstGeom prst="flowChartPunchedTap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Zbrašovské aragonitové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48861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000"/>
                            </p:stCondLst>
                            <p:childTnLst>
                              <p:par>
                                <p:cTn id="5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8000"/>
                            </p:stCondLst>
                            <p:childTnLst>
                              <p:par>
                                <p:cTn id="7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0000"/>
                            </p:stCondLst>
                            <p:childTnLst>
                              <p:par>
                                <p:cTn id="90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0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14000"/>
                            </p:stCondLst>
                            <p:childTnLst>
                              <p:par>
                                <p:cTn id="124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16000"/>
                            </p:stCondLst>
                            <p:childTnLst>
                              <p:par>
                                <p:cTn id="141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18000"/>
                            </p:stCondLst>
                            <p:childTnLst>
                              <p:par>
                                <p:cTn id="158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 animBg="1"/>
      <p:bldP spid="8" grpId="0" build="p" animBg="1"/>
      <p:bldP spid="9" grpId="0" build="p" animBg="1"/>
      <p:bldP spid="10" grpId="0" build="p" animBg="1"/>
      <p:bldP spid="11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VODSTVO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chemeClr val="bg1"/>
                </a:solidFill>
              </a:rPr>
              <a:t>                                    </a:t>
            </a:r>
            <a:r>
              <a:rPr lang="cs-CZ" sz="4000" b="1" dirty="0" smtClean="0">
                <a:solidFill>
                  <a:schemeClr val="bg1"/>
                </a:solidFill>
              </a:rPr>
              <a:t>Přehrada: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                                  </a:t>
            </a:r>
            <a:r>
              <a:rPr lang="cs-CZ" sz="3600" b="1" dirty="0" smtClean="0">
                <a:solidFill>
                  <a:schemeClr val="bg1"/>
                </a:solidFill>
              </a:rPr>
              <a:t>Plumlov</a:t>
            </a:r>
          </a:p>
          <a:p>
            <a:pPr marL="0" indent="0">
              <a:buNone/>
            </a:pPr>
            <a:r>
              <a:rPr lang="cs-CZ" sz="4000" dirty="0">
                <a:solidFill>
                  <a:schemeClr val="bg1"/>
                </a:solidFill>
              </a:rPr>
              <a:t> </a:t>
            </a:r>
            <a:r>
              <a:rPr lang="cs-CZ" sz="4000" dirty="0" smtClean="0">
                <a:solidFill>
                  <a:schemeClr val="bg1"/>
                </a:solidFill>
              </a:rPr>
              <a:t>                  </a:t>
            </a:r>
            <a:r>
              <a:rPr lang="cs-CZ" sz="4000" b="1" dirty="0" smtClean="0">
                <a:solidFill>
                  <a:schemeClr val="bg1"/>
                </a:solidFill>
              </a:rPr>
              <a:t>Řeky:</a:t>
            </a: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                         </a:t>
            </a:r>
            <a:r>
              <a:rPr lang="cs-CZ" sz="3600" b="1" dirty="0" smtClean="0">
                <a:solidFill>
                  <a:schemeClr val="bg1"/>
                </a:solidFill>
              </a:rPr>
              <a:t>Bečva</a:t>
            </a:r>
            <a:r>
              <a:rPr lang="cs-CZ" sz="3600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</a:t>
            </a: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                               </a:t>
            </a:r>
            <a:r>
              <a:rPr lang="cs-CZ" sz="3600" b="1" dirty="0" smtClean="0">
                <a:solidFill>
                  <a:schemeClr val="bg1"/>
                </a:solidFill>
              </a:rPr>
              <a:t>Morava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6980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 A ZEMĚDĚLSTVÍ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PRŮMYSL</a:t>
            </a:r>
          </a:p>
          <a:p>
            <a:pPr>
              <a:buFontTx/>
              <a:buChar char="-"/>
            </a:pPr>
            <a:r>
              <a:rPr lang="cs-CZ" dirty="0" smtClean="0"/>
              <a:t>potravinářský</a:t>
            </a:r>
          </a:p>
          <a:p>
            <a:pPr>
              <a:buFontTx/>
              <a:buChar char="-"/>
            </a:pPr>
            <a:r>
              <a:rPr lang="cs-CZ" dirty="0" smtClean="0"/>
              <a:t>chemický </a:t>
            </a:r>
          </a:p>
          <a:p>
            <a:pPr>
              <a:buFontTx/>
              <a:buChar char="-"/>
            </a:pPr>
            <a:r>
              <a:rPr lang="cs-CZ" dirty="0" smtClean="0"/>
              <a:t>oděvní</a:t>
            </a:r>
          </a:p>
          <a:p>
            <a:pPr>
              <a:buFontTx/>
              <a:buChar char="-"/>
            </a:pPr>
            <a:r>
              <a:rPr lang="cs-CZ" dirty="0" smtClean="0"/>
              <a:t>strojírenský</a:t>
            </a:r>
          </a:p>
          <a:p>
            <a:pPr>
              <a:buFontTx/>
              <a:buChar char="-"/>
            </a:pPr>
            <a:r>
              <a:rPr lang="cs-CZ" dirty="0" smtClean="0"/>
              <a:t>elektrotechnický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ZEMĚDĚLSTVÍ</a:t>
            </a:r>
          </a:p>
          <a:p>
            <a:pPr>
              <a:buFontTx/>
              <a:buChar char="-"/>
            </a:pPr>
            <a:r>
              <a:rPr lang="cs-CZ" b="1" dirty="0" smtClean="0"/>
              <a:t>nejúrodnější oblast Haná</a:t>
            </a:r>
          </a:p>
          <a:p>
            <a:pPr>
              <a:buFontTx/>
              <a:buChar char="-"/>
            </a:pPr>
            <a:r>
              <a:rPr lang="cs-CZ" dirty="0" smtClean="0"/>
              <a:t>obilí</a:t>
            </a:r>
          </a:p>
          <a:p>
            <a:pPr>
              <a:buFontTx/>
              <a:buChar char="-"/>
            </a:pPr>
            <a:r>
              <a:rPr lang="cs-CZ" dirty="0" smtClean="0"/>
              <a:t>řepa cukrovka</a:t>
            </a:r>
          </a:p>
          <a:p>
            <a:pPr>
              <a:buFontTx/>
              <a:buChar char="-"/>
            </a:pPr>
            <a:r>
              <a:rPr lang="cs-CZ" dirty="0" smtClean="0"/>
              <a:t>slunečnice</a:t>
            </a:r>
          </a:p>
          <a:p>
            <a:pPr>
              <a:buFontTx/>
              <a:buChar char="-"/>
            </a:pPr>
            <a:r>
              <a:rPr lang="cs-CZ" dirty="0" smtClean="0"/>
              <a:t>chmel</a:t>
            </a:r>
          </a:p>
          <a:p>
            <a:pPr>
              <a:buFontTx/>
              <a:buChar char="-"/>
            </a:pPr>
            <a:r>
              <a:rPr lang="cs-CZ" dirty="0" smtClean="0"/>
              <a:t>kukuřice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755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6000"/>
                            </p:stCondLst>
                            <p:childTnLst>
                              <p:par>
                                <p:cTn id="4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8000"/>
                            </p:stCondLst>
                            <p:childTnLst>
                              <p:par>
                                <p:cTn id="5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0"/>
                            </p:stCondLst>
                            <p:childTnLst>
                              <p:par>
                                <p:cTn id="5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2000"/>
                            </p:stCondLst>
                            <p:childTnLst>
                              <p:par>
                                <p:cTn id="6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4000"/>
                            </p:stCondLst>
                            <p:childTnLst>
                              <p:par>
                                <p:cTn id="7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6000"/>
                            </p:stCondLst>
                            <p:childTnLst>
                              <p:par>
                                <p:cTn id="7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Olomouc</a:t>
            </a:r>
            <a:r>
              <a:rPr lang="cs-CZ" dirty="0" smtClean="0"/>
              <a:t> - výstava Flora Olomouc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Muzeum historických automobilů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parní vodárna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letiště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ZOO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Sloup Nejsvětější Trojice</a:t>
            </a:r>
          </a:p>
          <a:p>
            <a:pPr marL="0" indent="0">
              <a:buNone/>
            </a:pPr>
            <a:r>
              <a:rPr lang="cs-CZ" b="1" dirty="0" smtClean="0"/>
              <a:t>Prostějov </a:t>
            </a:r>
            <a:r>
              <a:rPr lang="cs-CZ" dirty="0" smtClean="0"/>
              <a:t>- letiště</a:t>
            </a:r>
          </a:p>
          <a:p>
            <a:pPr marL="0" indent="0">
              <a:buNone/>
            </a:pPr>
            <a:r>
              <a:rPr lang="cs-CZ" b="1" dirty="0" smtClean="0"/>
              <a:t>Šumperk</a:t>
            </a:r>
            <a:endParaRPr lang="cs-CZ" b="1" dirty="0"/>
          </a:p>
        </p:txBody>
      </p:sp>
      <p:pic>
        <p:nvPicPr>
          <p:cNvPr id="1026" name="Picture 2" descr="C:\Users\Simona\Desktop\sloup nejsvětější troji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048" y="2592063"/>
            <a:ext cx="2355894" cy="314119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3377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4000"/>
                            </p:stCondLst>
                            <p:childTnLst>
                              <p:par>
                                <p:cTn id="47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6750"/>
                            </p:stCondLst>
                            <p:childTnLst>
                              <p:par>
                                <p:cTn id="53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56584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Hranice </a:t>
            </a:r>
            <a:r>
              <a:rPr lang="cs-CZ" dirty="0" smtClean="0"/>
              <a:t>- železniční viadukty</a:t>
            </a:r>
          </a:p>
          <a:p>
            <a:pPr marL="0" indent="0">
              <a:buNone/>
            </a:pPr>
            <a:r>
              <a:rPr lang="cs-CZ" b="1" dirty="0" smtClean="0"/>
              <a:t>Přerov</a:t>
            </a:r>
            <a:r>
              <a:rPr lang="cs-CZ" dirty="0" smtClean="0"/>
              <a:t> - zámek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- Muzeum J. A.Komenského</a:t>
            </a:r>
          </a:p>
          <a:p>
            <a:pPr marL="0" indent="0">
              <a:buNone/>
            </a:pPr>
            <a:r>
              <a:rPr lang="cs-CZ" b="1" dirty="0" smtClean="0"/>
              <a:t>Šternberk</a:t>
            </a:r>
            <a:r>
              <a:rPr lang="cs-CZ" dirty="0" smtClean="0"/>
              <a:t> - Muzeum hodin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- hodiny na hlavním náměstí</a:t>
            </a:r>
          </a:p>
          <a:p>
            <a:pPr marL="0" indent="0">
              <a:buNone/>
            </a:pPr>
            <a:r>
              <a:rPr lang="cs-CZ" b="1" dirty="0" smtClean="0"/>
              <a:t>Velké Losiny </a:t>
            </a:r>
            <a:r>
              <a:rPr lang="cs-CZ" dirty="0" smtClean="0"/>
              <a:t>- Muzeum papíru</a:t>
            </a:r>
            <a:endParaRPr lang="cs-CZ" dirty="0"/>
          </a:p>
        </p:txBody>
      </p:sp>
      <p:pic>
        <p:nvPicPr>
          <p:cNvPr id="2050" name="Picture 2" descr="C:\Users\Simona\Desktop\viadukt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60648"/>
            <a:ext cx="3009528" cy="223081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imona\Desktop\šternberk hodin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0249" y="3429000"/>
            <a:ext cx="2073424" cy="276456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V="1">
            <a:off x="5220072" y="1700808"/>
            <a:ext cx="504056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6012160" y="4293096"/>
            <a:ext cx="720080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2740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75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3750"/>
                            </p:stCondLst>
                            <p:childTnLst>
                              <p:par>
                                <p:cTn id="33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750"/>
                            </p:stCondLst>
                            <p:childTnLst>
                              <p:par>
                                <p:cTn id="37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8000"/>
                            </p:stCondLst>
                            <p:childTnLst>
                              <p:par>
                                <p:cTn id="43" presetID="42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LÁZEŇSKÁ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Velké Losiny</a:t>
            </a:r>
          </a:p>
          <a:p>
            <a:pPr marL="0" indent="0">
              <a:buNone/>
            </a:pPr>
            <a:r>
              <a:rPr lang="cs-CZ" b="1" dirty="0" smtClean="0"/>
              <a:t>Bludov</a:t>
            </a:r>
          </a:p>
          <a:p>
            <a:pPr marL="0" indent="0">
              <a:buNone/>
            </a:pPr>
            <a:r>
              <a:rPr lang="cs-CZ" b="1" dirty="0" smtClean="0"/>
              <a:t>Teplice nad Bečvou</a:t>
            </a:r>
          </a:p>
          <a:p>
            <a:pPr marL="0" indent="0">
              <a:buNone/>
            </a:pPr>
            <a:r>
              <a:rPr lang="cs-CZ" b="1" dirty="0" smtClean="0"/>
              <a:t>Slatinice</a:t>
            </a:r>
          </a:p>
          <a:p>
            <a:pPr marL="0" indent="0">
              <a:buNone/>
            </a:pPr>
            <a:r>
              <a:rPr lang="cs-CZ" b="1" dirty="0" smtClean="0"/>
              <a:t>Jeseník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Minerální prameny </a:t>
            </a:r>
            <a:r>
              <a:rPr lang="cs-CZ" dirty="0" smtClean="0"/>
              <a:t>- stáčeny</a:t>
            </a:r>
          </a:p>
          <a:p>
            <a:pPr marL="0" indent="0">
              <a:buNone/>
            </a:pPr>
            <a:r>
              <a:rPr lang="cs-CZ" dirty="0" err="1" smtClean="0"/>
              <a:t>Ondrášovka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Hanácká kyselka</a:t>
            </a:r>
            <a:endParaRPr lang="cs-CZ" dirty="0"/>
          </a:p>
        </p:txBody>
      </p:sp>
      <p:pic>
        <p:nvPicPr>
          <p:cNvPr id="3074" name="Picture 2" descr="C:\Users\Simona\Desktop\lázně jesení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628800"/>
            <a:ext cx="3302139" cy="271781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cxnSp>
        <p:nvCxnSpPr>
          <p:cNvPr id="5" name="Přímá spojnice se šipkou 4"/>
          <p:cNvCxnSpPr/>
          <p:nvPr/>
        </p:nvCxnSpPr>
        <p:spPr>
          <a:xfrm flipV="1">
            <a:off x="2843808" y="3501008"/>
            <a:ext cx="1584176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7391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2000"/>
                            </p:stCondLst>
                            <p:childTnLst>
                              <p:par>
                                <p:cTn id="39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4750"/>
                            </p:stCondLst>
                            <p:childTnLst>
                              <p:par>
                                <p:cTn id="43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7500"/>
                            </p:stCondLst>
                            <p:childTnLst>
                              <p:par>
                                <p:cTn id="47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080120"/>
          </a:xfrm>
        </p:spPr>
        <p:txBody>
          <a:bodyPr/>
          <a:lstStyle/>
          <a:p>
            <a:r>
              <a:rPr lang="cs-CZ" dirty="0" smtClean="0"/>
              <a:t>PAMÁTKY A TURISTICKÁ MÍSTA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Hrad:</a:t>
            </a:r>
          </a:p>
          <a:p>
            <a:pPr marL="0" indent="0">
              <a:buNone/>
            </a:pPr>
            <a:r>
              <a:rPr lang="cs-CZ" dirty="0" smtClean="0"/>
              <a:t>Bouzov</a:t>
            </a:r>
          </a:p>
          <a:p>
            <a:pPr marL="0" indent="0">
              <a:buNone/>
            </a:pPr>
            <a:r>
              <a:rPr lang="cs-CZ" dirty="0" smtClean="0"/>
              <a:t>Šternberk</a:t>
            </a:r>
          </a:p>
          <a:p>
            <a:pPr marL="0" indent="0">
              <a:buNone/>
            </a:pPr>
            <a:r>
              <a:rPr lang="cs-CZ" dirty="0" smtClean="0"/>
              <a:t>Mírov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Zříceniny hradu:</a:t>
            </a:r>
          </a:p>
          <a:p>
            <a:pPr marL="0" indent="0">
              <a:buNone/>
            </a:pPr>
            <a:r>
              <a:rPr lang="cs-CZ" dirty="0" err="1" smtClean="0"/>
              <a:t>Helfštýn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Kolštejn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</a:t>
            </a:r>
            <a:r>
              <a:rPr lang="cs-CZ" b="1" dirty="0" smtClean="0"/>
              <a:t>Zámek: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Tovačovský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Jánský Vrch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Plumlov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Velké Losiny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Users\Simona\Desktop\hrad bouzov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9396" y="1268760"/>
            <a:ext cx="1917576" cy="256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imona\Desktop\zámek velké losin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221088"/>
            <a:ext cx="2680072" cy="2010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Simona\Desktop\helfštýn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25144"/>
            <a:ext cx="2387757" cy="1790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2483768" y="1772816"/>
            <a:ext cx="2016224" cy="78003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5508104" y="5620553"/>
            <a:ext cx="576064" cy="61058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1805438" y="3836942"/>
            <a:ext cx="462306" cy="5281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2576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1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75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500"/>
                            </p:stCondLst>
                            <p:childTnLst>
                              <p:par>
                                <p:cTn id="33" presetID="21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35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7500"/>
                            </p:stCondLst>
                            <p:childTnLst>
                              <p:par>
                                <p:cTn id="37" presetID="2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250"/>
                            </p:stCondLst>
                            <p:childTnLst>
                              <p:par>
                                <p:cTn id="41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3250"/>
                            </p:stCondLst>
                            <p:childTnLst>
                              <p:par>
                                <p:cTn id="45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6250"/>
                            </p:stCondLst>
                            <p:childTnLst>
                              <p:par>
                                <p:cTn id="49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9250"/>
                            </p:stCondLst>
                            <p:childTnLst>
                              <p:par>
                                <p:cTn id="53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2250"/>
                            </p:stCondLst>
                            <p:childTnLst>
                              <p:par>
                                <p:cTn id="57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5250"/>
                            </p:stCondLst>
                            <p:childTnLst>
                              <p:par>
                                <p:cTn id="61" presetID="21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63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Odpovězte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Co se pěstuje v nejúrodnější oblasti a jak se jmenuje?</a:t>
            </a:r>
          </a:p>
          <a:p>
            <a:pPr marL="0" indent="0">
              <a:buNone/>
            </a:pPr>
            <a:r>
              <a:rPr lang="cs-CZ" dirty="0" smtClean="0"/>
              <a:t>........................................................................</a:t>
            </a:r>
          </a:p>
          <a:p>
            <a:pPr marL="0" indent="0">
              <a:buNone/>
            </a:pPr>
            <a:r>
              <a:rPr lang="cs-CZ" dirty="0" smtClean="0"/>
              <a:t>2) Které jeskyně se v tomto kraji nacházejí?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3) Které řeky protékají krajem a jaké zde leží pohoří?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4) Co víš o městě Olomouc a Přerov?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………………………………………………………………….</a:t>
            </a:r>
          </a:p>
        </p:txBody>
      </p:sp>
    </p:spTree>
    <p:extLst>
      <p:ext uri="{BB962C8B-B14F-4D97-AF65-F5344CB8AC3E}">
        <p14:creationId xmlns:p14="http://schemas.microsoft.com/office/powerpoint/2010/main" val="3950091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Odpovězte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5) Ve kterém městě najdete Muzeum hodin a železniční viadukty?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6) Která lázeňská města zde můžete navštívit?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7) Jaké hrady zde najdete?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8) Napište 4 zámky tohoto kraje.</a:t>
            </a:r>
          </a:p>
          <a:p>
            <a:pPr marL="0" indent="0">
              <a:buNone/>
            </a:pPr>
            <a:r>
              <a:rPr lang="cs-CZ" smtClean="0"/>
              <a:t>…………………………………………………………………….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7313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8409868"/>
              </p:ext>
            </p:extLst>
          </p:nvPr>
        </p:nvGraphicFramePr>
        <p:xfrm>
          <a:off x="827584" y="332656"/>
          <a:ext cx="7358114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 Olomouckým krajem.</a:t>
                      </a: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Místo kde žijeme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RNDr. Irena Smolová, Ph.D., Doc. RNDr. Zdeněk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Szczyrba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Ph.D.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978-80-7230-221-5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2)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887985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9503725"/>
              </p:ext>
            </p:extLst>
          </p:nvPr>
        </p:nvGraphicFramePr>
        <p:xfrm>
          <a:off x="899592" y="764704"/>
          <a:ext cx="7358114" cy="48928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Obrázky z internetu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http://cs.wikipedia.org/wiki/Soubor:Jeskyn%C4%9B_Na_Pomez%C3%AD_kr%C3%A1pn%C3%ADky.jpg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http://cs.wikipedia.org/wiki/Soubor:Hraz_Plumlov.JPG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http://cs.wikipedia.org/wiki/Soubor:Holy_Trinity_Column-2.jpg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http://cs.wikipedia.org/wiki/Soubor:Hranice,_Hranice_Viaducts.jpg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http://cs.wikipedia.org/wiki/Soubor:CZ_Sternberg_-_Marketplace_Clock.jpg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http://cs.wikipedia.org/wiki/Soubor:Jesenik-priessnitz-1.jpg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http://cs.wikipedia.org/wiki/Soubor:Bouzov,_vstupn%C3%AD_%C4%8D%C3%A1st.JPG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http://cs.wikipedia.org/wiki/Soubor:Velke_Losiny_chateau_1.jpg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http://cs.wikipedia.org/wiki/Soubor:Helf%C5%A1t%C3%BDn.jpg</a:t>
                      </a:r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  <a:p>
                      <a:r>
                        <a:rPr lang="cs-CZ" sz="1800" baseline="0" dirty="0" smtClean="0">
                          <a:solidFill>
                            <a:schemeClr val="dk1"/>
                          </a:solidFill>
                        </a:rPr>
                        <a:t>Vlastní zdroje.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80468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458</Words>
  <Application>Microsoft Office PowerPoint</Application>
  <PresentationFormat>Předvádění na obrazovce (4:3)</PresentationFormat>
  <Paragraphs>144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OLOMOUCKÝ KRAJ</vt:lpstr>
      <vt:lpstr>Prezentace aplikace PowerPoint</vt:lpstr>
      <vt:lpstr>OLOMOUCKÝ KRAJ</vt:lpstr>
      <vt:lpstr>JESKYNĚ</vt:lpstr>
      <vt:lpstr>VODSTVO</vt:lpstr>
      <vt:lpstr>PRŮMYSL A ZEMĚDĚLSTVÍ</vt:lpstr>
      <vt:lpstr>MĚSTA</vt:lpstr>
      <vt:lpstr>MĚSTA</vt:lpstr>
      <vt:lpstr>LÁZEŇSKÁ MĚSTA</vt:lpstr>
      <vt:lpstr>PAMÁTKY A TURISTICKÁ MÍSTA</vt:lpstr>
      <vt:lpstr>Odpovězte na otázky:</vt:lpstr>
      <vt:lpstr>Odpovězte na otázky: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OLOMOUCKÝ KRAJ</dc:title>
  <dc:creator>Simona</dc:creator>
  <cp:lastModifiedBy>Simona</cp:lastModifiedBy>
  <cp:revision>45</cp:revision>
  <dcterms:created xsi:type="dcterms:W3CDTF">2012-02-25T10:28:56Z</dcterms:created>
  <dcterms:modified xsi:type="dcterms:W3CDTF">2012-05-17T14:27:54Z</dcterms:modified>
</cp:coreProperties>
</file>