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9" r:id="rId2"/>
    <p:sldId id="260" r:id="rId3"/>
    <p:sldId id="256" r:id="rId4"/>
    <p:sldId id="262" r:id="rId5"/>
    <p:sldId id="257" r:id="rId6"/>
    <p:sldId id="263" r:id="rId7"/>
    <p:sldId id="264" r:id="rId8"/>
    <p:sldId id="266" r:id="rId9"/>
    <p:sldId id="265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97872-D27D-4940-B55B-9256FF59D74D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BB98AF-E5D5-4AFB-8793-30005132B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328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4/43/Anatomia_del_cuo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f/Biceps_(PSF).jpg" TargetMode="External"/><Relationship Id="rId5" Type="http://schemas.openxmlformats.org/officeDocument/2006/relationships/image" Target="../media/image3.png"/><Relationship Id="rId4" Type="http://schemas.openxmlformats.org/officeDocument/2006/relationships/hyperlink" Target="//upload.wikimedia.org/wikipedia/commons/2/28/Sistemul_digestiv.sv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iceps_(PSF).jpg" TargetMode="External"/><Relationship Id="rId2" Type="http://schemas.openxmlformats.org/officeDocument/2006/relationships/hyperlink" Target="http://commons.wikimedia.org/wiki/File:Anatomia_del_cuore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istemul_digestiv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</a:t>
            </a:r>
            <a:r>
              <a:rPr lang="cs-CZ" b="1" smtClean="0"/>
              <a:t>:  </a:t>
            </a:r>
            <a:r>
              <a:rPr lang="cs-CZ" smtClean="0"/>
              <a:t>VY_32_INOVACE_XII_3_02_DÝCHACÍ </a:t>
            </a:r>
            <a:r>
              <a:rPr lang="cs-CZ" dirty="0" smtClean="0"/>
              <a:t>SOUSTAVA - VÝKLAD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DUM: 02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svalové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svalu, rozliší základní typy svaloviny, orientuje se v umístění základních svalů </a:t>
            </a:r>
            <a:r>
              <a:rPr lang="cs-CZ" smtClean="0"/>
              <a:t>lidského </a:t>
            </a:r>
            <a:r>
              <a:rPr lang="cs-CZ" smtClean="0"/>
              <a:t>těla.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8. ročník, 13 – 14 let 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hladká svalovina, příčně pruhovaná svalovina a srdeční svalovina, přehled svalů lidského těla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svaly, jejich umístěním v lidském těle a stavbou svalu, žáci aktivně doplňují správné pojmy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svalů</a:t>
            </a:r>
            <a:endParaRPr lang="cs-CZ" dirty="0"/>
          </a:p>
        </p:txBody>
      </p:sp>
      <p:pic>
        <p:nvPicPr>
          <p:cNvPr id="1030" name="Picture 6" descr="File:Anatomia del cuo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311"/>
          <a:stretch>
            <a:fillRect/>
          </a:stretch>
        </p:blipFill>
        <p:spPr bwMode="auto">
          <a:xfrm>
            <a:off x="251520" y="1556792"/>
            <a:ext cx="3059832" cy="2006597"/>
          </a:xfrm>
          <a:prstGeom prst="rect">
            <a:avLst/>
          </a:prstGeom>
          <a:noFill/>
        </p:spPr>
      </p:pic>
      <p:pic>
        <p:nvPicPr>
          <p:cNvPr id="1032" name="Picture 8" descr="File:Sistemul digestiv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5330" y="372120"/>
            <a:ext cx="2376264" cy="3581038"/>
          </a:xfrm>
          <a:prstGeom prst="rect">
            <a:avLst/>
          </a:prstGeom>
          <a:noFill/>
        </p:spPr>
      </p:pic>
      <p:pic>
        <p:nvPicPr>
          <p:cNvPr id="1034" name="Picture 10" descr="File:Biceps (PSF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2060848"/>
            <a:ext cx="2088232" cy="261969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04248" y="4293096"/>
            <a:ext cx="171649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hladká svalovina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5013176"/>
            <a:ext cx="275158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příčně pruhovaná svalovina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933056"/>
            <a:ext cx="177503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srdeční svalovina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zepředu</a:t>
            </a:r>
            <a:endParaRPr lang="cs-CZ" dirty="0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2402263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131840" y="1412776"/>
            <a:ext cx="253793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obličejové svaly mimické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412776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1844824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2276872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2708920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140968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3573016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005064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4437112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5301208"/>
            <a:ext cx="4187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5733256"/>
            <a:ext cx="43204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4869160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131840" y="1844824"/>
            <a:ext cx="159172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velký sval prsní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131840" y="2276872"/>
            <a:ext cx="20310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dvojhlavý sval pažní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131840" y="2708920"/>
            <a:ext cx="180775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šikmé svaly břišní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3140968"/>
            <a:ext cx="153619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svaly předloktí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131840" y="3573016"/>
            <a:ext cx="230223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čtyřhlavý sval stehenní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131840" y="4005064"/>
            <a:ext cx="196053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 holenní přední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131840" y="4437112"/>
            <a:ext cx="144016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zdvihač hlavy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131840" y="4869160"/>
            <a:ext cx="12835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deltový sval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3203848" y="5301208"/>
            <a:ext cx="196053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trojhlavý sval pažní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203848" y="5733256"/>
            <a:ext cx="181928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přímé břišní svaly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zepředu – </a:t>
            </a:r>
            <a:r>
              <a:rPr lang="cs-CZ" dirty="0" smtClean="0">
                <a:solidFill>
                  <a:srgbClr val="FF0000"/>
                </a:solidFill>
              </a:rPr>
              <a:t>přiřaď 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2305050" cy="435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372200" y="2708920"/>
            <a:ext cx="253793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obličejové svaly mimické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412776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1844824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2276872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2708920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140968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3573016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005064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4437112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5301208"/>
            <a:ext cx="4187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5733256"/>
            <a:ext cx="43204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4869160"/>
            <a:ext cx="3016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372200" y="5733256"/>
            <a:ext cx="159172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velký sval prsní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372200" y="4437112"/>
            <a:ext cx="20310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dvojhlavý sval pažní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372200" y="4005064"/>
            <a:ext cx="180775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šikmé svaly břišní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372200" y="4869160"/>
            <a:ext cx="153619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svaly předloktí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372200" y="1412776"/>
            <a:ext cx="230223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čtyřhlavý sval stehenní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372200" y="5301208"/>
            <a:ext cx="196053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 holenní přední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372200" y="3573016"/>
            <a:ext cx="144016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zdvihač hlavy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372200" y="2276872"/>
            <a:ext cx="12835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deltový sval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372200" y="1844824"/>
            <a:ext cx="196053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trojhlavý sval pažní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372200" y="3140968"/>
            <a:ext cx="181928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přímé břišní svaly</a:t>
            </a:r>
            <a:endParaRPr lang="cs-CZ" dirty="0"/>
          </a:p>
        </p:txBody>
      </p:sp>
    </p:spTree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zezadu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2771775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203848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170080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13285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6490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2996952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342900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386104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429309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35896" y="3861048"/>
            <a:ext cx="212417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trojhlavý sval lýtkový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635896" y="4293096"/>
            <a:ext cx="20313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Achillova šlacha	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635896" y="2132856"/>
            <a:ext cx="150297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trapézový sval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2564904"/>
            <a:ext cx="184088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široký sval zádový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635896" y="1700808"/>
            <a:ext cx="12835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deltový sval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635896" y="1268760"/>
            <a:ext cx="142410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zdvihač hlavy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635896" y="3429000"/>
            <a:ext cx="234339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dvojhlavý sval stehenní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635896" y="2996952"/>
            <a:ext cx="189289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velký sval hýžďový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zezadu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přiřaď 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2771775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203848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170080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13285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6490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2996952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342900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386104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429309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28184" y="1268760"/>
            <a:ext cx="212417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trojhlavý sval lýtkový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228184" y="1700808"/>
            <a:ext cx="20313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Achillova šlacha	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28184" y="3861048"/>
            <a:ext cx="150297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trapézový sval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28184" y="3429000"/>
            <a:ext cx="184088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široký sval zádový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228184" y="2996952"/>
            <a:ext cx="12835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deltový sval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228184" y="4293096"/>
            <a:ext cx="142410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zdvihač hlavy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228184" y="2564904"/>
            <a:ext cx="234339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dvojhlavý sval stehenní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228184" y="2132856"/>
            <a:ext cx="189289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velký sval hýžďový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svalu</a:t>
            </a:r>
            <a:endParaRPr lang="cs-CZ" dirty="0"/>
          </a:p>
        </p:txBody>
      </p:sp>
      <p:pic>
        <p:nvPicPr>
          <p:cNvPr id="3" name="Obrázek 3" descr="skenování0038.jpg"/>
          <p:cNvPicPr/>
          <p:nvPr/>
        </p:nvPicPr>
        <p:blipFill>
          <a:blip r:embed="rId2" cstate="print"/>
          <a:srcRect l="15835" t="1535" r="45877" b="71563"/>
          <a:stretch>
            <a:fillRect/>
          </a:stretch>
        </p:blipFill>
        <p:spPr>
          <a:xfrm rot="10800000">
            <a:off x="5148064" y="2060848"/>
            <a:ext cx="3024336" cy="279403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916832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24944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429000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933056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437112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941168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916832"/>
            <a:ext cx="56707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3608" y="2420888"/>
            <a:ext cx="7681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šlacha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2924944"/>
            <a:ext cx="241213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vazivová blána, povázka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43608" y="3429000"/>
            <a:ext cx="158716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svalový snopec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043608" y="3933056"/>
            <a:ext cx="154189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svalové vlákno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4437112"/>
            <a:ext cx="180677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svalový snopeček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43608" y="4941168"/>
            <a:ext cx="148925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svalové bříško</a:t>
            </a:r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svalu – </a:t>
            </a:r>
            <a:r>
              <a:rPr lang="cs-CZ" dirty="0" smtClean="0">
                <a:solidFill>
                  <a:srgbClr val="FF0000"/>
                </a:solidFill>
              </a:rPr>
              <a:t>přiřaď správně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Obrázek 3" descr="skenování0038.jpg"/>
          <p:cNvPicPr/>
          <p:nvPr/>
        </p:nvPicPr>
        <p:blipFill>
          <a:blip r:embed="rId2" cstate="print"/>
          <a:srcRect l="15835" t="1535" r="45877" b="71563"/>
          <a:stretch>
            <a:fillRect/>
          </a:stretch>
        </p:blipFill>
        <p:spPr>
          <a:xfrm rot="10800000">
            <a:off x="5148064" y="2060848"/>
            <a:ext cx="3024336" cy="279403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916832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24944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429000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933056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437112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941168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924944"/>
            <a:ext cx="229527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27784" y="4941168"/>
            <a:ext cx="228032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šlacha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27784" y="1916832"/>
            <a:ext cx="241213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vazivová blána, povázka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27784" y="3429000"/>
            <a:ext cx="230724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svalový snopec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627784" y="4437112"/>
            <a:ext cx="21899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svalové vlákno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27784" y="3933056"/>
            <a:ext cx="22388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svalový snopeček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627784" y="2420888"/>
            <a:ext cx="237626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svalové bříško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http://commons.wikimedia.org/wiki/File:Anatomia_del_cuore.jpg?uselang=cs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http://commons.wikimedia.org/wiki/File:Biceps_(PSF).jpg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http://commons.wikimedia.org/wiki/File:Sistemul_digestiv.svg?uselang=cs</a:t>
            </a:r>
            <a:endParaRPr lang="cs-CZ" dirty="0" smtClean="0"/>
          </a:p>
          <a:p>
            <a:r>
              <a:rPr lang="cs-CZ" dirty="0" smtClean="0"/>
              <a:t>Autorem materiálu a všech jeho částí, není-li uvedeno jinak, je Mgr. Kateřina Zikmundová. 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literatura: ČERNÍK, Vladimír. Přírodopis 8 pro základní školy, Biologie člověka. Praha: </a:t>
            </a:r>
            <a:r>
              <a:rPr lang="cs-CZ" dirty="0" err="1" smtClean="0"/>
              <a:t>Nakl</a:t>
            </a:r>
            <a:r>
              <a:rPr lang="cs-CZ" dirty="0" smtClean="0"/>
              <a:t>. SPN, 2009.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303</Words>
  <Application>Microsoft Office PowerPoint</Application>
  <PresentationFormat>Předvádění na obrazovce (4:3)</PresentationFormat>
  <Paragraphs>148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Svalová soustava</vt:lpstr>
      <vt:lpstr>Typy svalů</vt:lpstr>
      <vt:lpstr>Svaly zepředu</vt:lpstr>
      <vt:lpstr>Svaly zepředu – přiřaď správně</vt:lpstr>
      <vt:lpstr>Svaly zezadu</vt:lpstr>
      <vt:lpstr>Svaly zezadu – přiřaď správně</vt:lpstr>
      <vt:lpstr>Schéma svalu</vt:lpstr>
      <vt:lpstr>Schéma svalu – přiřaď správně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20</cp:revision>
  <dcterms:created xsi:type="dcterms:W3CDTF">2012-08-23T15:55:41Z</dcterms:created>
  <dcterms:modified xsi:type="dcterms:W3CDTF">2012-08-27T20:32:54Z</dcterms:modified>
</cp:coreProperties>
</file>