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6" r:id="rId3"/>
    <p:sldId id="267" r:id="rId4"/>
    <p:sldId id="261" r:id="rId5"/>
    <p:sldId id="263" r:id="rId6"/>
    <p:sldId id="264" r:id="rId7"/>
    <p:sldId id="265" r:id="rId8"/>
    <p:sldId id="268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DF5A0E-63E9-4EEF-84F4-E7D84B040BA2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5B5AC-94A1-4216-8B82-B865D976E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886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27.8.2012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0/SsdTransCompos.gif?uselang=cs" TargetMode="External"/><Relationship Id="rId2" Type="http://schemas.openxmlformats.org/officeDocument/2006/relationships/hyperlink" Target="http://upload.wikimedia.org/wikipedia/commons/f/f1/3D_SSD.gif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b/b4/SsdWFcompos.gif?uselang=cs" TargetMode="External"/><Relationship Id="rId4" Type="http://schemas.openxmlformats.org/officeDocument/2006/relationships/hyperlink" Target="http://upload.wikimedia.org/wikipedia/commons/a/ab/SegLungsCompos.gif?uselang=c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VY_32_INOVACE_XII_3_05_DÝCHACÍ </a:t>
            </a:r>
            <a:r>
              <a:rPr lang="cs-CZ" dirty="0" smtClean="0"/>
              <a:t>SOUSTAVA - VÝKLAD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 XII         Sada číslo:  3              Pořadové číslo DUM: </a:t>
            </a:r>
            <a:r>
              <a:rPr lang="cs-CZ" b="1" dirty="0" smtClean="0"/>
              <a:t>05  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Mgr. Kateřina Zikmundová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692696"/>
            <a:ext cx="7272808" cy="64017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se základní stavbou dýchací soustavy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 i jednotlivé části dýchací soustavy člověka, používá odborné pojmy, chápe princip </a:t>
            </a:r>
            <a:r>
              <a:rPr lang="cs-CZ" dirty="0" smtClean="0"/>
              <a:t>dýchání.</a:t>
            </a:r>
            <a:endParaRPr lang="cs-CZ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8. ročník, 13 – 14 let 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dýchací cesty, pravá a levá plíce, plicní laloky, poplicnice, plicní váčky, plicní sklípky, vitální kapacita plic, celková kapacita plic, maximální nádech, maximální výdech, zbytkový vzduch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prezentace, interaktivní tabule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30 min.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Učitel při výkladu využívá aktivní přístup žáků, kteří podle potřeby opakovaně doplňují správné odpovědi k jednotlivým zadáním.</a:t>
            </a:r>
            <a:endParaRPr lang="cs-CZ" b="1" dirty="0" smtClean="0"/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2400" cy="1470025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600" dirty="0" smtClean="0"/>
              <a:t>Dýchací soustava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r="4705"/>
          <a:stretch>
            <a:fillRect/>
          </a:stretch>
        </p:blipFill>
        <p:spPr bwMode="auto">
          <a:xfrm>
            <a:off x="251520" y="1124744"/>
            <a:ext cx="3600400" cy="3423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Dýchací soustava člověka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1196752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1628800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2492896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2060848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2924944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3356992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3789040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4221088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085184"/>
            <a:ext cx="4187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3928" y="4653136"/>
            <a:ext cx="432048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4653136"/>
            <a:ext cx="132504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5736" y="5949280"/>
            <a:ext cx="136815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dutina nosní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3528" y="5517232"/>
            <a:ext cx="69320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5085184"/>
            <a:ext cx="122982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4653136"/>
            <a:ext cx="128432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laloky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452320" y="2060848"/>
            <a:ext cx="119378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pravá plíce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39752" y="5517232"/>
            <a:ext cx="105695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levá plíce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915816" y="5085184"/>
            <a:ext cx="88043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bránice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75656" y="5949280"/>
            <a:ext cx="62709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jícen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52320" y="2924944"/>
            <a:ext cx="114845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nosohltan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528" y="5949280"/>
            <a:ext cx="105272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923928" y="5589240"/>
            <a:ext cx="418704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427984" y="1196752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427984" y="1628800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427984" y="2060848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427984" y="2492896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4427984" y="2924944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427984" y="3356992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427984" y="3789040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427984" y="4221088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427984" y="4653136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4427984" y="5085184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427984" y="5589240"/>
            <a:ext cx="2952328" cy="360040"/>
          </a:xfrm>
          <a:prstGeom prst="rect">
            <a:avLst/>
          </a:prstGeom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7452320" y="1628800"/>
            <a:ext cx="132504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dutina ústní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452320" y="1196752"/>
            <a:ext cx="136815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dutina nosní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619672" y="5085184"/>
            <a:ext cx="119378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pravá plíce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452320" y="2492896"/>
            <a:ext cx="128432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laloky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115616" y="5517232"/>
            <a:ext cx="114845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nosohltan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452320" y="3356992"/>
            <a:ext cx="627095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jícen</a:t>
            </a:r>
            <a:endParaRPr lang="cs-CZ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452320" y="3789040"/>
            <a:ext cx="69320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452320" y="4221088"/>
            <a:ext cx="12298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452320" y="4653136"/>
            <a:ext cx="10527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průdušky</a:t>
            </a:r>
            <a:endParaRPr lang="cs-CZ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452320" y="5085184"/>
            <a:ext cx="105695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levá plíce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452320" y="5589240"/>
            <a:ext cx="88043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bránice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4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500"/>
                            </p:stCondLst>
                            <p:childTnLst>
                              <p:par>
                                <p:cTn id="5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0"/>
                            </p:stCondLst>
                            <p:childTnLst>
                              <p:par>
                                <p:cTn id="6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7" grpId="0" animBg="1"/>
      <p:bldP spid="42" grpId="0" animBg="1"/>
      <p:bldP spid="43" grpId="4" animBg="1"/>
      <p:bldP spid="45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Vnitřní stavba plic</a:t>
            </a:r>
            <a:endParaRPr lang="cs-CZ" dirty="0"/>
          </a:p>
        </p:txBody>
      </p:sp>
      <p:pic>
        <p:nvPicPr>
          <p:cNvPr id="5" name="Obrázek 2" descr="skenování0054.jpg"/>
          <p:cNvPicPr/>
          <p:nvPr/>
        </p:nvPicPr>
        <p:blipFill>
          <a:blip r:embed="rId2" cstate="print"/>
          <a:srcRect l="43618" t="35294" r="10108" b="34901"/>
          <a:stretch>
            <a:fillRect/>
          </a:stretch>
        </p:blipFill>
        <p:spPr>
          <a:xfrm rot="10800000">
            <a:off x="179512" y="1484784"/>
            <a:ext cx="3960440" cy="295232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55976" y="1556792"/>
            <a:ext cx="30168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2204864"/>
            <a:ext cx="30168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2852936"/>
            <a:ext cx="30168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55976" y="3501008"/>
            <a:ext cx="28803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55976" y="4221088"/>
            <a:ext cx="30168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941168"/>
            <a:ext cx="30168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661248"/>
            <a:ext cx="301686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716016" y="1556792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16016" y="2204864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716016" y="2852936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716016" y="3501008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716016" y="4221088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16016" y="4941168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716016" y="5661248"/>
            <a:ext cx="2808312" cy="432048"/>
          </a:xfrm>
          <a:prstGeom prst="rect">
            <a:avLst/>
          </a:prstGeom>
          <a:ln w="127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596336" y="5661248"/>
            <a:ext cx="1284326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laloky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9512" y="4653136"/>
            <a:ext cx="1284326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laloky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79512" y="5157192"/>
            <a:ext cx="693203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96336" y="1556792"/>
            <a:ext cx="693203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79512" y="5661248"/>
            <a:ext cx="122982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596336" y="2204864"/>
            <a:ext cx="12298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547664" y="4653136"/>
            <a:ext cx="114165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poplicnice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596336" y="4941168"/>
            <a:ext cx="1141659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poplicnice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71600" y="5157192"/>
            <a:ext cx="136768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sklípky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96336" y="4221088"/>
            <a:ext cx="136768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sklípky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596336" y="3501008"/>
            <a:ext cx="1225015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průdušinky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771800" y="4653136"/>
            <a:ext cx="1225015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průdušinky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483768" y="5157192"/>
            <a:ext cx="1052724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průduška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96336" y="2852936"/>
            <a:ext cx="1052724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8" grpId="0" animBg="1"/>
      <p:bldP spid="30" grpId="0" animBg="1"/>
      <p:bldP spid="32" grpId="0" animBg="1"/>
      <p:bldP spid="34" grpId="0" animBg="1"/>
      <p:bldP spid="35" grpId="0" animBg="1"/>
      <p:bldP spid="3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plicních váčků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157192"/>
            <a:ext cx="1266501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váček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3448050" cy="37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3707904" y="2636912"/>
            <a:ext cx="28803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7904" y="3501008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293096"/>
            <a:ext cx="30168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067944" y="1772816"/>
            <a:ext cx="3240360" cy="504056"/>
          </a:xfrm>
          <a:prstGeom prst="rect">
            <a:avLst/>
          </a:prstGeom>
          <a:ln w="127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67944" y="2564904"/>
            <a:ext cx="3240360" cy="504056"/>
          </a:xfrm>
          <a:prstGeom prst="rect">
            <a:avLst/>
          </a:prstGeom>
          <a:ln w="127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707904" y="1844824"/>
            <a:ext cx="28803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067944" y="3429000"/>
            <a:ext cx="3240360" cy="504056"/>
          </a:xfrm>
          <a:prstGeom prst="rect">
            <a:avLst/>
          </a:prstGeom>
          <a:ln w="127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067944" y="4221088"/>
            <a:ext cx="3240360" cy="504056"/>
          </a:xfrm>
          <a:prstGeom prst="rect">
            <a:avLst/>
          </a:prstGeom>
          <a:ln w="1270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524328" y="2636912"/>
            <a:ext cx="1266501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váček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9512" y="5661248"/>
            <a:ext cx="122745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průdušinka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1844824"/>
            <a:ext cx="122745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průdušinka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47664" y="5661248"/>
            <a:ext cx="136768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sklípky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524328" y="3501008"/>
            <a:ext cx="1367682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sklípky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47664" y="5157192"/>
            <a:ext cx="1145698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žilka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524328" y="4293096"/>
            <a:ext cx="1145698" cy="36933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žilka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  <p:bldP spid="21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dýchání</a:t>
            </a:r>
            <a:endParaRPr lang="cs-CZ" dirty="0"/>
          </a:p>
        </p:txBody>
      </p:sp>
      <p:pic>
        <p:nvPicPr>
          <p:cNvPr id="3" name="Obrázek 5" descr="skenování0054.jpg"/>
          <p:cNvPicPr/>
          <p:nvPr/>
        </p:nvPicPr>
        <p:blipFill>
          <a:blip r:embed="rId2" cstate="print"/>
          <a:srcRect l="55265" t="7957" r="7706" b="72325"/>
          <a:stretch>
            <a:fillRect/>
          </a:stretch>
        </p:blipFill>
        <p:spPr>
          <a:xfrm rot="10800000">
            <a:off x="107504" y="1412776"/>
            <a:ext cx="3600400" cy="280831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5157192"/>
            <a:ext cx="208505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maximální nádech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6237312"/>
            <a:ext cx="385515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objem vzduchu při běžném dýchání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4293096"/>
            <a:ext cx="2305183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celková kapacita plic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4725144"/>
            <a:ext cx="2056269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maximální výdech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725144"/>
            <a:ext cx="1874488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zbytkový vzduch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5661248"/>
            <a:ext cx="2166555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vitální kapacita plic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1700808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2564904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3429000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4293096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5157192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6021288"/>
            <a:ext cx="30168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283968" y="1700808"/>
            <a:ext cx="4680520" cy="360040"/>
          </a:xfrm>
          <a:prstGeom prst="rect">
            <a:avLst/>
          </a:prstGeom>
          <a:ln w="127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83968" y="2564904"/>
            <a:ext cx="4680520" cy="360040"/>
          </a:xfrm>
          <a:prstGeom prst="rect">
            <a:avLst/>
          </a:prstGeom>
          <a:ln w="127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283968" y="3429000"/>
            <a:ext cx="4680520" cy="360040"/>
          </a:xfrm>
          <a:prstGeom prst="rect">
            <a:avLst/>
          </a:prstGeom>
          <a:ln w="127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283968" y="4293096"/>
            <a:ext cx="4680520" cy="360040"/>
          </a:xfrm>
          <a:prstGeom prst="rect">
            <a:avLst/>
          </a:prstGeom>
          <a:ln w="127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83968" y="5157192"/>
            <a:ext cx="4680520" cy="360040"/>
          </a:xfrm>
          <a:prstGeom prst="rect">
            <a:avLst/>
          </a:prstGeom>
          <a:ln w="127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283968" y="5949280"/>
            <a:ext cx="4680520" cy="360040"/>
          </a:xfrm>
          <a:prstGeom prst="rect">
            <a:avLst/>
          </a:prstGeom>
          <a:ln w="127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2060848"/>
            <a:ext cx="2085058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maximální nádech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83968" y="2924944"/>
            <a:ext cx="2166555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vitální kapacita plic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283968" y="3789040"/>
            <a:ext cx="3855158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objem vzduchu při běžném dýchání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653136"/>
            <a:ext cx="1874488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zbytkový vzduch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3968" y="5517232"/>
            <a:ext cx="2056269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maximální výdech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283968" y="6309320"/>
            <a:ext cx="2305183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celková kapacita plic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50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na animace plic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http://upload.wikimedia.org/wikipedia/commons/f/f1/3D_SSD.gif?uselang=cs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http://upload.wikimedia.org/wikipedia/commons/8/80/SsdTransCompos.gif?uselang=cs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http://upload.wikimedia.org/wikipedia/commons/a/ab/SegLungsCompos.gif?uselang=cs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http://upload.wikimedia.org/wikipedia/commons/b/b4/SsdWFcompos.gif?uselang=cs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Autorem materiálu a všech jeho částí, není-li uvedeno jinak, je Mgr. Kateřina Zikmundová.</a:t>
            </a:r>
          </a:p>
          <a:p>
            <a:r>
              <a:rPr lang="cs-CZ" sz="2400" dirty="0" smtClean="0"/>
              <a:t>ČERNÍK, Vladimír. Biologie člověka. </a:t>
            </a:r>
            <a:br>
              <a:rPr lang="cs-CZ" sz="2400" dirty="0" smtClean="0"/>
            </a:br>
            <a:r>
              <a:rPr lang="cs-CZ" sz="2400" dirty="0" smtClean="0"/>
              <a:t>Praha: </a:t>
            </a:r>
            <a:r>
              <a:rPr lang="cs-CZ" sz="2400" dirty="0" err="1" smtClean="0"/>
              <a:t>Nakl</a:t>
            </a:r>
            <a:r>
              <a:rPr lang="cs-CZ" sz="2400" dirty="0" smtClean="0"/>
              <a:t>. SPN, 2003.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241</Words>
  <Application>Microsoft Office PowerPoint</Application>
  <PresentationFormat>Předvádění na obrazovce (4:3)</PresentationFormat>
  <Paragraphs>123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1_Motiv sady Office</vt:lpstr>
      <vt:lpstr>Snímek 1</vt:lpstr>
      <vt:lpstr>Snímek 2</vt:lpstr>
      <vt:lpstr>Dýchací soustava</vt:lpstr>
      <vt:lpstr>Dýchací soustava člověka</vt:lpstr>
      <vt:lpstr>Vnitřní stavba plic</vt:lpstr>
      <vt:lpstr>Stavba plicních váčků</vt:lpstr>
      <vt:lpstr>Graf dýchání</vt:lpstr>
      <vt:lpstr>Odkazy na animace plic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Kateřina</dc:creator>
  <cp:lastModifiedBy>Kateřina</cp:lastModifiedBy>
  <cp:revision>27</cp:revision>
  <dcterms:created xsi:type="dcterms:W3CDTF">2012-08-23T07:23:36Z</dcterms:created>
  <dcterms:modified xsi:type="dcterms:W3CDTF">2012-08-27T20:59:29Z</dcterms:modified>
</cp:coreProperties>
</file>