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8"/>
  </p:notesMasterIdLst>
  <p:sldIdLst>
    <p:sldId id="272" r:id="rId2"/>
    <p:sldId id="273" r:id="rId3"/>
    <p:sldId id="256" r:id="rId4"/>
    <p:sldId id="258" r:id="rId5"/>
    <p:sldId id="259" r:id="rId6"/>
    <p:sldId id="266" r:id="rId7"/>
    <p:sldId id="260" r:id="rId8"/>
    <p:sldId id="265" r:id="rId9"/>
    <p:sldId id="263" r:id="rId10"/>
    <p:sldId id="267" r:id="rId11"/>
    <p:sldId id="264" r:id="rId12"/>
    <p:sldId id="268" r:id="rId13"/>
    <p:sldId id="261" r:id="rId14"/>
    <p:sldId id="262" r:id="rId15"/>
    <p:sldId id="269" r:id="rId16"/>
    <p:sldId id="257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76" autoAdjust="0"/>
    <p:restoredTop sz="94660"/>
  </p:normalViewPr>
  <p:slideViewPr>
    <p:cSldViewPr>
      <p:cViewPr>
        <p:scale>
          <a:sx n="66" d="100"/>
          <a:sy n="66" d="100"/>
        </p:scale>
        <p:origin x="-648" y="6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096F53E-867F-453B-905D-84482C9BC839}" type="datetimeFigureOut">
              <a:rPr lang="cs-CZ"/>
              <a:pPr>
                <a:defRPr/>
              </a:pPr>
              <a:t>28.8.2012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9D75B93-E3FB-4760-86B5-42CA493306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BCB2EF2-5605-4B5E-A62F-50F94C4521B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6FEA877-A006-458A-9AAC-C206C7E1A65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967069-9B94-4231-B274-B8F8BFF84F9E}" type="datetimeFigureOut">
              <a:rPr lang="cs-CZ"/>
              <a:pPr>
                <a:defRPr/>
              </a:pPr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981763-F956-4E0C-8344-79B4E1536D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9A11F0-B4CC-478F-8252-5B6303A749E7}" type="datetimeFigureOut">
              <a:rPr lang="cs-CZ"/>
              <a:pPr>
                <a:defRPr/>
              </a:pPr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16ABDC-9B0B-4B32-9EFC-E90F866C0A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B22204-762C-49E2-9FB7-4A78E9F216EE}" type="datetimeFigureOut">
              <a:rPr lang="cs-CZ"/>
              <a:pPr>
                <a:defRPr/>
              </a:pPr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1D0101-5F76-4967-A8D0-CBDF3086FF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ECC31C-1824-4C0B-933E-7EEE58D4E81F}" type="datetimeFigureOut">
              <a:rPr lang="cs-CZ"/>
              <a:pPr>
                <a:defRPr/>
              </a:pPr>
              <a:t>28.8.2012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46E0A4-AA4B-47A2-BD43-56C5B98C2D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9769B2-5300-4E22-A38F-F7DB072A45F8}" type="datetimeFigureOut">
              <a:rPr lang="cs-CZ"/>
              <a:pPr>
                <a:defRPr/>
              </a:pPr>
              <a:t>28.8.2012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470A6F-21A1-4B62-8435-B00484152A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AC9389-8C71-4408-BB26-1247B7B606B3}" type="datetimeFigureOut">
              <a:rPr lang="cs-CZ"/>
              <a:pPr>
                <a:defRPr/>
              </a:pPr>
              <a:t>28.8.2012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C89083-E812-4E19-B049-D2087429D4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4A34F1-29CC-4F60-B3AB-57ECAECFDB59}" type="datetimeFigureOut">
              <a:rPr lang="cs-CZ"/>
              <a:pPr>
                <a:defRPr/>
              </a:pPr>
              <a:t>28.8.2012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22D6CC-F383-42AE-A35C-3C74E1D53E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715063-7813-4D67-9B74-E5A4DFF3266B}" type="datetimeFigureOut">
              <a:rPr lang="cs-CZ"/>
              <a:pPr>
                <a:defRPr/>
              </a:pPr>
              <a:t>28.8.2012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E79385-565E-47D3-9832-9999249AC0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C1B7AA-B225-481C-94AE-8738FFD4716E}" type="datetimeFigureOut">
              <a:rPr lang="cs-CZ"/>
              <a:pPr>
                <a:defRPr/>
              </a:pPr>
              <a:t>28.8.2012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A40F0A-4437-4E63-A385-E08EB2E5AD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96256E-D8AE-482F-B2E6-6A3CE28A3053}" type="datetimeFigureOut">
              <a:rPr lang="cs-CZ"/>
              <a:pPr>
                <a:defRPr/>
              </a:pPr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4FB33E-2428-43C5-B171-32214BB090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DEB6EA-680D-4FD7-83C4-EF740FE16DCE}" type="datetimeFigureOut">
              <a:rPr lang="cs-CZ"/>
              <a:pPr>
                <a:defRPr/>
              </a:pPr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D478BC-7FBE-4250-8872-E76A293196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7970866-7191-4A09-B7CE-9444638FA1A4}" type="datetimeFigureOut">
              <a:rPr lang="cs-CZ"/>
              <a:pPr>
                <a:defRPr/>
              </a:pPr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298AFA5-29B9-40A6-8995-19A0CE9B8D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4" r:id="rId2"/>
    <p:sldLayoutId id="2147483693" r:id="rId3"/>
    <p:sldLayoutId id="2147483692" r:id="rId4"/>
    <p:sldLayoutId id="2147483691" r:id="rId5"/>
    <p:sldLayoutId id="2147483690" r:id="rId6"/>
    <p:sldLayoutId id="2147483689" r:id="rId7"/>
    <p:sldLayoutId id="2147483688" r:id="rId8"/>
    <p:sldLayoutId id="2147483687" r:id="rId9"/>
    <p:sldLayoutId id="2147483686" r:id="rId10"/>
    <p:sldLayoutId id="214748368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7/71/Roentgen2.jp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0/01/Wilhelm_Conrad_R%C3%B6ntgen-cropped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6/60/House-of_birth_of_Wilhelm_Conrad_Roentgen.jpg" TargetMode="Externa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7.jpeg"/><Relationship Id="rId2" Type="http://schemas.openxmlformats.org/officeDocument/2006/relationships/hyperlink" Target="//upload.wikimedia.org/wikipedia/commons/2/2c/ETH_geradlinig_1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//upload.wikimedia.org/wikipedia/commons/5/58/ETH_Hauptgeb%C3%A4ude.jpg" TargetMode="External"/><Relationship Id="rId5" Type="http://schemas.openxmlformats.org/officeDocument/2006/relationships/image" Target="../media/image6.jpeg"/><Relationship Id="rId4" Type="http://schemas.openxmlformats.org/officeDocument/2006/relationships/hyperlink" Target="//upload.wikimedia.org/wikipedia/commons/7/7b/ETH_Zentrum.jp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hyperlink" Target="//upload.wikimedia.org/wikipedia/commons/e/e3/First_medical_X-ray_by_Wilhelm_R%C3%B6ntgen_of_his_wife_Anna_Bertha_Ludwig's_hand_-_18951222.gif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f/fb/X-ray_by_Wilhelm_R%C3%B6ntgen_of_Albert_von_K%C3%B6lliker's_hand_-_18960123-02.jpg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d/d2/Room_where_R%C3%B6ntgen_found_x-rays.jpg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quido.cz/objevy/rentgen.htm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Xray_by_Wilhelm_R%C3%B6ntgen_of_Albert_von_K%C3%B6lliker's_hand_-_18960123-02.jpg" TargetMode="External"/><Relationship Id="rId3" Type="http://schemas.openxmlformats.org/officeDocument/2006/relationships/hyperlink" Target="http://commons.wikimedia.org/wiki/File:Wilhelm_Conrad_R%C3%B6ntgen-cropped.JPG" TargetMode="External"/><Relationship Id="rId7" Type="http://schemas.openxmlformats.org/officeDocument/2006/relationships/hyperlink" Target="http://commons.wikimedia.org/wiki/File:ETH_Hauptgeb%C3%A4ude.jpg?uselang=cs" TargetMode="External"/><Relationship Id="rId2" Type="http://schemas.openxmlformats.org/officeDocument/2006/relationships/hyperlink" Target="http://commons.wikimedia.org/wiki/File:Roentgen2.jpg?uselang=d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ETH_Zentrum.jpg?uselang=cs" TargetMode="External"/><Relationship Id="rId11" Type="http://schemas.openxmlformats.org/officeDocument/2006/relationships/hyperlink" Target="http://cs.wikipedia.org/wiki/Wilhelm_Conrad_R%C3%B6ntgen" TargetMode="External"/><Relationship Id="rId5" Type="http://schemas.openxmlformats.org/officeDocument/2006/relationships/hyperlink" Target="http://commons.wikimedia.org/wiki/File:ETH_geradlinig_1.jpg?uselang=cs" TargetMode="External"/><Relationship Id="rId10" Type="http://schemas.openxmlformats.org/officeDocument/2006/relationships/hyperlink" Target="http://commons.wikimedia.org/wiki/File:First_medical_X-ray_by_Wilhelm_R%C3%B6ntgen_of_his_wife_Anna_Bertha_Ludwig's_hand_-_18951222.gif?uselang=de" TargetMode="External"/><Relationship Id="rId4" Type="http://schemas.openxmlformats.org/officeDocument/2006/relationships/hyperlink" Target="http://cs.wikipedia.org/wiki/Soubor:AugustKundt.jpg" TargetMode="External"/><Relationship Id="rId9" Type="http://schemas.openxmlformats.org/officeDocument/2006/relationships/hyperlink" Target="http://commons.wikimedia.org/wiki/File:Room_where_R%C3%B6ntgen_found_x-rays.jpg?uselang=d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813" y="2133600"/>
          <a:ext cx="6264275" cy="1738313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4351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27313" y="549275"/>
            <a:ext cx="3767137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4352" name="TextovéPole 3"/>
          <p:cNvSpPr txBox="1">
            <a:spLocks noChangeArrowheads="1"/>
          </p:cNvSpPr>
          <p:nvPr/>
        </p:nvSpPr>
        <p:spPr bwMode="auto">
          <a:xfrm>
            <a:off x="1187450" y="4508500"/>
            <a:ext cx="7129463" cy="1477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Název DUM:  </a:t>
            </a:r>
            <a:r>
              <a:rPr lang="cs-CZ">
                <a:latin typeface="Calibri" pitchFamily="34" charset="0"/>
              </a:rPr>
              <a:t>VY_32_INOVACE_XII_3_09_Röntgen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 b="1">
                <a:latin typeface="Calibri" pitchFamily="34" charset="0"/>
              </a:rPr>
              <a:t>Šablona číslo:      XII         Sada číslo:  3              Pořadové číslo DUM: 09   </a:t>
            </a:r>
            <a:endParaRPr lang="cs-CZ">
              <a:latin typeface="Calibri" pitchFamily="34" charset="0"/>
            </a:endParaRPr>
          </a:p>
          <a:p>
            <a:endParaRPr lang="cs-CZ" b="1">
              <a:latin typeface="Calibri" pitchFamily="34" charset="0"/>
            </a:endParaRPr>
          </a:p>
          <a:p>
            <a:r>
              <a:rPr lang="cs-CZ" b="1">
                <a:latin typeface="Calibri" pitchFamily="34" charset="0"/>
              </a:rPr>
              <a:t>Autor:  Mgr. Kateřina Zikmundová</a:t>
            </a:r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Obdélník 3"/>
          <p:cNvSpPr>
            <a:spLocks noChangeArrowheads="1"/>
          </p:cNvSpPr>
          <p:nvPr/>
        </p:nvSpPr>
        <p:spPr bwMode="auto">
          <a:xfrm>
            <a:off x="611188" y="549275"/>
            <a:ext cx="7632700" cy="6154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latin typeface="Calibri" pitchFamily="34" charset="0"/>
              </a:rPr>
              <a:t>Anotace: </a:t>
            </a:r>
            <a:r>
              <a:rPr lang="cs-CZ" sz="1600">
                <a:latin typeface="Calibri" pitchFamily="34" charset="0"/>
              </a:rPr>
              <a:t>Rozšíření znalostí žáků o Wilhelmu Conradu Röntgenovi formou prezentace, doplnění látky o rentgenovém záření</a:t>
            </a:r>
            <a:br>
              <a:rPr lang="cs-CZ" sz="1600">
                <a:latin typeface="Calibri" pitchFamily="34" charset="0"/>
              </a:rPr>
            </a:br>
            <a:r>
              <a:rPr lang="cs-CZ" sz="1600">
                <a:latin typeface="Calibri" pitchFamily="34" charset="0"/>
              </a:rPr>
              <a:t/>
            </a:r>
            <a:br>
              <a:rPr lang="cs-CZ" sz="1600">
                <a:latin typeface="Calibri" pitchFamily="34" charset="0"/>
              </a:rPr>
            </a:br>
            <a:r>
              <a:rPr lang="cs-CZ" sz="1600" b="1">
                <a:latin typeface="Calibri" pitchFamily="34" charset="0"/>
              </a:rPr>
              <a:t>Očekávaný výstup: </a:t>
            </a:r>
            <a:r>
              <a:rPr lang="cs-CZ" sz="1600">
                <a:latin typeface="Calibri" pitchFamily="34" charset="0"/>
              </a:rPr>
              <a:t>Žáci se seznámí se životem a dílem významného fyzika, prohlédnou si rentgenové snímky, uvědomí si velký význam pro současnou medicínu a průmysl.</a:t>
            </a:r>
            <a:br>
              <a:rPr lang="cs-CZ" sz="1600">
                <a:latin typeface="Calibri" pitchFamily="34" charset="0"/>
              </a:rPr>
            </a:br>
            <a:r>
              <a:rPr lang="cs-CZ" sz="1600">
                <a:latin typeface="Calibri" pitchFamily="34" charset="0"/>
              </a:rPr>
              <a:t/>
            </a:r>
            <a:br>
              <a:rPr lang="cs-CZ" sz="1600">
                <a:latin typeface="Calibri" pitchFamily="34" charset="0"/>
              </a:rPr>
            </a:br>
            <a:r>
              <a:rPr lang="cs-CZ" sz="1600" b="1">
                <a:latin typeface="Calibri" pitchFamily="34" charset="0"/>
              </a:rPr>
              <a:t>Druh učebního materiálu: </a:t>
            </a:r>
            <a:r>
              <a:rPr lang="cs-CZ" sz="1600">
                <a:latin typeface="Calibri" pitchFamily="34" charset="0"/>
              </a:rPr>
              <a:t>prezentace </a:t>
            </a:r>
            <a:br>
              <a:rPr lang="cs-CZ" sz="1600">
                <a:latin typeface="Calibri" pitchFamily="34" charset="0"/>
              </a:rPr>
            </a:br>
            <a:r>
              <a:rPr lang="cs-CZ" sz="1600">
                <a:latin typeface="Calibri" pitchFamily="34" charset="0"/>
              </a:rPr>
              <a:t/>
            </a:r>
            <a:br>
              <a:rPr lang="cs-CZ" sz="1600">
                <a:latin typeface="Calibri" pitchFamily="34" charset="0"/>
              </a:rPr>
            </a:br>
            <a:r>
              <a:rPr lang="cs-CZ" sz="1600" b="1">
                <a:latin typeface="Calibri" pitchFamily="34" charset="0"/>
              </a:rPr>
              <a:t>Typická věková skupina: </a:t>
            </a:r>
            <a:r>
              <a:rPr lang="cs-CZ" sz="1600">
                <a:latin typeface="Calibri" pitchFamily="34" charset="0"/>
              </a:rPr>
              <a:t>8. ročník, 13 – 14 let </a:t>
            </a:r>
            <a:br>
              <a:rPr lang="cs-CZ" sz="1600">
                <a:latin typeface="Calibri" pitchFamily="34" charset="0"/>
              </a:rPr>
            </a:br>
            <a:r>
              <a:rPr lang="cs-CZ" sz="1600">
                <a:latin typeface="Calibri" pitchFamily="34" charset="0"/>
              </a:rPr>
              <a:t/>
            </a:r>
            <a:br>
              <a:rPr lang="cs-CZ" sz="1600">
                <a:latin typeface="Calibri" pitchFamily="34" charset="0"/>
              </a:rPr>
            </a:br>
            <a:r>
              <a:rPr lang="cs-CZ" sz="1600" b="1">
                <a:latin typeface="Calibri" pitchFamily="34" charset="0"/>
              </a:rPr>
              <a:t>Klíčová slova: </a:t>
            </a:r>
            <a:r>
              <a:rPr lang="cs-CZ" sz="1600">
                <a:latin typeface="Calibri" pitchFamily="34" charset="0"/>
              </a:rPr>
              <a:t>rentgen, záření X, rentgenové záření, rentgenologie</a:t>
            </a:r>
            <a:br>
              <a:rPr lang="cs-CZ" sz="1600">
                <a:latin typeface="Calibri" pitchFamily="34" charset="0"/>
              </a:rPr>
            </a:br>
            <a:endParaRPr lang="cs-CZ" sz="1600">
              <a:latin typeface="Calibri" pitchFamily="34" charset="0"/>
            </a:endParaRPr>
          </a:p>
          <a:p>
            <a:r>
              <a:rPr lang="cs-CZ" sz="1600" b="1">
                <a:latin typeface="Calibri" pitchFamily="34" charset="0"/>
              </a:rPr>
              <a:t>Pomůcky a materiál: </a:t>
            </a:r>
            <a:r>
              <a:rPr lang="cs-CZ" sz="1600">
                <a:latin typeface="Calibri" pitchFamily="34" charset="0"/>
              </a:rPr>
              <a:t>prezentace, interaktivní tabule </a:t>
            </a:r>
            <a:br>
              <a:rPr lang="cs-CZ" sz="1600">
                <a:latin typeface="Calibri" pitchFamily="34" charset="0"/>
              </a:rPr>
            </a:br>
            <a:r>
              <a:rPr lang="cs-CZ" sz="1600" b="1">
                <a:latin typeface="Calibri" pitchFamily="34" charset="0"/>
              </a:rPr>
              <a:t>Potřebný čas pro výuku DUM: </a:t>
            </a:r>
            <a:r>
              <a:rPr lang="cs-CZ" sz="1600">
                <a:latin typeface="Calibri" pitchFamily="34" charset="0"/>
              </a:rPr>
              <a:t>35  min </a:t>
            </a:r>
            <a:br>
              <a:rPr lang="cs-CZ" sz="1600">
                <a:latin typeface="Calibri" pitchFamily="34" charset="0"/>
              </a:rPr>
            </a:br>
            <a:r>
              <a:rPr lang="cs-CZ" sz="1600">
                <a:latin typeface="Calibri" pitchFamily="34" charset="0"/>
              </a:rPr>
              <a:t/>
            </a:r>
            <a:br>
              <a:rPr lang="cs-CZ" sz="1600">
                <a:latin typeface="Calibri" pitchFamily="34" charset="0"/>
              </a:rPr>
            </a:br>
            <a:r>
              <a:rPr lang="cs-CZ" sz="1600" b="1">
                <a:latin typeface="Calibri" pitchFamily="34" charset="0"/>
              </a:rPr>
              <a:t>Metodické zhodnocení a popis práce s digitálním učebním materiálem:  </a:t>
            </a:r>
            <a:r>
              <a:rPr lang="cs-CZ" sz="1600">
                <a:latin typeface="Calibri" pitchFamily="34" charset="0"/>
              </a:rPr>
              <a:t>Žáci si formou prezentace rozšíří znalosti získané při výuce, seznámí se se životními osudy strojního inženýra a doktora filozofie W. C. Röntgena, s jeho prací i významným objevem, který má nesmírný význam do dnešní doby.</a:t>
            </a:r>
            <a:endParaRPr lang="cs-CZ" sz="1600" b="1">
              <a:latin typeface="Calibri" pitchFamily="34" charset="0"/>
            </a:endParaRPr>
          </a:p>
          <a:p>
            <a:r>
              <a:rPr lang="cs-CZ" b="1">
                <a:latin typeface="Calibri" pitchFamily="34" charset="0"/>
              </a:rPr>
              <a:t>    </a:t>
            </a:r>
            <a:endParaRPr lang="cs-CZ">
              <a:latin typeface="Calibri" pitchFamily="34" charset="0"/>
            </a:endParaRPr>
          </a:p>
          <a:p>
            <a:endParaRPr lang="cs-CZ" b="1">
              <a:latin typeface="Calibri" pitchFamily="34" charset="0"/>
            </a:endParaRPr>
          </a:p>
          <a:p>
            <a:endParaRPr lang="cs-CZ" b="1">
              <a:latin typeface="Calibri" pitchFamily="34" charset="0"/>
            </a:endParaRPr>
          </a:p>
          <a:p>
            <a:endParaRPr lang="cs-CZ" b="1">
              <a:latin typeface="Calibri" pitchFamily="34" charset="0"/>
            </a:endParaRPr>
          </a:p>
          <a:p>
            <a:r>
              <a:rPr lang="cs-CZ" b="1">
                <a:latin typeface="Calibri" pitchFamily="34" charset="0"/>
              </a:rPr>
              <a:t> </a:t>
            </a:r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388" y="2349500"/>
            <a:ext cx="8748712" cy="122396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b="1" dirty="0" err="1" smtClean="0"/>
              <a:t>Wilhelm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Conrad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Röntgen</a:t>
            </a:r>
            <a:endParaRPr lang="cs-CZ" sz="6000" dirty="0"/>
          </a:p>
        </p:txBody>
      </p:sp>
      <p:pic>
        <p:nvPicPr>
          <p:cNvPr id="18434" name="Picture 2" descr="File:Roentgen2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 t="6470"/>
          <a:stretch>
            <a:fillRect/>
          </a:stretch>
        </p:blipFill>
        <p:spPr bwMode="auto">
          <a:xfrm>
            <a:off x="3492500" y="3860800"/>
            <a:ext cx="2159000" cy="284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smtClean="0"/>
              <a:t>Wilhelm Conrad Röntgen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468313" y="1773238"/>
            <a:ext cx="5903912" cy="4525962"/>
          </a:xfrm>
        </p:spPr>
        <p:txBody>
          <a:bodyPr/>
          <a:lstStyle/>
          <a:p>
            <a:r>
              <a:rPr lang="cs-CZ" smtClean="0"/>
              <a:t>narodil se  27. března 1845 </a:t>
            </a:r>
            <a:br>
              <a:rPr lang="cs-CZ" smtClean="0"/>
            </a:br>
            <a:r>
              <a:rPr lang="cs-CZ" smtClean="0"/>
              <a:t>v Lennepu v Prusku</a:t>
            </a:r>
          </a:p>
          <a:p>
            <a:endParaRPr lang="cs-CZ" smtClean="0"/>
          </a:p>
          <a:p>
            <a:r>
              <a:rPr lang="cs-CZ" smtClean="0"/>
              <a:t>získal Nobelovu cenu za objevení rentgenového záření</a:t>
            </a:r>
          </a:p>
          <a:p>
            <a:endParaRPr lang="cs-CZ" smtClean="0"/>
          </a:p>
          <a:p>
            <a:r>
              <a:rPr lang="cs-CZ" smtClean="0"/>
              <a:t>zemřel 10. února v Mnichově </a:t>
            </a:r>
            <a:br>
              <a:rPr lang="cs-CZ" smtClean="0"/>
            </a:br>
            <a:r>
              <a:rPr lang="cs-CZ" smtClean="0"/>
              <a:t>v Německu</a:t>
            </a:r>
          </a:p>
          <a:p>
            <a:endParaRPr lang="cs-CZ" smtClean="0"/>
          </a:p>
        </p:txBody>
      </p:sp>
      <p:pic>
        <p:nvPicPr>
          <p:cNvPr id="19459" name="Picture 4" descr="File:Wilhelm Conrad Röntgen-cropped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56325" y="2133600"/>
            <a:ext cx="2654300" cy="345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smtClean="0"/>
              <a:t>Dětství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2950" cy="45259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mtClean="0"/>
              <a:t>narodil se v rodině obchodníka 27. března 1845</a:t>
            </a:r>
          </a:p>
          <a:p>
            <a:pPr>
              <a:lnSpc>
                <a:spcPct val="90000"/>
              </a:lnSpc>
            </a:pPr>
            <a:r>
              <a:rPr lang="cs-CZ" smtClean="0"/>
              <a:t>neměl sourozence a jako dítě se s rodiči přestěhoval do Nizozemska</a:t>
            </a:r>
          </a:p>
          <a:p>
            <a:pPr>
              <a:lnSpc>
                <a:spcPct val="90000"/>
              </a:lnSpc>
            </a:pPr>
            <a:r>
              <a:rPr lang="cs-CZ" smtClean="0"/>
              <a:t>studoval univerzitu Jana Willema Guninga, </a:t>
            </a:r>
            <a:r>
              <a:rPr lang="cs-CZ" smtClean="0">
                <a:latin typeface="Arial" charset="0"/>
              </a:rPr>
              <a:t>                 </a:t>
            </a:r>
            <a:r>
              <a:rPr lang="cs-CZ" smtClean="0"/>
              <a:t>z které byl kvůli karikatuře profesora vyhozen, </a:t>
            </a:r>
            <a:br>
              <a:rPr lang="cs-CZ" smtClean="0"/>
            </a:br>
            <a:r>
              <a:rPr lang="cs-CZ" smtClean="0"/>
              <a:t>z tohoto důvodu neodmaturoval a nemohl se přihlásit na akademii</a:t>
            </a:r>
          </a:p>
          <a:p>
            <a:pPr>
              <a:lnSpc>
                <a:spcPct val="90000"/>
              </a:lnSpc>
            </a:pPr>
            <a:r>
              <a:rPr lang="cs-CZ" smtClean="0"/>
              <a:t>i přesto dále navštěvoval přednášky z chemie, biologie i fyziky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Röntgenův rodný dům v Lennepu</a:t>
            </a:r>
          </a:p>
        </p:txBody>
      </p:sp>
      <p:pic>
        <p:nvPicPr>
          <p:cNvPr id="22530" name="Picture 2" descr="File:House-of birth of Wilhelm Conrad Roentgen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63713" y="1557338"/>
            <a:ext cx="5265737" cy="46736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smtClean="0"/>
              <a:t>Studium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roku 1865 byl přijat na Vysokou školu technickou v Curychu, kde studenti nemuseli předkládat maturitní vysvědčení</a:t>
            </a:r>
          </a:p>
          <a:p>
            <a:r>
              <a:rPr lang="cs-CZ" smtClean="0"/>
              <a:t>získal zde titul strojního inženýra a o rok později doktorát z filozofie</a:t>
            </a:r>
          </a:p>
          <a:p>
            <a:r>
              <a:rPr lang="cs-CZ" smtClean="0"/>
              <a:t>znalosti, které na škole získal, využil i během své další činnosti, většinu svých pokusů mohl sám uskutečnit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smtClean="0"/>
              <a:t>Vysoká technická škola v Curychu </a:t>
            </a:r>
          </a:p>
        </p:txBody>
      </p:sp>
      <p:pic>
        <p:nvPicPr>
          <p:cNvPr id="23554" name="Picture 2" descr="File:ETH geradlinig 1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825" y="2060575"/>
            <a:ext cx="5364163" cy="165576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3556" name="Picture 4" descr="File:ETH Zentrum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84888" y="2708275"/>
            <a:ext cx="2398712" cy="3556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3558" name="Picture 6" descr="File:ETH Hauptgebäude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258888" y="4292600"/>
            <a:ext cx="3789362" cy="213677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smtClean="0"/>
              <a:t>Život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4425"/>
          </a:xfrm>
        </p:spPr>
        <p:txBody>
          <a:bodyPr/>
          <a:lstStyle/>
          <a:p>
            <a:r>
              <a:rPr lang="cs-CZ" smtClean="0"/>
              <a:t>roku 1869 se stal asistentem profesora fyziky Augusta Kundta</a:t>
            </a:r>
          </a:p>
          <a:p>
            <a:r>
              <a:rPr lang="cs-CZ" smtClean="0"/>
              <a:t> spolu s Kundtem odešel Röntgen z Curychu do Würzburgu a o rok později do Štrasburku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r>
              <a:rPr lang="cs-CZ" smtClean="0"/>
              <a:t>roku 1872 se oženil s Annou Berthou Ludwig, společně adoptovali dceru jeho bratra Josephinu Berthu Ludwig </a:t>
            </a:r>
            <a:br>
              <a:rPr lang="cs-CZ" smtClean="0"/>
            </a:b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Život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000" smtClean="0"/>
              <a:t>v letech 1879 – 1888 působil jako profesor </a:t>
            </a:r>
            <a:r>
              <a:rPr lang="cs-CZ" sz="3000" smtClean="0">
                <a:latin typeface="Arial" charset="0"/>
              </a:rPr>
              <a:t>                     </a:t>
            </a:r>
            <a:r>
              <a:rPr lang="cs-CZ" sz="3000" smtClean="0"/>
              <a:t>a ředitel Fyzikálního ústavu univerzity v Giessenu</a:t>
            </a:r>
          </a:p>
          <a:p>
            <a:endParaRPr lang="cs-CZ" sz="3000" smtClean="0"/>
          </a:p>
          <a:p>
            <a:r>
              <a:rPr lang="cs-CZ" sz="3000" smtClean="0"/>
              <a:t>poté pracoval jako profesor a na jeden rok i jako rektor na Würzburské univerzitě</a:t>
            </a:r>
          </a:p>
          <a:p>
            <a:endParaRPr lang="cs-CZ" sz="3000" smtClean="0"/>
          </a:p>
          <a:p>
            <a:r>
              <a:rPr lang="cs-CZ" sz="3000" smtClean="0"/>
              <a:t>a od roku 1899 bydlel v Mnichově, kde 10. března 1923 zemřel v chudobě na rakovinu střev</a:t>
            </a:r>
          </a:p>
          <a:p>
            <a:endParaRPr lang="cs-CZ" sz="3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smtClean="0"/>
              <a:t>Röntgenův objev</a:t>
            </a:r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8. listopadu 1895 objevil paprsky X, které byly pojmenována jako rentgenové záření</a:t>
            </a:r>
          </a:p>
          <a:p>
            <a:r>
              <a:rPr lang="cs-CZ" smtClean="0"/>
              <a:t>stal</a:t>
            </a:r>
            <a:r>
              <a:rPr lang="cs-CZ" smtClean="0">
                <a:latin typeface="Arial" charset="0"/>
              </a:rPr>
              <a:t>y</a:t>
            </a:r>
            <a:r>
              <a:rPr lang="cs-CZ" smtClean="0"/>
              <a:t> se základem oboru medicíny – rentgenologie</a:t>
            </a:r>
          </a:p>
          <a:p>
            <a:r>
              <a:rPr lang="cs-CZ" smtClean="0"/>
              <a:t>za tento objev získal roku 1901 Nobelovu cenu </a:t>
            </a:r>
          </a:p>
          <a:p>
            <a:r>
              <a:rPr lang="cs-CZ" smtClean="0"/>
              <a:t>dnes se využívají k medicíně, v průmyslu - </a:t>
            </a:r>
            <a:r>
              <a:rPr lang="cs-CZ" smtClean="0">
                <a:latin typeface="Arial" charset="0"/>
              </a:rPr>
              <a:t>             </a:t>
            </a:r>
            <a:r>
              <a:rPr lang="cs-CZ" smtClean="0"/>
              <a:t>na kontrolu vnitřních trhlin (defektoskopie)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smtClean="0"/>
              <a:t>První snímek paprsků X</a:t>
            </a:r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>
          <a:xfrm>
            <a:off x="2339975" y="5732463"/>
            <a:ext cx="5194300" cy="677862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800" smtClean="0"/>
              <a:t>ruka Röntgenovy ženy Berthy</a:t>
            </a:r>
          </a:p>
        </p:txBody>
      </p:sp>
      <p:pic>
        <p:nvPicPr>
          <p:cNvPr id="27651" name="Picture 4" descr="File:First medical X-ray by Wilhelm Röntgen of his wife Anna Bertha Ludwig's hand - 18951222.gif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03575" y="1484313"/>
            <a:ext cx="2809875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3" name="Picture 2" descr="Soubor:X-ray by Wilhelm Röntgen of Albert von Kölliker's hand - 18960123-02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27313" y="476250"/>
            <a:ext cx="3638550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4" name="Obdélník 4"/>
          <p:cNvSpPr>
            <a:spLocks noChangeArrowheads="1"/>
          </p:cNvSpPr>
          <p:nvPr/>
        </p:nvSpPr>
        <p:spPr bwMode="auto">
          <a:xfrm>
            <a:off x="2124075" y="6308725"/>
            <a:ext cx="45450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Rentgen ruky Alfreda von Kollikera z roku 1896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u="sng" smtClean="0"/>
              <a:t>Laboratoř, kde byly objeveny </a:t>
            </a:r>
            <a:r>
              <a:rPr lang="cs-CZ" sz="4000" u="sng" smtClean="0">
                <a:latin typeface="Arial" charset="0"/>
              </a:rPr>
              <a:t>               </a:t>
            </a:r>
            <a:r>
              <a:rPr lang="cs-CZ" sz="4000" u="sng" smtClean="0"/>
              <a:t>paprsky X</a:t>
            </a:r>
          </a:p>
        </p:txBody>
      </p:sp>
      <p:pic>
        <p:nvPicPr>
          <p:cNvPr id="29698" name="Picture 2" descr="File:Room where Röntgen found x-rays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16013" y="1773238"/>
            <a:ext cx="7058025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Princip záření</a:t>
            </a:r>
          </a:p>
        </p:txBody>
      </p:sp>
      <p:sp>
        <p:nvSpPr>
          <p:cNvPr id="30722" name="Obdélník 3"/>
          <p:cNvSpPr>
            <a:spLocks noChangeArrowheads="1"/>
          </p:cNvSpPr>
          <p:nvPr/>
        </p:nvSpPr>
        <p:spPr bwMode="auto">
          <a:xfrm>
            <a:off x="2484438" y="2997200"/>
            <a:ext cx="41148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  <a:hlinkClick r:id="rId2"/>
              </a:rPr>
              <a:t>http://www.quido.cz/objevy/rentgen.htm</a:t>
            </a:r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1438"/>
            <a:ext cx="8229600" cy="4784725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>
                <a:hlinkClick r:id="rId2"/>
              </a:rPr>
              <a:t>http://commons.wikimedia.org/wiki/File:Roentgen2.jpg?uselang=de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>
                <a:hlinkClick r:id="rId3"/>
              </a:rPr>
              <a:t>http://commons.wikimedia.org/wiki/File:Wilhelm_Conrad_R%C3%B6ntgen-cropped.JPG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>
                <a:hlinkClick r:id="rId4"/>
              </a:rPr>
              <a:t>http://cs.wikipedia.org/wiki/Soubor:AugustKundt.jpg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>
                <a:hlinkClick r:id="rId5"/>
              </a:rPr>
              <a:t>http://commons.wikimedia.org/wiki/File:ETH_geradlinig_1.jpg?uselang=cs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>
                <a:hlinkClick r:id="rId6"/>
              </a:rPr>
              <a:t>http://commons.wikimedia.org/wiki/File:ETH_Zentrum.jpg?uselang=cs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>
                <a:hlinkClick r:id="rId7"/>
              </a:rPr>
              <a:t>http://commons.wikimedia.org/wiki/File:ETH_Hauptgeb%C3%A4ude.jpg?uselang=cs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>
                <a:hlinkClick r:id="rId8"/>
              </a:rPr>
              <a:t>http://cs.wikipedia.org/wiki/Soubor:Xray_by_Wilhelm_R%C3%B6ntgen_of_Albert_von_K%C3%B6lliker%27s_hand_-_18960123-02.jpg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>
                <a:hlinkClick r:id="rId9"/>
              </a:rPr>
              <a:t>http://commons.wikimedia.org/wiki/File:Room_where_R%C3%B6ntgen_found_x-rays.jpg?uselang=de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>
                <a:hlinkClick r:id="rId10"/>
              </a:rPr>
              <a:t>http://commons.wikimedia.org/wiki/File:First_medical_X-ray_by_Wilhelm_R%C3%B6ntgen_of_his_wife_Anna_Bertha_Ludwig%27s_hand_-_18951222.gif?uselang=de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>
                <a:hlinkClick r:id="rId11"/>
              </a:rPr>
              <a:t>http://cs.wikipedia.org/wiki/Wilhelm_Conrad_R%C3%B6ntgen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118</TotalTime>
  <Words>470</Words>
  <Application>Microsoft Office PowerPoint</Application>
  <PresentationFormat>On-screen Show (4:3)</PresentationFormat>
  <Paragraphs>79</Paragraphs>
  <Slides>16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0" baseType="lpstr">
      <vt:lpstr>Calibri</vt:lpstr>
      <vt:lpstr>Arial</vt:lpstr>
      <vt:lpstr>Times New Roman</vt:lpstr>
      <vt:lpstr>Motiv sady Office</vt:lpstr>
      <vt:lpstr>Snímek 1</vt:lpstr>
      <vt:lpstr>Snímek 2</vt:lpstr>
      <vt:lpstr>Wilhelm Conrad Röntgen</vt:lpstr>
      <vt:lpstr>Wilhelm Conrad Röntgen</vt:lpstr>
      <vt:lpstr>Dětství</vt:lpstr>
      <vt:lpstr>Röntgenův rodný dům v Lennepu</vt:lpstr>
      <vt:lpstr>Studium</vt:lpstr>
      <vt:lpstr>Vysoká technická škola v Curychu </vt:lpstr>
      <vt:lpstr>Život</vt:lpstr>
      <vt:lpstr>Život</vt:lpstr>
      <vt:lpstr>Röntgenův objev</vt:lpstr>
      <vt:lpstr>První snímek paprsků X</vt:lpstr>
      <vt:lpstr>Snímek 13</vt:lpstr>
      <vt:lpstr>Laboratoř, kde byly objeveny                paprsky X</vt:lpstr>
      <vt:lpstr>Princip záření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Wilhelm Conrad Röntgen</dc:title>
  <dc:creator>Kateřina</dc:creator>
  <cp:lastModifiedBy>DUM</cp:lastModifiedBy>
  <cp:revision>22</cp:revision>
  <dcterms:created xsi:type="dcterms:W3CDTF">2012-08-26T20:16:35Z</dcterms:created>
  <dcterms:modified xsi:type="dcterms:W3CDTF">2012-08-28T17:45:49Z</dcterms:modified>
</cp:coreProperties>
</file>