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56" r:id="rId4"/>
    <p:sldId id="257" r:id="rId5"/>
    <p:sldId id="258" r:id="rId6"/>
    <p:sldId id="261" r:id="rId7"/>
    <p:sldId id="265" r:id="rId8"/>
    <p:sldId id="266" r:id="rId9"/>
    <p:sldId id="262" r:id="rId10"/>
    <p:sldId id="26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29F6FC-7A94-4D4C-9401-1FAD20D4DA8D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4667C0-606B-4085-9F69-40C8C3103F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1483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human-body.blog.cz/0904/krevni-skupin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aktualne.centrum.cz/fotogalerie/2008/04/21/odbery-krve-v-thomayerove-nemocnici-v-krci/foto/194252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aktualne.centrum.cz/fotogalerie/2008/04/21/odbery-krve-v-thomayerove-nemocnici-v-krci/foto/194252/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human-body.blog.cz/0904/krevni-skupiny" TargetMode="External"/><Relationship Id="rId3" Type="http://schemas.openxmlformats.org/officeDocument/2006/relationships/hyperlink" Target="http://commons.wikimedia.org/wiki/File:Jan_Jansk%C3%BD,_1902.jpg?uselang=cs" TargetMode="External"/><Relationship Id="rId7" Type="http://schemas.openxmlformats.org/officeDocument/2006/relationships/hyperlink" Target="http://commons.wikimedia.org/wiki/File:LandsteinerWS.jpg?uselang=c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anskystribro.jpg?uselang=cshttp://commons.wikimedia.org/wiki/File:Bronzova_medaile_prof._MUDr._Jana_Janskeho.JPG?uselang=cs" TargetMode="External"/><Relationship Id="rId5" Type="http://schemas.openxmlformats.org/officeDocument/2006/relationships/hyperlink" Target="http://commons.wikimedia.org/wiki/File:Zlat%C3%A1_J%C3%A1nsk%C3%A9ho_plaketa.JPG?uselang=cs" TargetMode="External"/><Relationship Id="rId4" Type="http://schemas.openxmlformats.org/officeDocument/2006/relationships/hyperlink" Target="http://commons.wikimedia.org/wiki/File:Janskybronz.jpg?uselang=cs" TargetMode="External"/><Relationship Id="rId9" Type="http://schemas.openxmlformats.org/officeDocument/2006/relationships/hyperlink" Target="http://aktualne.centrum.cz/fotogalerie/2008/04/21/odbery-krve-v-thomayerove-nemocnici-v-krci/foto/19425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VY_32_INOVACE_XII_3_10_JAN </a:t>
            </a:r>
            <a:r>
              <a:rPr lang="cs-CZ" dirty="0" smtClean="0"/>
              <a:t>JÁNSKÝ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3              Pořadové číslo DUM: </a:t>
            </a:r>
            <a:r>
              <a:rPr lang="cs-CZ" b="1" dirty="0" smtClean="0"/>
              <a:t>10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548680"/>
            <a:ext cx="7632848" cy="68941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Rozšíření znalostí žáků o Janu Jánském formou prezentace, doplnění látky o krvi a tělních tekutinách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se životem a dílem významného lékaře Jana Jánského, prohlédnou si medaile a kříže udělované za bezplatné dárcovství krve, uvědomí si světový význam objevu krevních skupin a společenský i lidský význam bezplatného dárcovství </a:t>
            </a:r>
            <a:r>
              <a:rPr lang="cs-CZ" sz="1600" dirty="0" smtClean="0"/>
              <a:t>krve.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 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 </a:t>
            </a:r>
            <a:r>
              <a:rPr lang="cs-CZ" sz="1600" dirty="0" smtClean="0"/>
              <a:t>8. ročník, 13 – 14 let 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k</a:t>
            </a:r>
            <a:r>
              <a:rPr lang="cs-CZ" sz="1600" dirty="0" smtClean="0"/>
              <a:t>revní </a:t>
            </a:r>
            <a:r>
              <a:rPr lang="cs-CZ" sz="1600" dirty="0" smtClean="0"/>
              <a:t>skupiny A, B, AB, O, neurolog, psychiatr,  krevní transfúze, Karl </a:t>
            </a:r>
            <a:r>
              <a:rPr lang="cs-CZ" sz="1600" dirty="0" err="1" smtClean="0"/>
              <a:t>Landsteiner</a:t>
            </a:r>
            <a:r>
              <a:rPr lang="cs-CZ" sz="1600" dirty="0" smtClean="0"/>
              <a:t>, Bronzová, Stříbrná, Zlatá medaile Prof. MUDr. Jana Jánského, Zlatý kříž ČČK 1., 2. 3. třídy</a:t>
            </a:r>
            <a:br>
              <a:rPr lang="cs-CZ" sz="1600" dirty="0" smtClean="0"/>
            </a:br>
            <a:endParaRPr lang="cs-CZ" sz="1600" dirty="0" smtClean="0"/>
          </a:p>
          <a:p>
            <a:r>
              <a:rPr lang="cs-CZ" sz="1600" b="1" dirty="0" smtClean="0"/>
              <a:t>Pomůcky a materiál: </a:t>
            </a:r>
            <a:r>
              <a:rPr lang="cs-CZ" sz="1600" dirty="0" smtClean="0"/>
              <a:t>prezentace, interaktivní tabule </a:t>
            </a:r>
            <a:br>
              <a:rPr lang="cs-CZ" sz="1600" dirty="0" smtClean="0"/>
            </a:br>
            <a:r>
              <a:rPr lang="cs-CZ" sz="1600" b="1" dirty="0" smtClean="0"/>
              <a:t>Potřebný čas pro výuku DUM</a:t>
            </a:r>
            <a:r>
              <a:rPr lang="cs-CZ" sz="1600" b="1" smtClean="0"/>
              <a:t>: </a:t>
            </a:r>
            <a:r>
              <a:rPr lang="cs-CZ" sz="1600" smtClean="0"/>
              <a:t>40</a:t>
            </a:r>
            <a:r>
              <a:rPr lang="cs-CZ" sz="1600" smtClean="0"/>
              <a:t>  </a:t>
            </a:r>
            <a:r>
              <a:rPr lang="cs-CZ" sz="1600" dirty="0" smtClean="0"/>
              <a:t>min 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  </a:t>
            </a:r>
            <a:r>
              <a:rPr lang="cs-CZ" sz="1600" dirty="0" smtClean="0"/>
              <a:t>Žáci si formou prezentace rozšíří znalosti získané při výuce, seznámí se se životními osudy lékaře Jana Jánského, s jeho prací i významným objevem, který nebyl za jeho života dostatečně oceněn, ale přetrvává v tradici oceňování bezplatných dárců krve v naší zemi.</a:t>
            </a:r>
            <a:endParaRPr lang="cs-CZ" sz="1600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u="sng" dirty="0" smtClean="0">
                <a:latin typeface="Angsana New" pitchFamily="18" charset="-34"/>
                <a:cs typeface="Angsana New" pitchFamily="18" charset="-34"/>
              </a:rPr>
              <a:t>JAN JÁNSKÝ</a:t>
            </a:r>
            <a:endParaRPr lang="cs-CZ" sz="9600" u="sng" dirty="0">
              <a:latin typeface="Angsana New" pitchFamily="18" charset="-34"/>
              <a:cs typeface="Angsana New" pitchFamily="18" charset="-34"/>
            </a:endParaRPr>
          </a:p>
        </p:txBody>
      </p:sp>
      <p:pic>
        <p:nvPicPr>
          <p:cNvPr id="6" name="Picture 2" descr="Soubor:Jan Janský, 19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348880"/>
            <a:ext cx="2457450" cy="35242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File:Janskybronz.jpg"/>
          <p:cNvPicPr>
            <a:picLocks noChangeAspect="1" noChangeArrowheads="1"/>
          </p:cNvPicPr>
          <p:nvPr/>
        </p:nvPicPr>
        <p:blipFill>
          <a:blip r:embed="rId3" cstate="print"/>
          <a:srcRect l="50000"/>
          <a:stretch>
            <a:fillRect/>
          </a:stretch>
        </p:blipFill>
        <p:spPr bwMode="auto">
          <a:xfrm>
            <a:off x="2843808" y="4365104"/>
            <a:ext cx="1944216" cy="1963529"/>
          </a:xfrm>
          <a:prstGeom prst="rect">
            <a:avLst/>
          </a:prstGeom>
          <a:noFill/>
        </p:spPr>
      </p:pic>
      <p:pic>
        <p:nvPicPr>
          <p:cNvPr id="9" name="Picture 4" descr="File:Janskybronz.jpg"/>
          <p:cNvPicPr>
            <a:picLocks noChangeAspect="1" noChangeArrowheads="1"/>
          </p:cNvPicPr>
          <p:nvPr/>
        </p:nvPicPr>
        <p:blipFill>
          <a:blip r:embed="rId3" cstate="print"/>
          <a:srcRect r="50000"/>
          <a:stretch>
            <a:fillRect/>
          </a:stretch>
        </p:blipFill>
        <p:spPr bwMode="auto">
          <a:xfrm>
            <a:off x="683568" y="2492896"/>
            <a:ext cx="1944216" cy="1963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Jan Jánský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3. 4. 1873 v Praze</a:t>
            </a:r>
          </a:p>
          <a:p>
            <a:endParaRPr lang="cs-CZ" dirty="0" smtClean="0"/>
          </a:p>
          <a:p>
            <a:r>
              <a:rPr lang="cs-CZ" dirty="0" smtClean="0"/>
              <a:t>český neurolog a psychiatr</a:t>
            </a:r>
          </a:p>
          <a:p>
            <a:endParaRPr lang="cs-CZ" dirty="0" smtClean="0"/>
          </a:p>
          <a:p>
            <a:r>
              <a:rPr lang="cs-CZ" dirty="0" smtClean="0"/>
              <a:t>objevil čtyři krevní skupiny</a:t>
            </a:r>
          </a:p>
          <a:p>
            <a:endParaRPr lang="cs-CZ" dirty="0" smtClean="0"/>
          </a:p>
          <a:p>
            <a:r>
              <a:rPr lang="cs-CZ" dirty="0" smtClean="0"/>
              <a:t>zemřel 8. 9. 1921 v </a:t>
            </a:r>
            <a:r>
              <a:rPr lang="cs-CZ" dirty="0" err="1" smtClean="0"/>
              <a:t>Černošicích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6093296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http://human-body.blog.cz/0904/krevni-skupiny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Život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pocházel z rodiny obchodníka</a:t>
            </a:r>
          </a:p>
          <a:p>
            <a:r>
              <a:rPr lang="cs-CZ" sz="2400" dirty="0" smtClean="0"/>
              <a:t>vystudoval gymnázium a později lékařskou fakultu Univerzity Karlovy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po studiích pracoval na psychiatrické klinice v Praze</a:t>
            </a:r>
          </a:p>
          <a:p>
            <a:r>
              <a:rPr lang="cs-CZ" sz="2400" dirty="0" smtClean="0"/>
              <a:t>byl soudním znalcem z oboru psychiatrie </a:t>
            </a:r>
          </a:p>
          <a:p>
            <a:endParaRPr lang="cs-CZ" sz="2400" dirty="0" smtClean="0"/>
          </a:p>
          <a:p>
            <a:r>
              <a:rPr lang="cs-CZ" sz="2400" dirty="0" smtClean="0"/>
              <a:t>roku 1914  se stal profesorem pražské České univerzity a zástupcem přednosty psychiatrické kliniky</a:t>
            </a:r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Život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během 1. svět. války pracoval jako vojenský lékař</a:t>
            </a:r>
          </a:p>
          <a:p>
            <a:r>
              <a:rPr lang="cs-CZ" sz="2400" dirty="0" smtClean="0"/>
              <a:t>roku 1916 prodělal srdeční infarkt a vrátil se zpět do vlasti</a:t>
            </a:r>
          </a:p>
          <a:p>
            <a:endParaRPr lang="cs-CZ" sz="2400" dirty="0" smtClean="0"/>
          </a:p>
          <a:p>
            <a:r>
              <a:rPr lang="cs-CZ" sz="2400" dirty="0" smtClean="0"/>
              <a:t>po válce působil jako přednosta neuropsychiatrického oddělení Vojenské nemocnice v Praze </a:t>
            </a:r>
          </a:p>
          <a:p>
            <a:endParaRPr lang="cs-CZ" sz="2400" dirty="0" smtClean="0"/>
          </a:p>
          <a:p>
            <a:r>
              <a:rPr lang="cs-CZ" sz="2400" dirty="0" smtClean="0"/>
              <a:t>8. září 1921 zemřel v </a:t>
            </a:r>
            <a:r>
              <a:rPr lang="cs-CZ" sz="2400" dirty="0" err="1" smtClean="0"/>
              <a:t>Černošicích</a:t>
            </a:r>
            <a:r>
              <a:rPr lang="cs-CZ" sz="2400" dirty="0" smtClean="0"/>
              <a:t> na následky </a:t>
            </a:r>
            <a:r>
              <a:rPr lang="cs-CZ" sz="2400" dirty="0" err="1" smtClean="0"/>
              <a:t>anginy</a:t>
            </a:r>
            <a:r>
              <a:rPr lang="cs-CZ" sz="2400" dirty="0" smtClean="0"/>
              <a:t> </a:t>
            </a:r>
            <a:r>
              <a:rPr lang="cs-CZ" sz="2400" dirty="0" err="1" smtClean="0"/>
              <a:t>pectoris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Vlastní práce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91264" cy="51845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během svého působení na pražské psychiatrické klinice dostal úkol prostudovat změny v krvi progresivních paralytiků a epileptiků</a:t>
            </a:r>
          </a:p>
          <a:p>
            <a:r>
              <a:rPr lang="cs-CZ" sz="2400" dirty="0" smtClean="0"/>
              <a:t>došel k závěru, že odlišnosti v krvi nesouvisí s psychickou chorobou, příčinu objevil v závislostech fyziologických a vrozených </a:t>
            </a:r>
          </a:p>
          <a:p>
            <a:r>
              <a:rPr lang="cs-CZ" sz="2400" dirty="0" smtClean="0"/>
              <a:t>výsledky statisticky seřadil a vyhodnotil do čtyř krevních skupin (0, A, B, AB)       jeho výzkum měl význam pro krevní transfúzi</a:t>
            </a:r>
          </a:p>
          <a:p>
            <a:r>
              <a:rPr lang="cs-CZ" sz="2400" dirty="0" smtClean="0"/>
              <a:t>v celkové práci zabíral tento objev pouze čtvrtinu, priorita jeho objevu nebyla ihned mezinárodně uznána </a:t>
            </a:r>
          </a:p>
          <a:p>
            <a:r>
              <a:rPr lang="cs-CZ" sz="2400" dirty="0" smtClean="0"/>
              <a:t>Nobelovu cenu získal v roce 1930 </a:t>
            </a:r>
            <a:r>
              <a:rPr lang="cs-CZ" sz="2400" dirty="0" err="1" smtClean="0"/>
              <a:t>Landsteiner</a:t>
            </a:r>
            <a:r>
              <a:rPr lang="cs-CZ" sz="2400" dirty="0" smtClean="0"/>
              <a:t> žijící v USA, který na prvenství Jánského upozornil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2411760" y="4365104"/>
            <a:ext cx="288032" cy="144016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Objevitelé krevních skupin</a:t>
            </a:r>
            <a:endParaRPr lang="cs-CZ" u="sng" dirty="0"/>
          </a:p>
        </p:txBody>
      </p:sp>
      <p:pic>
        <p:nvPicPr>
          <p:cNvPr id="22530" name="Picture 2" descr="http://upload.wikimedia.org/wikipedia/commons/thumb/5/5b/LandsteinerWS.jpg/220px-LandsteinerW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988840"/>
            <a:ext cx="2095500" cy="3133726"/>
          </a:xfrm>
          <a:prstGeom prst="rect">
            <a:avLst/>
          </a:prstGeom>
          <a:noFill/>
        </p:spPr>
      </p:pic>
      <p:pic>
        <p:nvPicPr>
          <p:cNvPr id="22532" name="Picture 4" descr="Jan Janský (1902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88840"/>
            <a:ext cx="2143125" cy="307657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27584" y="5157192"/>
            <a:ext cx="2367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Prof. MUDr. </a:t>
            </a:r>
            <a:r>
              <a:rPr lang="cs-CZ" b="1" dirty="0" smtClean="0"/>
              <a:t>Jan Janský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12160" y="5157192"/>
            <a:ext cx="17825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Karl </a:t>
            </a:r>
            <a:r>
              <a:rPr lang="cs-CZ" b="1" dirty="0" err="1" smtClean="0"/>
              <a:t>Landsteiner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12160" y="5517232"/>
            <a:ext cx="22809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rakouský biolog a fyzik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332656"/>
            <a:ext cx="4402832" cy="128215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Stříbrná medaile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Prof. MUDr. Jana Janského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076056" y="4509120"/>
            <a:ext cx="15841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za 40 odběrů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411760" y="2636912"/>
            <a:ext cx="4402832" cy="12821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b="1" dirty="0" smtClean="0"/>
              <a:t>Zlatá medaile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Prof. MUDr. Jana Janského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23528" y="404664"/>
            <a:ext cx="35283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Bronzová medaile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Prof. MUDr. Jana Janského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7164288" y="1772816"/>
            <a:ext cx="1405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20 odběrů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83768" y="1772816"/>
            <a:ext cx="1405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10 odběrů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9552" y="566124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http://aktualne.centrum.cz/fotogalerie/2008/04/21/odbery-krve-v-thomayerove-nemocnici-v-krci/foto/194252/</a:t>
            </a:r>
            <a:endParaRPr lang="cs-CZ" dirty="0" smtClean="0"/>
          </a:p>
        </p:txBody>
      </p:sp>
      <p:pic>
        <p:nvPicPr>
          <p:cNvPr id="14" name="Picture 2" descr="File:Zlatá Jánského plake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717032"/>
            <a:ext cx="1872208" cy="1788734"/>
          </a:xfrm>
          <a:prstGeom prst="rect">
            <a:avLst/>
          </a:prstGeom>
          <a:noFill/>
        </p:spPr>
      </p:pic>
      <p:pic>
        <p:nvPicPr>
          <p:cNvPr id="16" name="Picture 4" descr="File:Janskystribr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484784"/>
            <a:ext cx="1614910" cy="1599853"/>
          </a:xfrm>
          <a:prstGeom prst="rect">
            <a:avLst/>
          </a:prstGeom>
          <a:noFill/>
        </p:spPr>
      </p:pic>
      <p:pic>
        <p:nvPicPr>
          <p:cNvPr id="17" name="Picture 6" descr="File:Bronzova medaile prof. MUDr. Jana Janskeho.JPG"/>
          <p:cNvPicPr>
            <a:picLocks noChangeAspect="1" noChangeArrowheads="1"/>
          </p:cNvPicPr>
          <p:nvPr/>
        </p:nvPicPr>
        <p:blipFill>
          <a:blip r:embed="rId5" cstate="print"/>
          <a:srcRect l="9680" r="11914" b="1721"/>
          <a:stretch>
            <a:fillRect/>
          </a:stretch>
        </p:blipFill>
        <p:spPr bwMode="auto">
          <a:xfrm>
            <a:off x="611560" y="1268760"/>
            <a:ext cx="1719883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2060848"/>
            <a:ext cx="1405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80 odběrů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556792"/>
            <a:ext cx="2874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Zlatý kříž ČČK 3. třídy</a:t>
            </a:r>
            <a:endParaRPr lang="cs-CZ" sz="24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Další ocenění za bezplatné odběry krve</a:t>
            </a:r>
            <a:endParaRPr lang="cs-CZ" sz="4000" u="sng" dirty="0"/>
          </a:p>
        </p:txBody>
      </p:sp>
      <p:sp>
        <p:nvSpPr>
          <p:cNvPr id="9" name="Obdélník 8"/>
          <p:cNvSpPr/>
          <p:nvPr/>
        </p:nvSpPr>
        <p:spPr>
          <a:xfrm>
            <a:off x="5292080" y="1556792"/>
            <a:ext cx="2874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Zlatý kříž ČČK 2. třídy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084168" y="2060848"/>
            <a:ext cx="15225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120 odběrů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43808" y="3284984"/>
            <a:ext cx="2874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Zlatý kříž ČČK 1. třídy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419872" y="3789040"/>
            <a:ext cx="15225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160 odběrů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6237312"/>
            <a:ext cx="45161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cervenykriz.eu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ocenovani.aspx</a:t>
            </a:r>
            <a:endParaRPr lang="cs-CZ" dirty="0" smtClean="0">
              <a:hlinkClick r:id="rId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496944" cy="5256584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3"/>
              </a:rPr>
              <a:t>http://commons.wikimedia.org/wiki/File:Jan_Jansk%C3%BD,_1902.jpg?uselang=cs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http://commons.wikimedia.org/wiki/File:Janskybronz.jpg?uselang=cs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http://commons.wikimedia.org/wiki/File:Zlat%C3%A1_J%C3%A1nsk%C3%A9ho_plaketa.JPG?uselang=cs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http://commons.wikimedia.org/wiki/File:Janskystribro.jpg?uselang=cs</a:t>
            </a:r>
            <a:br>
              <a:rPr lang="cs-CZ" sz="1800" dirty="0" smtClean="0">
                <a:hlinkClick r:id="rId6"/>
              </a:rPr>
            </a:br>
            <a:r>
              <a:rPr lang="cs-CZ" sz="1800" dirty="0" smtClean="0">
                <a:hlinkClick r:id="rId6"/>
              </a:rPr>
              <a:t>http://commons.wikimedia.org/wiki/File:Bronzova_medaile_prof._MUDr._Jana_Janskeho.JPG?uselang=cs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http://commons.wikimedia.org/wiki/File:LandsteinerWS.jpg?uselang=cs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http://human-body.blog.cz/0904/krevni-skupiny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cervenykriz.eu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cz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ocenovani.aspx</a:t>
            </a:r>
            <a:endParaRPr lang="cs-CZ" sz="1800" dirty="0" smtClean="0">
              <a:hlinkClick r:id="rId9"/>
            </a:endParaRPr>
          </a:p>
          <a:p>
            <a:r>
              <a:rPr lang="cs-CZ" sz="1800" dirty="0" smtClean="0">
                <a:hlinkClick r:id="rId9"/>
              </a:rPr>
              <a:t>http://aktualne.centrum.cz/fotogalerie/2008/04/21/odbery-krve-v-thomayerove-nemocnici-v-krci/foto/194252/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cervenykriz.eu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cz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ocenovani.aspx</a:t>
            </a:r>
            <a:endParaRPr lang="cs-CZ" sz="1800" dirty="0" smtClean="0">
              <a:hlinkClick r:id="rId9"/>
            </a:endParaRPr>
          </a:p>
          <a:p>
            <a:endParaRPr lang="cs-CZ" sz="1800" dirty="0" smtClean="0">
              <a:hlinkClick r:id="rId9"/>
            </a:endParaRPr>
          </a:p>
          <a:p>
            <a:r>
              <a:rPr lang="cs-CZ" sz="1800" dirty="0" smtClean="0">
                <a:hlinkClick r:id="rId9"/>
              </a:rPr>
              <a:t>http://cs.wikipedia.org/wiki/Jan_Jansk%C3%BD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368</Words>
  <Application>Microsoft Office PowerPoint</Application>
  <PresentationFormat>Předvádění na obrazovce (4:3)</PresentationFormat>
  <Paragraphs>84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JAN JÁNSKÝ</vt:lpstr>
      <vt:lpstr>Jan Jánský</vt:lpstr>
      <vt:lpstr>Život</vt:lpstr>
      <vt:lpstr>Život</vt:lpstr>
      <vt:lpstr>Vlastní práce</vt:lpstr>
      <vt:lpstr>Objevitelé krevních skupin</vt:lpstr>
      <vt:lpstr>Stříbrná medaile  Prof. MUDr. Jana Janského</vt:lpstr>
      <vt:lpstr>Další ocenění za bezplatné odběry krve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JÁNSKÝ</dc:title>
  <dc:creator>Kateřina</dc:creator>
  <cp:lastModifiedBy>Kateřina</cp:lastModifiedBy>
  <cp:revision>27</cp:revision>
  <dcterms:created xsi:type="dcterms:W3CDTF">2012-02-04T18:59:58Z</dcterms:created>
  <dcterms:modified xsi:type="dcterms:W3CDTF">2012-08-27T21:09:18Z</dcterms:modified>
</cp:coreProperties>
</file>