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1" r:id="rId2"/>
    <p:sldId id="272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  <p:sldId id="266" r:id="rId13"/>
    <p:sldId id="267" r:id="rId14"/>
    <p:sldId id="268" r:id="rId15"/>
    <p:sldId id="270" r:id="rId16"/>
    <p:sldId id="264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  <a:srgbClr val="CC3399"/>
    <a:srgbClr val="FFCC00"/>
    <a:srgbClr val="BDCD29"/>
    <a:srgbClr val="00CC66"/>
    <a:srgbClr val="FF0066"/>
    <a:srgbClr val="00CC00"/>
    <a:srgbClr val="66FF33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64" y="-8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76A21267-54F3-4154-BCA9-0DC6FBDC6851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BADB71C1-B0B0-459A-86AF-E0E38B17A7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6E5D9C3-D0C4-49E5-98E1-C1DD81E662BA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870A51-C5C0-4ECB-90FD-F2019A9E5848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33635A-2A37-462E-A956-5E0B717100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F27002-D546-4084-9D81-95A48E2B00BD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A6A8B5-3293-4CD3-BF4E-0B35D5DC95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04A011-ACD8-42A3-8732-B1BC3B85D61E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A1121A-65D9-47E2-AA95-42F9624B5C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77205C-DCDE-410E-8422-9DC8B8394C54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13D41E-3AEB-49FA-A9CE-7533819EB1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FEC278-C055-4C30-80D3-B573257D50B5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E31397-E753-4224-AD2C-C75E12FECE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A8309B-F93D-4154-9A37-53800B81592D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AB204B-C26C-4D9F-97B4-CB06536796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316D00-9628-43DD-ACEC-AE0449799EE8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696ACC-AC2B-4AAB-8B73-2B0E35D700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9B243E-47F2-4ADB-84CE-29D57FC01159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037638-368C-49D2-BC7D-A545BD058E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DD2B39-E2EA-4281-8223-4AE881C2465E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13517A-F586-4F54-8C71-E0CBDC7A11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FE1F2E-19BE-4D8F-873D-E4219722D616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3B0D00-8371-4520-B182-345E10B38E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2A3668-3DB1-4528-A5A0-C9DE699317C3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1EFE61-A149-46FD-A559-6F7C3F890F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DCBA26C-B859-4B49-B936-1DBEB3AA5521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8713978-B39B-467F-8C9E-80D614339D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nstanti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nstanti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nstanti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nstant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nstant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nstant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nstant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nstantia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0350" y="692150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Text Box 203"/>
          <p:cNvSpPr txBox="1">
            <a:spLocks noChangeArrowheads="1"/>
          </p:cNvSpPr>
          <p:nvPr/>
        </p:nvSpPr>
        <p:spPr bwMode="auto">
          <a:xfrm>
            <a:off x="1512888" y="3284538"/>
            <a:ext cx="6119812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/>
          <a:p>
            <a:pPr algn="ctr"/>
            <a:r>
              <a:rPr lang="cs-CZ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VY_32_INOVACE_14_PR_SOUSTAVA ŽLÁZ S VNITŘNÍ SEKRECÍ</a:t>
            </a:r>
          </a:p>
        </p:txBody>
      </p:sp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969963" y="5329238"/>
            <a:ext cx="720407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anchor="ctr">
            <a:spAutoFit/>
          </a:bodyPr>
          <a:lstStyle/>
          <a:p>
            <a:pPr algn="ctr" eaLnBrk="0" fontAlgn="auto" hangingPunct="0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b="1" kern="0" dirty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Základní škola, Moravský Krumlov, náměstí Klášterní 134, okres Znojmo, příspěvková organizace</a:t>
            </a:r>
            <a:endParaRPr lang="cs-CZ" sz="800" kern="0" dirty="0">
              <a:solidFill>
                <a:sysClr val="windowText" lastClr="000000"/>
              </a:solidFill>
              <a:latin typeface="Times New Roman" pitchFamily="18" charset="0"/>
            </a:endParaRPr>
          </a:p>
          <a:p>
            <a:pPr algn="ctr" eaLnBrk="0" fontAlgn="auto" hangingPunct="0">
              <a:spcBef>
                <a:spcPts val="0"/>
              </a:spcBef>
              <a:spcAft>
                <a:spcPts val="0"/>
              </a:spcAft>
              <a:defRPr/>
            </a:pPr>
            <a:endParaRPr lang="cs-CZ" kern="0" dirty="0">
              <a:solidFill>
                <a:sysClr val="windowText" lastClr="000000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63"/>
          <p:cNvSpPr txBox="1">
            <a:spLocks noChangeArrowheads="1"/>
          </p:cNvSpPr>
          <p:nvPr/>
        </p:nvSpPr>
        <p:spPr bwMode="auto">
          <a:xfrm>
            <a:off x="3276600" y="188913"/>
            <a:ext cx="2592388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/>
          <a:p>
            <a:pPr algn="ctr" eaLnBrk="0" fontAlgn="auto" hangingPunct="0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dirty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kern="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5415" name="Group 55"/>
          <p:cNvGraphicFramePr>
            <a:graphicFrameLocks noGrp="1"/>
          </p:cNvGraphicFramePr>
          <p:nvPr/>
        </p:nvGraphicFramePr>
        <p:xfrm>
          <a:off x="430213" y="836613"/>
          <a:ext cx="8281987" cy="5674043"/>
        </p:xfrm>
        <a:graphic>
          <a:graphicData uri="http://schemas.openxmlformats.org/drawingml/2006/table">
            <a:tbl>
              <a:tblPr/>
              <a:tblGrid>
                <a:gridCol w="1439862"/>
                <a:gridCol w="3709988"/>
                <a:gridCol w="3132137"/>
              </a:tblGrid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Přírodopis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Soustava žláz s vnitřní sekrecí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74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Cílem prezentace je seznámit žáky se stavbou a činností  soustavy  žláz s vnitřní sekrecí.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Výstup: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Žák určí polohu a objasní stavbu a funkci orgánů a orgánových soustav lidského těla, vysvětlí jejich vztahy.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Hormony, žlázy s vnitřní sekrecí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Leona Brezovská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 stupeň ZŠ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8.- 9. ročník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program: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Školní vzdělávací program pro základní vzdělávání, 793/2009 , Škola pro každého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Formát: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MS PowerPoint 2010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Celkem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16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snímků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276475"/>
            <a:ext cx="7772400" cy="1470025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8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SOUSTAVA ŽLÁZ </a:t>
            </a:r>
            <a:br>
              <a:rPr lang="cs-CZ" sz="8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8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VNITŘNÍ SEKRECÍ</a:t>
            </a:r>
            <a:endParaRPr lang="cs-CZ" sz="8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435975" cy="564991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jedná se o žlázy vytvářející látky – </a:t>
            </a:r>
            <a:r>
              <a:rPr lang="cs-CZ" sz="40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HORMONY</a:t>
            </a:r>
            <a:r>
              <a:rPr lang="cs-CZ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, které jsou vyměšovány do krve a krví pak přenášeny k buňkám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některé hormony vznikají i v buňkách tkání </a:t>
            </a:r>
            <a:r>
              <a:rPr lang="cs-CZ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sym typeface="Wingdings 3"/>
              </a:rPr>
              <a:t> </a:t>
            </a:r>
            <a:r>
              <a:rPr lang="cs-CZ" sz="40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sym typeface="Wingdings 3"/>
              </a:rPr>
              <a:t>TKÁŇOVÉ HORMONY</a:t>
            </a:r>
            <a:endParaRPr lang="cs-CZ" sz="40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8538" y="274638"/>
            <a:ext cx="4606925" cy="1143000"/>
          </a:xfrm>
          <a:ln w="28575">
            <a:solidFill>
              <a:schemeClr val="bg1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FUNKCE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600200"/>
            <a:ext cx="8075612" cy="4525963"/>
          </a:xfrm>
        </p:spPr>
        <p:txBody>
          <a:bodyPr rtlCol="0">
            <a:no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Hormony ovlivňují: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 marL="742950" indent="-7429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hospodaření s vodou                                 a minerálními látkami,</a:t>
            </a:r>
          </a:p>
          <a:p>
            <a:pPr marL="742950" indent="-7429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celkový metabolismus,</a:t>
            </a:r>
          </a:p>
          <a:p>
            <a:pPr marL="742950" indent="-7429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rozmnožování,</a:t>
            </a:r>
          </a:p>
          <a:p>
            <a:pPr marL="742950" indent="-7429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růst</a:t>
            </a:r>
            <a:endParaRPr lang="cs-CZ" sz="4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688" y="4076700"/>
            <a:ext cx="2879725" cy="287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4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chemeClr val="bg1"/>
            </a:solidFill>
          </a:ln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PŘEHLED ŽLÁZ S VNITŘNÍ SEKRECÍ A JEJICH POLOHA V TĚLE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95288" y="1412875"/>
            <a:ext cx="4392612" cy="5329238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3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šišinka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3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podvěsek mozkový (hypofýza</a:t>
            </a:r>
            <a:r>
              <a:rPr lang="cs-CZ" sz="3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)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3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štítná žláza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3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příštítná tělíska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3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brzlík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3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nadledviny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3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slinivka břišní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3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pohlavní žlázy (vaječníky, varlata)</a:t>
            </a:r>
            <a:endParaRPr lang="cs-CZ" sz="3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9338" y="1579563"/>
            <a:ext cx="3711575" cy="5127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0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20638"/>
            <a:ext cx="8229600" cy="11430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PODVĚSEK MOZKOVÝ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179388" y="1052513"/>
          <a:ext cx="8784978" cy="555223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928326"/>
                <a:gridCol w="2928326"/>
                <a:gridCol w="2928326"/>
              </a:tblGrid>
              <a:tr h="643301">
                <a:tc gridSpan="3"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drobná</a:t>
                      </a:r>
                      <a:r>
                        <a:rPr lang="cs-CZ" sz="2400" b="1" baseline="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 žláza (asi 1 g) uložená v lebce, stopkou spojena</a:t>
                      </a:r>
                    </a:p>
                    <a:p>
                      <a:pPr algn="ctr"/>
                      <a:r>
                        <a:rPr lang="cs-CZ" sz="2400" b="1" baseline="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 s mozkem, rozdělena na 2 laloky</a:t>
                      </a:r>
                      <a:endParaRPr lang="cs-CZ" sz="24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43301">
                <a:tc rowSpan="3"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PŘEDNÍ LALOK</a:t>
                      </a:r>
                      <a:endParaRPr lang="cs-CZ" sz="24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FF33">
                        <a:alpha val="69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SOMATOTROPIN</a:t>
                      </a:r>
                      <a:endParaRPr lang="cs-CZ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podporuje</a:t>
                      </a:r>
                      <a:r>
                        <a:rPr lang="cs-CZ" b="1" baseline="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 růst</a:t>
                      </a:r>
                      <a:endParaRPr lang="cs-CZ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</a:tr>
              <a:tr h="888255">
                <a:tc vMerge="1">
                  <a:txBody>
                    <a:bodyPr/>
                    <a:lstStyle/>
                    <a:p>
                      <a:endParaRPr lang="cs-CZ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PROLAKTIN</a:t>
                      </a:r>
                      <a:endParaRPr lang="cs-CZ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33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podporuje tvorbu mléka v mléčné žláze</a:t>
                      </a:r>
                      <a:endParaRPr lang="cs-CZ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3399"/>
                    </a:solidFill>
                  </a:tcPr>
                </a:tc>
              </a:tr>
              <a:tr h="1154731">
                <a:tc vMerge="1">
                  <a:txBody>
                    <a:bodyPr/>
                    <a:lstStyle/>
                    <a:p>
                      <a:endParaRPr lang="cs-CZ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HORMONY</a:t>
                      </a:r>
                      <a:r>
                        <a:rPr lang="cs-CZ" b="1" baseline="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 OVLIVŇUJÍCÍ ČINNOST JINÝCH ŽLÁZ</a:t>
                      </a:r>
                      <a:endParaRPr lang="cs-CZ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65000"/>
                        <a:lumOff val="3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podporují činnost štítné žlázy</a:t>
                      </a:r>
                      <a:r>
                        <a:rPr lang="cs-CZ" b="1" baseline="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, nadledvin </a:t>
                      </a:r>
                    </a:p>
                    <a:p>
                      <a:r>
                        <a:rPr lang="cs-CZ" b="1" baseline="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a pohlavních žláz</a:t>
                      </a:r>
                      <a:endParaRPr lang="cs-CZ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65000"/>
                        <a:lumOff val="35000"/>
                      </a:schemeClr>
                    </a:solidFill>
                  </a:tcPr>
                </a:tc>
              </a:tr>
              <a:tr h="888255">
                <a:tc rowSpan="2"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ZADNÍ LALOK</a:t>
                      </a:r>
                      <a:endParaRPr lang="cs-CZ" sz="24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ADH</a:t>
                      </a:r>
                      <a:r>
                        <a:rPr lang="cs-CZ" b="1" baseline="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 (ANTIDIURETICKÝ HORMON)</a:t>
                      </a:r>
                      <a:endParaRPr lang="cs-CZ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ovlivňuje hospodaření </a:t>
                      </a:r>
                    </a:p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s vodou</a:t>
                      </a:r>
                      <a:endParaRPr lang="cs-CZ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1154731">
                <a:tc vMerge="1">
                  <a:txBody>
                    <a:bodyPr/>
                    <a:lstStyle/>
                    <a:p>
                      <a:endParaRPr lang="cs-CZ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OXYTOCIN</a:t>
                      </a:r>
                      <a:endParaRPr lang="cs-CZ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vyvolává stahy dělohy při porodu a výdej mléka</a:t>
                      </a:r>
                    </a:p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 v době kojení</a:t>
                      </a:r>
                      <a:endParaRPr lang="cs-CZ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88" y="1052513"/>
            <a:ext cx="5329237" cy="11430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ŠIŠINKA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642938" y="3141663"/>
          <a:ext cx="7816498" cy="288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08249"/>
                <a:gridCol w="3908249"/>
              </a:tblGrid>
              <a:tr h="1440160"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droboučká žlázka ležící na hranici mezimozku a středního mozku</a:t>
                      </a:r>
                      <a:endParaRPr lang="cs-CZ" sz="3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44016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MELATONIN</a:t>
                      </a:r>
                      <a:endParaRPr lang="cs-CZ" sz="3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ovlivňuje</a:t>
                      </a:r>
                      <a:r>
                        <a:rPr lang="cs-CZ" sz="3200" b="1" baseline="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 cyklus bdění a spánku</a:t>
                      </a:r>
                      <a:endParaRPr lang="cs-CZ" sz="3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825" y="333375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21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ŠTÍTNÁ ŽLÁZA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91264" cy="4133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45632"/>
                <a:gridCol w="4145632"/>
              </a:tblGrid>
              <a:tr h="1033264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uložena po obou stranách hrtanu pod chrupavkou štítnou</a:t>
                      </a:r>
                      <a:endParaRPr lang="cs-CZ" sz="24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3326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TYROXIN</a:t>
                      </a:r>
                      <a:endParaRPr lang="cs-CZ" sz="24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zvyšují metabolismus, podporují růst a vývoj</a:t>
                      </a:r>
                      <a:endParaRPr lang="cs-CZ" sz="24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103326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TRIJODTYRONIN</a:t>
                      </a:r>
                      <a:endParaRPr lang="cs-CZ" sz="24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3326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KALCITONIN</a:t>
                      </a:r>
                      <a:endParaRPr lang="cs-CZ" sz="24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snižuje hladinu Ca v krvi</a:t>
                      </a:r>
                      <a:endParaRPr lang="cs-CZ" sz="24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95738" y="836613"/>
            <a:ext cx="4691062" cy="143986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PŘÍŠTÍTNÁ TĚLÍSKA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2438" y="3284538"/>
          <a:ext cx="8363272" cy="2188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81636"/>
                <a:gridCol w="4181636"/>
              </a:tblGrid>
              <a:tr h="109442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4 drobné žlázky na zadní straně štítné žlázy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9442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PARATHORMON</a:t>
                      </a:r>
                      <a:endParaRPr lang="cs-CZ" sz="28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CC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zvyšuje hladinu Ca </a:t>
                      </a:r>
                    </a:p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v krvi</a:t>
                      </a:r>
                      <a:endParaRPr lang="cs-CZ" sz="28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CC66"/>
                    </a:solidFill>
                  </a:tcPr>
                </a:tc>
              </a:tr>
            </a:tbl>
          </a:graphicData>
        </a:graphic>
      </p:graphicFrame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620713"/>
            <a:ext cx="3392487" cy="214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2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BRZLÍK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539750" y="1989138"/>
          <a:ext cx="4402832" cy="37730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02832"/>
              </a:tblGrid>
              <a:tr h="1482341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žláza uložená v dutině hrudní za hrudní kostí</a:t>
                      </a:r>
                      <a:endParaRPr lang="cs-CZ" sz="2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290675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HORMONY OVLIVŇUJÍCÍ VÝVOJ</a:t>
                      </a:r>
                    </a:p>
                    <a:p>
                      <a:pPr algn="ctr"/>
                      <a:r>
                        <a:rPr lang="cs-CZ" sz="28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 A DOZRÁVÁNÍ LYMFOCYTŮ</a:t>
                      </a:r>
                      <a:endParaRPr lang="cs-CZ" sz="28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/>
            </a:extLst>
          </a:blip>
          <a:srcRect l="12342" r="11915"/>
          <a:stretch/>
        </p:blipFill>
        <p:spPr bwMode="auto">
          <a:xfrm>
            <a:off x="5411972" y="1988840"/>
            <a:ext cx="2945219" cy="3744416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2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NADLEDVINY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8313" y="1341438"/>
          <a:ext cx="8219256" cy="53295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9752"/>
                <a:gridCol w="2739752"/>
                <a:gridCol w="2739752"/>
              </a:tblGrid>
              <a:tr h="720080">
                <a:tc gridSpan="3"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párové žlázky nacházející</a:t>
                      </a:r>
                      <a:r>
                        <a:rPr lang="cs-CZ" sz="2400" b="1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 se na </a:t>
                      </a:r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horním okraji ledvin, skládají se z kůry a dřeně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927422">
                <a:tc row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KŮRA</a:t>
                      </a:r>
                      <a:endParaRPr lang="cs-CZ" sz="28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ALDOSTERON</a:t>
                      </a:r>
                      <a:endParaRPr lang="cs-CZ" sz="20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ovlivňuje hospodaření s vodou a minerálními látkami</a:t>
                      </a:r>
                      <a:endParaRPr lang="cs-CZ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</a:tr>
              <a:tr h="927422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KORTIZOL</a:t>
                      </a:r>
                      <a:endParaRPr lang="cs-CZ" sz="20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zvyšuje hladinu glukózy v krvi, urychluje rozpad bílkovin,</a:t>
                      </a:r>
                      <a:r>
                        <a:rPr lang="cs-CZ" b="1" baseline="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 působí protizánětlivě</a:t>
                      </a:r>
                      <a:endParaRPr lang="cs-CZ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927422">
                <a:tc row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DŘEŇ</a:t>
                      </a:r>
                      <a:endParaRPr lang="cs-CZ" sz="28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ADRENALIN</a:t>
                      </a:r>
                      <a:endParaRPr lang="cs-CZ" sz="20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vytváří se při tělesné i duševní zátěži;</a:t>
                      </a:r>
                      <a:r>
                        <a:rPr lang="cs-CZ" b="1" baseline="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 zrychluje činnost srdce a metabolismus</a:t>
                      </a:r>
                      <a:endParaRPr lang="cs-CZ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00"/>
                    </a:solidFill>
                  </a:tcPr>
                </a:tc>
              </a:tr>
              <a:tr h="927422"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NORADRENALIN</a:t>
                      </a:r>
                      <a:endParaRPr lang="cs-CZ" sz="20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má opačné účinky než adrenalin</a:t>
                      </a:r>
                      <a:endParaRPr lang="cs-CZ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9275"/>
            <a:ext cx="5699125" cy="143986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SLINIVKA BŘIŠNÍ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8313" y="2565400"/>
          <a:ext cx="8363272" cy="320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81636"/>
                <a:gridCol w="4181636"/>
              </a:tblGrid>
              <a:tr h="801621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žláza uložená</a:t>
                      </a:r>
                      <a:r>
                        <a:rPr lang="cs-CZ" sz="2400" b="1" baseline="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 v dutině břišní, hormony tvoří jen skupiny buněk – tzv. Langerhansovy ostrůvky</a:t>
                      </a:r>
                      <a:endParaRPr lang="cs-CZ" sz="24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0162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INZULÍN</a:t>
                      </a:r>
                      <a:endParaRPr lang="cs-CZ" sz="28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reguluje (snižuje) množství glukózy v krvi (nedostatek </a:t>
                      </a:r>
                      <a:r>
                        <a:rPr lang="cs-CZ" sz="24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  <a:sym typeface="Wingdings 3"/>
                        </a:rPr>
                        <a:t> onemocnění DIABETES MELLITUS)</a:t>
                      </a:r>
                      <a:endParaRPr lang="cs-CZ" sz="24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50000"/>
                      </a:schemeClr>
                    </a:solidFill>
                  </a:tcPr>
                </a:tc>
              </a:tr>
              <a:tr h="80162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GLUKAGON</a:t>
                      </a:r>
                      <a:endParaRPr lang="cs-CZ" sz="28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zvyšuje hladinu glukózy </a:t>
                      </a:r>
                    </a:p>
                    <a:p>
                      <a:pPr algn="l"/>
                      <a:r>
                        <a:rPr lang="cs-CZ" sz="24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v krvi</a:t>
                      </a:r>
                      <a:endParaRPr lang="cs-CZ" sz="24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125" y="333375"/>
            <a:ext cx="1979613" cy="1979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2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POHLAVNÍ ŽLÁZY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79388" y="1268413"/>
          <a:ext cx="8856985" cy="52109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2290"/>
                <a:gridCol w="3456384"/>
                <a:gridCol w="2808311"/>
              </a:tblGrid>
              <a:tr h="1249288">
                <a:tc>
                  <a:txBody>
                    <a:bodyPr/>
                    <a:lstStyle/>
                    <a:p>
                      <a:pPr algn="l"/>
                      <a:r>
                        <a:rPr lang="cs-CZ" sz="54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  <a:sym typeface="Webdings"/>
                        </a:rPr>
                        <a:t></a:t>
                      </a:r>
                      <a:r>
                        <a:rPr lang="cs-CZ" sz="24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VARLATA</a:t>
                      </a:r>
                      <a:endParaRPr lang="cs-CZ" sz="24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TESTOSTERON</a:t>
                      </a:r>
                      <a:endParaRPr lang="cs-CZ" sz="20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ovlivňuje tvorbu spermií, růst a vývoj pohlavních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 </a:t>
                      </a: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 orgánů muže, typické chování pro muže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  <a:tr h="1249288">
                <a:tc rowSpan="2">
                  <a:txBody>
                    <a:bodyPr/>
                    <a:lstStyle/>
                    <a:p>
                      <a:pPr algn="l"/>
                      <a:r>
                        <a:rPr lang="cs-CZ" sz="54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  <a:sym typeface="Webdings"/>
                        </a:rPr>
                        <a:t></a:t>
                      </a:r>
                      <a:r>
                        <a:rPr lang="cs-CZ" sz="24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VAJEČNÍKY</a:t>
                      </a:r>
                      <a:endParaRPr lang="cs-CZ" sz="24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33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smtClean="0">
                          <a:solidFill>
                            <a:schemeClr val="bg1"/>
                          </a:solidFill>
                          <a:effectLst/>
                          <a:latin typeface="+mj-lt"/>
                        </a:rPr>
                        <a:t>ESTROGENY</a:t>
                      </a:r>
                      <a:endParaRPr lang="cs-CZ" sz="2000" b="1" dirty="0">
                        <a:solidFill>
                          <a:schemeClr val="bg1"/>
                        </a:solidFill>
                        <a:effectLst/>
                        <a:latin typeface="+mj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ovlivňují tvorbu vajíček, růst a vývoj pohlavních orgánů ženy a ženské chování</a:t>
                      </a:r>
                      <a:endParaRPr lang="cs-CZ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</a:tr>
              <a:tr h="124928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1"/>
                          </a:solidFill>
                          <a:effectLst/>
                          <a:latin typeface="+mj-lt"/>
                        </a:rPr>
                        <a:t>PROGESTERON</a:t>
                      </a:r>
                      <a:endParaRPr lang="cs-CZ" sz="2000" b="1" dirty="0">
                        <a:solidFill>
                          <a:schemeClr val="bg1"/>
                        </a:solidFill>
                        <a:effectLst/>
                        <a:latin typeface="+mj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ovlivňuje vznik</a:t>
                      </a:r>
                    </a:p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 a normální průběh těhotenství</a:t>
                      </a:r>
                      <a:endParaRPr lang="cs-CZ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1249288">
                <a:tc>
                  <a:txBody>
                    <a:bodyPr/>
                    <a:lstStyle/>
                    <a:p>
                      <a:pPr algn="l"/>
                      <a:r>
                        <a:rPr lang="cs-CZ" sz="54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  <a:sym typeface="Webdings"/>
                        </a:rPr>
                        <a:t></a:t>
                      </a:r>
                      <a:r>
                        <a:rPr lang="cs-CZ" sz="24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PLACENTA</a:t>
                      </a:r>
                      <a:endParaRPr lang="cs-CZ" sz="24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00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smtClean="0">
                          <a:solidFill>
                            <a:schemeClr val="bg1"/>
                          </a:solidFill>
                          <a:effectLst/>
                          <a:latin typeface="+mj-lt"/>
                        </a:rPr>
                        <a:t>ESTROGENY</a:t>
                      </a:r>
                    </a:p>
                    <a:p>
                      <a:pPr algn="ctr"/>
                      <a:r>
                        <a:rPr lang="cs-CZ" sz="2000" b="1" smtClean="0">
                          <a:solidFill>
                            <a:schemeClr val="bg1"/>
                          </a:solidFill>
                          <a:effectLst/>
                          <a:latin typeface="+mj-lt"/>
                        </a:rPr>
                        <a:t>PROGESTERON</a:t>
                      </a:r>
                    </a:p>
                    <a:p>
                      <a:pPr algn="ctr"/>
                      <a:r>
                        <a:rPr lang="cs-CZ" sz="2000" b="1" smtClean="0">
                          <a:solidFill>
                            <a:schemeClr val="bg1"/>
                          </a:solidFill>
                          <a:effectLst/>
                          <a:latin typeface="+mj-lt"/>
                        </a:rPr>
                        <a:t>CHORIOGONADOTROPIN</a:t>
                      </a:r>
                      <a:endParaRPr lang="cs-CZ" sz="2000" b="1" dirty="0">
                        <a:solidFill>
                          <a:schemeClr val="bg1"/>
                        </a:solidFill>
                        <a:effectLst/>
                        <a:latin typeface="+mj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ovlivňují průběh těhotenství, podporují</a:t>
                      </a:r>
                      <a:r>
                        <a:rPr lang="cs-CZ" b="1" baseline="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 vývoj plodu a růst mléčné žlázy</a:t>
                      </a:r>
                      <a:endParaRPr lang="cs-CZ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200" b="1" smtClean="0">
                <a:solidFill>
                  <a:schemeClr val="bg1"/>
                </a:solidFill>
              </a:rPr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525621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b="1" dirty="0">
                <a:solidFill>
                  <a:schemeClr val="bg1"/>
                </a:solidFill>
                <a:latin typeface="+mj-lt"/>
              </a:rPr>
              <a:t>NOVOTNÝ, Ivan a Michal HRUŠKA. Biologie člověka pro gymnázia. 1. vyd. Praha: Fortuna, 1995, 136 s. ISBN 80-716-8234-9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b="1" dirty="0">
              <a:solidFill>
                <a:schemeClr val="bg1"/>
              </a:solidFill>
              <a:latin typeface="+mj-lt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b="1" dirty="0">
                <a:solidFill>
                  <a:schemeClr val="bg1"/>
                </a:solidFill>
                <a:latin typeface="+mj-lt"/>
              </a:rPr>
              <a:t>KANTOREK, Jan, Jaroslav JURČÁK a Jiří FRONĚK. Přírodopis 8. Olomouc: </a:t>
            </a:r>
            <a:r>
              <a:rPr lang="cs-CZ" sz="1800" b="1" dirty="0" err="1">
                <a:solidFill>
                  <a:schemeClr val="bg1"/>
                </a:solidFill>
                <a:latin typeface="+mj-lt"/>
              </a:rPr>
              <a:t>Prodos</a:t>
            </a:r>
            <a:r>
              <a:rPr lang="cs-CZ" sz="1800" b="1" dirty="0">
                <a:solidFill>
                  <a:schemeClr val="bg1"/>
                </a:solidFill>
                <a:latin typeface="+mj-lt"/>
              </a:rPr>
              <a:t>, 1999, 127 s. ISBN </a:t>
            </a:r>
            <a:r>
              <a:rPr lang="cs-CZ" sz="1800" b="1" dirty="0" smtClean="0">
                <a:solidFill>
                  <a:schemeClr val="bg1"/>
                </a:solidFill>
                <a:latin typeface="+mj-lt"/>
              </a:rPr>
              <a:t>80-723-0040-7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b="1" dirty="0">
              <a:solidFill>
                <a:schemeClr val="bg1"/>
              </a:solidFill>
              <a:latin typeface="+mj-lt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b="1" dirty="0" err="1">
                <a:solidFill>
                  <a:schemeClr val="bg1"/>
                </a:solidFill>
                <a:latin typeface="+mj-lt"/>
              </a:rPr>
              <a:t>Calcium</a:t>
            </a:r>
            <a:r>
              <a:rPr lang="cs-CZ" sz="1800" b="1" dirty="0">
                <a:solidFill>
                  <a:schemeClr val="bg1"/>
                </a:solidFill>
                <a:latin typeface="+mj-lt"/>
              </a:rPr>
              <a:t> </a:t>
            </a:r>
            <a:r>
              <a:rPr lang="cs-CZ" sz="1800" b="1" dirty="0" err="1">
                <a:solidFill>
                  <a:schemeClr val="bg1"/>
                </a:solidFill>
                <a:latin typeface="+mj-lt"/>
              </a:rPr>
              <a:t>power</a:t>
            </a:r>
            <a:r>
              <a:rPr lang="cs-CZ" sz="1800" b="1" dirty="0">
                <a:solidFill>
                  <a:schemeClr val="bg1"/>
                </a:solidFill>
                <a:latin typeface="+mj-lt"/>
              </a:rPr>
              <a:t>. In: [online]. [cit. </a:t>
            </a:r>
            <a:r>
              <a:rPr lang="cs-CZ" sz="1800" b="1" dirty="0" smtClean="0">
                <a:solidFill>
                  <a:schemeClr val="bg1"/>
                </a:solidFill>
                <a:latin typeface="+mj-lt"/>
              </a:rPr>
              <a:t>2011-08-24]. </a:t>
            </a:r>
            <a:r>
              <a:rPr lang="cs-CZ" sz="1800" b="1" dirty="0">
                <a:solidFill>
                  <a:schemeClr val="bg1"/>
                </a:solidFill>
                <a:latin typeface="+mj-lt"/>
              </a:rPr>
              <a:t>Dostupné z: http://www.google.cz/imgres?q=v%C3%A1pn%C3%ADk&amp;hl=cs&amp;sa=X&amp;biw=1440&amp;bih=683&amp;tbm=isch&amp;prmd=imvnsbfd&amp;tbnid=Un8votlGBr-jJM:&amp;imgrefurl=http://peacelovebagels.com/2011/10/calcium-power.html&amp;docid=KUQCwF5UYWYVtM&amp;imgurl=http://4.bp.blogspot.com/-pRiuT6hLRWY/Tp3OPoFrpUI/AAAAAAAACpA/_0Fo7z-zeos/s1600/Calcium1.jpg&amp;w=450&amp;h=285&amp;ei=Q7u4T9vlBM3CtAbNmIWECA&amp;zoom=1&amp;iact=hc&amp;vpx=353&amp;vpy=353&amp;dur=773&amp;hovh=179&amp;hovw=282&amp;tx=151&amp;ty=85&amp;sig=103301014286015974128&amp;page=2&amp;tbnh=131&amp;tbnw=207&amp;start=18&amp;ndsp=25&amp;ved=1t:429,r:7,s:18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b="1" dirty="0">
              <a:solidFill>
                <a:schemeClr val="bg1"/>
              </a:solidFill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3375"/>
            <a:ext cx="8229600" cy="579278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900" b="1" dirty="0">
                <a:solidFill>
                  <a:schemeClr val="bg1"/>
                </a:solidFill>
                <a:latin typeface="+mj-lt"/>
              </a:rPr>
              <a:t>Endokrinní žlázy (poloha v těle). In: [online]. [cit. </a:t>
            </a:r>
            <a:r>
              <a:rPr lang="cs-CZ" sz="1900" b="1" dirty="0" smtClean="0">
                <a:solidFill>
                  <a:schemeClr val="bg1"/>
                </a:solidFill>
                <a:latin typeface="+mj-lt"/>
              </a:rPr>
              <a:t>2011-08-24]. </a:t>
            </a:r>
            <a:r>
              <a:rPr lang="cs-CZ" sz="1900" b="1" dirty="0">
                <a:solidFill>
                  <a:schemeClr val="bg1"/>
                </a:solidFill>
                <a:latin typeface="+mj-lt"/>
              </a:rPr>
              <a:t>Dostupné z: http://www.google.cz/imgres?imgurl=http://www.gsospg.cz:5050/bio/Images/Textbook/Big/0080000/00307.jpg&amp;imgrefurl=http://www.gsospg.cz:5050/bio/Sources/Photogallery_Detail.php%3FintSource%3D1%26intImageId%3D307&amp;usg=__nGk69sq1AXBy6_qbW7HTfFU8aJ4=&amp;h=800&amp;w=579&amp;sz=232&amp;hl=cs&amp;start=1&amp;zoom=1&amp;tbnid=kiGAqexdodJeBM:&amp;tbnh=140&amp;tbnw=101&amp;ei=EBS5T_myMMihOsD1rI8K&amp;prev=/search%3Fq%3Dendokrinn%25C3%25AD%2B%25C5%25BEl%25C3%25A1zy%26hl%3Dcs%26sa%3DX%26imgrefurl%3D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j-lt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lastní 1">
      <a:majorFont>
        <a:latin typeface="Constantia"/>
        <a:ea typeface=""/>
        <a:cs typeface=""/>
      </a:majorFont>
      <a:minorFont>
        <a:latin typeface="Comic Sans MS"/>
        <a:ea typeface=""/>
        <a:cs typeface="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227</TotalTime>
  <Words>630</Words>
  <Application>Microsoft Office PowerPoint</Application>
  <PresentationFormat>Předvádění na obrazovce (4:3)</PresentationFormat>
  <Paragraphs>127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Snímek 1</vt:lpstr>
      <vt:lpstr>Snímek 2</vt:lpstr>
      <vt:lpstr>SOUSTAVA ŽLÁZ  S VNITŘNÍ SEKRECÍ</vt:lpstr>
      <vt:lpstr>Snímek 4</vt:lpstr>
      <vt:lpstr>FUNKCE</vt:lpstr>
      <vt:lpstr>PŘEHLED ŽLÁZ S VNITŘNÍ SEKRECÍ A JEJICH POLOHA V TĚLE</vt:lpstr>
      <vt:lpstr>PODVĚSEK MOZKOVÝ</vt:lpstr>
      <vt:lpstr>ŠIŠINKA</vt:lpstr>
      <vt:lpstr>ŠTÍTNÁ ŽLÁZA</vt:lpstr>
      <vt:lpstr>PŘÍŠTÍTNÁ TĚLÍSKA</vt:lpstr>
      <vt:lpstr>BRZLÍK</vt:lpstr>
      <vt:lpstr>NADLEDVINY</vt:lpstr>
      <vt:lpstr>SLINIVKA BŘIŠNÍ</vt:lpstr>
      <vt:lpstr>POHLAVNÍ ŽLÁZY</vt:lpstr>
      <vt:lpstr>POUŽITÉ ZDROJE: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SOUSTAVA ŽLÁZ  S VNITŘNÍ SEKRECÍ</dc:title>
  <dc:creator>Lenka Stixová</dc:creator>
  <cp:lastModifiedBy>Dum</cp:lastModifiedBy>
  <cp:revision>28</cp:revision>
  <dcterms:created xsi:type="dcterms:W3CDTF">2012-05-08T08:55:25Z</dcterms:created>
  <dcterms:modified xsi:type="dcterms:W3CDTF">2013-10-07T08:18:28Z</dcterms:modified>
</cp:coreProperties>
</file>