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4" r:id="rId7"/>
    <p:sldId id="263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-606" y="9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PŘÍVLASTEK 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1785926"/>
            <a:ext cx="8358246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>
                <a:solidFill>
                  <a:schemeClr val="tx1"/>
                </a:solidFill>
              </a:rPr>
              <a:t>VY_32_INOVACE_02_A_06_PŘÍVLASTEK 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22. února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února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smtClean="0"/>
                        <a:t>PŘÍVLASTEK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Rozvíjející</a:t>
                      </a:r>
                      <a:r>
                        <a:rPr lang="cs-CZ" baseline="0" dirty="0" smtClean="0"/>
                        <a:t> větný člen, závislost, skladební dvojice, přívlastek shodný a neshodný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ROZVÍJEJÍCÍ VĚTNÝ ČLEN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257295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závisí na jiném větném členu</a:t>
            </a: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rozvíjí jiný větný člen, blíže určuje jeho význam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-    společně tvoří skladební dvojici</a:t>
            </a:r>
          </a:p>
          <a:p>
            <a:pPr>
              <a:buFontTx/>
              <a:buChar char="-"/>
            </a:pPr>
            <a:endParaRPr lang="cs-CZ" sz="2400" dirty="0"/>
          </a:p>
        </p:txBody>
      </p:sp>
      <p:pic>
        <p:nvPicPr>
          <p:cNvPr id="4" name="Obrázek 3" descr="Brno - technické muzeum 025.JPG"/>
          <p:cNvPicPr>
            <a:picLocks noChangeAspect="1"/>
          </p:cNvPicPr>
          <p:nvPr/>
        </p:nvPicPr>
        <p:blipFill>
          <a:blip r:embed="rId2" cstate="print"/>
          <a:srcRect l="4687" t="8333" r="4687"/>
          <a:stretch>
            <a:fillRect/>
          </a:stretch>
        </p:blipFill>
        <p:spPr>
          <a:xfrm>
            <a:off x="357158" y="3071810"/>
            <a:ext cx="4643470" cy="352261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23247" y="2483527"/>
            <a:ext cx="3706471" cy="20313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Blíže </a:t>
            </a:r>
            <a:r>
              <a:rPr lang="cs-CZ" dirty="0" smtClean="0">
                <a:latin typeface="Arial Black" pitchFamily="34" charset="0"/>
              </a:rPr>
              <a:t>určuje </a:t>
            </a:r>
            <a:r>
              <a:rPr lang="cs-CZ" dirty="0" smtClean="0">
                <a:latin typeface="Arial Black" pitchFamily="34" charset="0"/>
              </a:rPr>
              <a:t>význam  níže uvedených slov. Tvoř otázky a pokládej je spolužákům, aby na ně odpovídali:</a:t>
            </a:r>
          </a:p>
          <a:p>
            <a:r>
              <a:rPr lang="cs-CZ" dirty="0" smtClean="0">
                <a:latin typeface="Berlin Sans FB" pitchFamily="34" charset="0"/>
              </a:rPr>
              <a:t>(Kde najdeme tento automobil?  Proč? Jakým způsobem? Kam? Jaký? Na kom, na </a:t>
            </a:r>
            <a:r>
              <a:rPr lang="cs-CZ" dirty="0">
                <a:latin typeface="Berlin Sans FB" pitchFamily="34" charset="0"/>
              </a:rPr>
              <a:t>č</a:t>
            </a:r>
            <a:r>
              <a:rPr lang="cs-CZ" dirty="0" smtClean="0">
                <a:latin typeface="Berlin Sans FB" pitchFamily="34" charset="0"/>
              </a:rPr>
              <a:t>em? </a:t>
            </a:r>
            <a:endParaRPr lang="cs-CZ" dirty="0"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15272" y="4786322"/>
            <a:ext cx="575799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stojí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6578" y="5143512"/>
            <a:ext cx="566437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kola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5008" y="5286388"/>
            <a:ext cx="71438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okna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15140" y="6215082"/>
            <a:ext cx="927946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blatníky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29520" y="5643578"/>
            <a:ext cx="1218475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světlomety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29256" y="5929330"/>
            <a:ext cx="784189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přijelo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57818" y="4683100"/>
            <a:ext cx="114743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automobil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583976" y="2924944"/>
            <a:ext cx="52841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200" b="1" u="sng" dirty="0" smtClean="0">
                <a:latin typeface="Berlin Sans FB" pitchFamily="34" charset="0"/>
              </a:rPr>
              <a:t>Odpovídá na otázky: Jaký? Který? Čí?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Jaký strom?                       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                                     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PŘÍVLASTEK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258" y="1556792"/>
            <a:ext cx="8229600" cy="1224136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4200" dirty="0" smtClean="0"/>
              <a:t>= větný člen, který rozvíjí podstatné jméno</a:t>
            </a:r>
          </a:p>
          <a:p>
            <a:pPr>
              <a:buNone/>
            </a:pPr>
            <a:r>
              <a:rPr lang="cs-CZ" sz="4200" dirty="0" smtClean="0"/>
              <a:t>                                  blíže určuje jeho význam</a:t>
            </a:r>
          </a:p>
          <a:p>
            <a:pPr>
              <a:buNone/>
            </a:pPr>
            <a:r>
              <a:rPr lang="cs-CZ" sz="2400" dirty="0" smtClean="0"/>
              <a:t>					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3584372" y="4533751"/>
            <a:ext cx="1071570" cy="57150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strom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492694" y="5301180"/>
            <a:ext cx="1571636" cy="57150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jehličnatý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497381" y="5301180"/>
            <a:ext cx="1428760" cy="71438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 parku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8" name="Přímá spojovací šipka 7"/>
          <p:cNvCxnSpPr>
            <a:stCxn id="5" idx="7"/>
            <a:endCxn id="4" idx="3"/>
          </p:cNvCxnSpPr>
          <p:nvPr/>
        </p:nvCxnSpPr>
        <p:spPr>
          <a:xfrm flipV="1">
            <a:off x="2834169" y="5021560"/>
            <a:ext cx="907131" cy="363315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6" idx="1"/>
            <a:endCxn id="4" idx="5"/>
          </p:cNvCxnSpPr>
          <p:nvPr/>
        </p:nvCxnSpPr>
        <p:spPr>
          <a:xfrm flipH="1" flipV="1">
            <a:off x="4499014" y="5021560"/>
            <a:ext cx="1207604" cy="384239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441496" y="4149080"/>
            <a:ext cx="2642672" cy="0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441496" y="3789040"/>
            <a:ext cx="2642672" cy="0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7000892" y="428604"/>
            <a:ext cx="857256" cy="85725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Pk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37503" y="3417386"/>
            <a:ext cx="2191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jehličnatý strom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37503" y="3909829"/>
            <a:ext cx="1905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strom v parku</a:t>
            </a:r>
            <a:endParaRPr lang="cs-CZ" sz="24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  <p:bldP spid="2" grpId="0" animBg="1"/>
      <p:bldP spid="3" grpId="0" build="p"/>
      <p:bldP spid="4" grpId="0" build="p" animBg="1"/>
      <p:bldP spid="5" grpId="0" build="p" animBg="1"/>
      <p:bldP spid="6" grpId="0" build="p" animBg="1"/>
      <p:bldP spid="15" grpId="0" build="p" animBg="1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8786874" cy="939784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PŘÍVLASTEK SHODNÝ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85861"/>
            <a:ext cx="8786874" cy="3511291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Mezi řídícím podstatným jménem a přívlastkem vzniká </a:t>
            </a:r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závislost.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400" u="sng" dirty="0" smtClean="0"/>
              <a:t>Přívlastek se s řídícím podstatným jménem </a:t>
            </a:r>
            <a:r>
              <a:rPr lang="cs-CZ" sz="2400" b="1" u="sng" dirty="0" smtClean="0">
                <a:solidFill>
                  <a:srgbClr val="002060"/>
                </a:solidFill>
                <a:latin typeface="Arial Black" pitchFamily="34" charset="0"/>
              </a:rPr>
              <a:t>shoduje v pádě, čísle a rodě:</a:t>
            </a:r>
          </a:p>
          <a:p>
            <a:pPr>
              <a:buNone/>
            </a:pPr>
            <a:r>
              <a:rPr lang="cs-CZ" sz="2400" dirty="0" smtClean="0"/>
              <a:t>				</a:t>
            </a:r>
          </a:p>
          <a:p>
            <a:pPr>
              <a:buNone/>
            </a:pPr>
            <a:r>
              <a:rPr lang="cs-CZ" sz="2400" dirty="0" smtClean="0"/>
              <a:t>	 </a:t>
            </a:r>
          </a:p>
          <a:p>
            <a:pPr>
              <a:buNone/>
            </a:pPr>
            <a:endParaRPr lang="cs-CZ" sz="2400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					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45830" y="3143248"/>
            <a:ext cx="1785950" cy="50006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rgbClr val="002060"/>
                </a:solidFill>
              </a:rPr>
              <a:t>7.p. </a:t>
            </a:r>
            <a:r>
              <a:rPr lang="cs-CZ" dirty="0" err="1" smtClean="0">
                <a:solidFill>
                  <a:srgbClr val="002060"/>
                </a:solidFill>
              </a:rPr>
              <a:t>č.j</a:t>
            </a:r>
            <a:r>
              <a:rPr lang="cs-CZ" dirty="0" smtClean="0">
                <a:solidFill>
                  <a:srgbClr val="002060"/>
                </a:solidFill>
              </a:rPr>
              <a:t>., rod </a:t>
            </a:r>
            <a:r>
              <a:rPr lang="cs-CZ" dirty="0" err="1" smtClean="0">
                <a:solidFill>
                  <a:srgbClr val="002060"/>
                </a:solidFill>
              </a:rPr>
              <a:t>ž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73394" y="3143679"/>
            <a:ext cx="2286016" cy="50006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6. p. </a:t>
            </a:r>
            <a:r>
              <a:rPr lang="cs-CZ" dirty="0" err="1" smtClean="0">
                <a:solidFill>
                  <a:srgbClr val="002060"/>
                </a:solidFill>
              </a:rPr>
              <a:t>č.mn</a:t>
            </a:r>
            <a:r>
              <a:rPr lang="cs-CZ" dirty="0" smtClean="0">
                <a:solidFill>
                  <a:srgbClr val="002060"/>
                </a:solidFill>
              </a:rPr>
              <a:t>., </a:t>
            </a:r>
            <a:r>
              <a:rPr lang="cs-CZ" dirty="0" err="1" smtClean="0">
                <a:solidFill>
                  <a:srgbClr val="002060"/>
                </a:solidFill>
              </a:rPr>
              <a:t>r.m.než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7" name="Přímá spojovací šipka 6"/>
          <p:cNvCxnSpPr>
            <a:stCxn id="4" idx="2"/>
            <a:endCxn id="6" idx="0"/>
          </p:cNvCxnSpPr>
          <p:nvPr/>
        </p:nvCxnSpPr>
        <p:spPr>
          <a:xfrm flipH="1">
            <a:off x="1403669" y="3643314"/>
            <a:ext cx="535136" cy="505766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>
            <a:stCxn id="4" idx="2"/>
            <a:endCxn id="8" idx="0"/>
          </p:cNvCxnSpPr>
          <p:nvPr/>
        </p:nvCxnSpPr>
        <p:spPr>
          <a:xfrm>
            <a:off x="1938805" y="3643314"/>
            <a:ext cx="847245" cy="505765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5" idx="2"/>
            <a:endCxn id="22" idx="0"/>
          </p:cNvCxnSpPr>
          <p:nvPr/>
        </p:nvCxnSpPr>
        <p:spPr>
          <a:xfrm flipH="1">
            <a:off x="4795694" y="3643745"/>
            <a:ext cx="620708" cy="511550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5" idx="2"/>
            <a:endCxn id="21" idx="0"/>
          </p:cNvCxnSpPr>
          <p:nvPr/>
        </p:nvCxnSpPr>
        <p:spPr>
          <a:xfrm>
            <a:off x="5416402" y="3643745"/>
            <a:ext cx="719630" cy="551500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ázek 14" descr="ZOO DK 053.JPG"/>
          <p:cNvPicPr>
            <a:picLocks noChangeAspect="1"/>
          </p:cNvPicPr>
          <p:nvPr/>
        </p:nvPicPr>
        <p:blipFill>
          <a:blip r:embed="rId2" cstate="print"/>
          <a:srcRect l="37814" t="4000" r="20186" b="4000"/>
          <a:stretch>
            <a:fillRect/>
          </a:stretch>
        </p:blipFill>
        <p:spPr>
          <a:xfrm>
            <a:off x="6643702" y="2428868"/>
            <a:ext cx="2286016" cy="3755598"/>
          </a:xfrm>
          <a:prstGeom prst="rect">
            <a:avLst/>
          </a:prstGeom>
        </p:spPr>
      </p:pic>
      <p:sp>
        <p:nvSpPr>
          <p:cNvPr id="16" name="Elipsa 15"/>
          <p:cNvSpPr/>
          <p:nvPr/>
        </p:nvSpPr>
        <p:spPr>
          <a:xfrm>
            <a:off x="7143768" y="357166"/>
            <a:ext cx="785818" cy="78581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Pks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8008" y="4149080"/>
            <a:ext cx="1551322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dovádivou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05186" y="4149079"/>
            <a:ext cx="1161728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opičkou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60811" y="4155295"/>
            <a:ext cx="324128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90236" y="4195245"/>
            <a:ext cx="891591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lesích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0909" y="4155295"/>
            <a:ext cx="1469569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hlubokých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09340" y="4155295"/>
            <a:ext cx="304892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4932" y="5517232"/>
            <a:ext cx="8744786" cy="98488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erlin Sans FB" pitchFamily="34" charset="0"/>
              </a:rPr>
              <a:t>Úkol pro tebe:  </a:t>
            </a:r>
            <a:r>
              <a:rPr lang="cs-CZ" u="sng" dirty="0" smtClean="0">
                <a:latin typeface="Berlin Sans FB" pitchFamily="34" charset="0"/>
              </a:rPr>
              <a:t>Vyskloňuj v čísle jednotném i čísle množném:</a:t>
            </a:r>
          </a:p>
          <a:p>
            <a:r>
              <a:rPr lang="cs-CZ" dirty="0" smtClean="0"/>
              <a:t>                </a:t>
            </a:r>
            <a:r>
              <a:rPr lang="cs-CZ" i="1" dirty="0" smtClean="0">
                <a:solidFill>
                  <a:srgbClr val="002060"/>
                </a:solidFill>
                <a:latin typeface="Berlin Sans FB" pitchFamily="34" charset="0"/>
              </a:rPr>
              <a:t>		</a:t>
            </a:r>
            <a:r>
              <a:rPr lang="cs-CZ" sz="2000" i="1" dirty="0" smtClean="0">
                <a:solidFill>
                  <a:srgbClr val="002060"/>
                </a:solidFill>
                <a:latin typeface="Berlin Sans FB" pitchFamily="34" charset="0"/>
              </a:rPr>
              <a:t>dovádivá opička,  hluboký les </a:t>
            </a:r>
          </a:p>
          <a:p>
            <a:r>
              <a:rPr lang="cs-CZ" sz="2000" i="1" dirty="0" smtClean="0">
                <a:solidFill>
                  <a:srgbClr val="002060"/>
                </a:solidFill>
                <a:latin typeface="Berlin Sans FB" pitchFamily="34" charset="0"/>
              </a:rPr>
              <a:t>	    			</a:t>
            </a:r>
            <a:r>
              <a:rPr lang="cs-CZ" sz="2000" dirty="0" smtClean="0">
                <a:latin typeface="Berlin Sans FB" pitchFamily="34" charset="0"/>
              </a:rPr>
              <a:t>Sleduj, jak se mění koncovky</a:t>
            </a:r>
            <a:endParaRPr lang="cs-CZ" sz="2000" i="1" dirty="0">
              <a:solidFill>
                <a:srgbClr val="002060"/>
              </a:solidFill>
              <a:latin typeface="Berlin Sans FB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build="p" animBg="1"/>
      <p:bldP spid="16" grpId="0" build="p" animBg="1"/>
      <p:bldP spid="6" grpId="0" animBg="1"/>
      <p:bldP spid="8" grpId="0" animBg="1"/>
      <p:bldP spid="20" grpId="0" animBg="1"/>
      <p:bldP spid="21" grpId="0" animBg="1"/>
      <p:bldP spid="22" grpId="0" animBg="1"/>
      <p:bldP spid="28" grpId="0" animBg="1"/>
      <p:bldP spid="1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8786874" cy="939784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PŘÍVLASTEK SHODNÝ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85861"/>
            <a:ext cx="8786874" cy="3929089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2400" dirty="0" smtClean="0"/>
              <a:t>Obyčejně stojí </a:t>
            </a:r>
            <a:r>
              <a:rPr lang="cs-CZ" sz="2400" b="1" dirty="0" smtClean="0">
                <a:latin typeface="Berlin Sans FB" pitchFamily="34" charset="0"/>
              </a:rPr>
              <a:t>před podstatným jménem.</a:t>
            </a:r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r>
              <a:rPr lang="cs-CZ" sz="2200" dirty="0" smtClean="0"/>
              <a:t>Bývá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Berlin Sans FB" pitchFamily="34" charset="0"/>
              </a:rPr>
              <a:t>vyjádřen přídavným jménem, zájmenem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Berlin Sans FB" pitchFamily="34" charset="0"/>
              </a:rPr>
              <a:t>     nebo číslovkou</a:t>
            </a:r>
            <a:r>
              <a:rPr lang="cs-CZ" sz="2200" b="1" dirty="0" smtClean="0">
                <a:solidFill>
                  <a:schemeClr val="accent1">
                    <a:lumMod val="50000"/>
                  </a:schemeClr>
                </a:solidFill>
                <a:latin typeface="Berlin Sans FB" pitchFamily="34" charset="0"/>
              </a:rPr>
              <a:t>.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	(moje dva barevné míče)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2844" y="5429264"/>
            <a:ext cx="8786874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Berlin Sans FB" pitchFamily="34" charset="0"/>
              </a:rPr>
              <a:t>Úkol pro tebe:</a:t>
            </a:r>
            <a:r>
              <a:rPr lang="cs-CZ" sz="2000" dirty="0" smtClean="0">
                <a:latin typeface="Berlin Sans FB" pitchFamily="34" charset="0"/>
              </a:rPr>
              <a:t>    Hledej přívlastky shodné k uvedeným podstatným jménům – pokus se jej vyjádřit postupně přídavným jménem, zájmenem i číslovkou.</a:t>
            </a:r>
          </a:p>
          <a:p>
            <a:r>
              <a:rPr lang="cs-CZ" sz="2000" dirty="0" smtClean="0"/>
              <a:t>                </a:t>
            </a:r>
            <a:r>
              <a:rPr lang="cs-CZ" sz="2000" i="1" dirty="0" smtClean="0">
                <a:solidFill>
                  <a:srgbClr val="002060"/>
                </a:solidFill>
                <a:latin typeface="Berlin Sans FB" pitchFamily="34" charset="0"/>
              </a:rPr>
              <a:t>		auto, medvídek, knížka, ponožky</a:t>
            </a:r>
          </a:p>
          <a:p>
            <a:endParaRPr lang="cs-CZ" sz="1200" i="1" dirty="0" smtClean="0">
              <a:solidFill>
                <a:srgbClr val="002060"/>
              </a:solidFill>
              <a:latin typeface="Berlin Sans FB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7143768" y="357166"/>
            <a:ext cx="785818" cy="78581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Pks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357818" y="4071942"/>
            <a:ext cx="785818" cy="78581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Pks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643702" y="3071810"/>
            <a:ext cx="1857388" cy="78581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Podstatné jméno 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1" name="Přímá spojovací šipka 20"/>
          <p:cNvCxnSpPr>
            <a:stCxn id="18" idx="7"/>
            <a:endCxn id="19" idx="3"/>
          </p:cNvCxnSpPr>
          <p:nvPr/>
        </p:nvCxnSpPr>
        <p:spPr>
          <a:xfrm rot="5400000" flipH="1" flipV="1">
            <a:off x="6249896" y="3521208"/>
            <a:ext cx="444474" cy="887154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4" grpId="0" build="p" animBg="1"/>
      <p:bldP spid="16" grpId="0" build="p" animBg="1"/>
      <p:bldP spid="18" grpId="0" build="p" animBg="1"/>
      <p:bldP spid="19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PŘÍVLASTEK NESHODNÝ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00174"/>
            <a:ext cx="8572560" cy="3714776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Tx/>
              <a:buChar char="-"/>
            </a:pPr>
            <a:endParaRPr lang="cs-CZ" sz="1400" dirty="0" smtClean="0"/>
          </a:p>
          <a:p>
            <a:pPr>
              <a:buFontTx/>
              <a:buChar char="-"/>
            </a:pPr>
            <a:r>
              <a:rPr lang="cs-CZ" sz="2400" b="1" dirty="0" smtClean="0">
                <a:latin typeface="Berlin Sans FB" pitchFamily="34" charset="0"/>
              </a:rPr>
              <a:t>neshoduje se s podstatným jménem</a:t>
            </a:r>
            <a:r>
              <a:rPr lang="cs-CZ" sz="2400" dirty="0" smtClean="0"/>
              <a:t>, při skloňování se nemění</a:t>
            </a:r>
          </a:p>
          <a:p>
            <a:pPr>
              <a:buFontTx/>
              <a:buChar char="-"/>
            </a:pPr>
            <a:r>
              <a:rPr lang="cs-CZ" sz="2400" dirty="0" smtClean="0"/>
              <a:t>obyčejně stojí </a:t>
            </a:r>
            <a:r>
              <a:rPr lang="cs-CZ" sz="2400" b="1" i="1" dirty="0" smtClean="0"/>
              <a:t>za řídícím podstatným jménem</a:t>
            </a:r>
          </a:p>
          <a:p>
            <a:pPr>
              <a:buFontTx/>
              <a:buChar char="-"/>
            </a:pPr>
            <a:r>
              <a:rPr lang="cs-CZ" sz="2400" u="sng" dirty="0" smtClean="0"/>
              <a:t>bývá vyjádřen </a:t>
            </a:r>
          </a:p>
          <a:p>
            <a:pPr lvl="1">
              <a:buFontTx/>
              <a:buChar char="-"/>
            </a:pPr>
            <a:r>
              <a:rPr lang="cs-CZ" sz="2000" b="1" i="1" dirty="0" smtClean="0"/>
              <a:t>prostým pádem podstatného jména či</a:t>
            </a:r>
          </a:p>
          <a:p>
            <a:pPr lvl="3">
              <a:buNone/>
            </a:pPr>
            <a:r>
              <a:rPr lang="cs-CZ" b="1" i="1" dirty="0" smtClean="0"/>
              <a:t>předložkovým pádem</a:t>
            </a:r>
            <a:r>
              <a:rPr lang="cs-CZ" dirty="0" smtClean="0"/>
              <a:t> </a:t>
            </a:r>
            <a:r>
              <a:rPr lang="cs-CZ" sz="1800" dirty="0" smtClean="0"/>
              <a:t>(řidič autobusu, na břehu moře)</a:t>
            </a:r>
          </a:p>
          <a:p>
            <a:pPr lvl="1">
              <a:buFontTx/>
              <a:buChar char="-"/>
            </a:pPr>
            <a:r>
              <a:rPr lang="cs-CZ" sz="2000" b="1" i="1" dirty="0" smtClean="0"/>
              <a:t>příslovcem</a:t>
            </a:r>
            <a:r>
              <a:rPr lang="cs-CZ" sz="2000" dirty="0" smtClean="0"/>
              <a:t>   (dům vedle)</a:t>
            </a:r>
          </a:p>
          <a:p>
            <a:pPr lvl="1">
              <a:buFontTx/>
              <a:buChar char="-"/>
            </a:pPr>
            <a:r>
              <a:rPr lang="cs-CZ" sz="2000" dirty="0" smtClean="0"/>
              <a:t>slovesem v </a:t>
            </a:r>
            <a:r>
              <a:rPr lang="cs-CZ" sz="2000" b="1" i="1" dirty="0" smtClean="0"/>
              <a:t>infinitivu</a:t>
            </a:r>
            <a:r>
              <a:rPr lang="cs-CZ" sz="2000" dirty="0" smtClean="0"/>
              <a:t> (umění zazpívat)</a:t>
            </a:r>
            <a:endParaRPr lang="cs-CZ" sz="2000" dirty="0"/>
          </a:p>
        </p:txBody>
      </p:sp>
      <p:sp>
        <p:nvSpPr>
          <p:cNvPr id="4" name="Elipsa 3"/>
          <p:cNvSpPr/>
          <p:nvPr/>
        </p:nvSpPr>
        <p:spPr>
          <a:xfrm>
            <a:off x="7072330" y="357166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Pkn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5720" y="5357826"/>
            <a:ext cx="8572559" cy="13603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2000" u="sng" dirty="0" smtClean="0">
                <a:solidFill>
                  <a:prstClr val="black"/>
                </a:solidFill>
                <a:latin typeface="Berlin Sans FB" pitchFamily="34" charset="0"/>
              </a:rPr>
              <a:t>Úkol pro tebe:</a:t>
            </a:r>
            <a:r>
              <a:rPr lang="cs-CZ" sz="2000" dirty="0" smtClean="0">
                <a:solidFill>
                  <a:prstClr val="black"/>
                </a:solidFill>
                <a:latin typeface="Berlin Sans FB" pitchFamily="34" charset="0"/>
              </a:rPr>
              <a:t>  Vyskloňuj v čísle jednotném i čísle množném: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400" dirty="0" smtClean="0">
                <a:solidFill>
                  <a:prstClr val="black"/>
                </a:solidFill>
              </a:rPr>
              <a:t>                </a:t>
            </a:r>
            <a:r>
              <a:rPr lang="cs-CZ" sz="2400" i="1" dirty="0" smtClean="0">
                <a:solidFill>
                  <a:srgbClr val="002060"/>
                </a:solidFill>
                <a:latin typeface="Berlin Sans FB" pitchFamily="34" charset="0"/>
              </a:rPr>
              <a:t>	</a:t>
            </a:r>
            <a:r>
              <a:rPr lang="cs-CZ" sz="2200" i="1" dirty="0" smtClean="0">
                <a:solidFill>
                  <a:srgbClr val="002060"/>
                </a:solidFill>
                <a:latin typeface="Berlin Sans FB" pitchFamily="34" charset="0"/>
              </a:rPr>
              <a:t>	opička  na stromě,  košík jablek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800" i="1" dirty="0" smtClean="0">
                <a:solidFill>
                  <a:srgbClr val="002060"/>
                </a:solidFill>
                <a:latin typeface="Berlin Sans FB" pitchFamily="34" charset="0"/>
              </a:rPr>
              <a:t>		                                   </a:t>
            </a:r>
            <a:r>
              <a:rPr lang="cs-CZ" sz="2200" dirty="0" smtClean="0">
                <a:solidFill>
                  <a:prstClr val="black"/>
                </a:solidFill>
                <a:latin typeface="Berlin Sans FB" pitchFamily="34" charset="0"/>
              </a:rPr>
              <a:t>Sleduj, zda se nyní koncovky mění.</a:t>
            </a:r>
            <a:endParaRPr lang="cs-CZ" sz="2200" i="1" dirty="0" smtClean="0">
              <a:solidFill>
                <a:srgbClr val="002060"/>
              </a:solidFill>
              <a:latin typeface="Berlin Sans FB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5286380" y="3143248"/>
            <a:ext cx="1643074" cy="64294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Podstatné jméno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7572396" y="4143380"/>
            <a:ext cx="1214446" cy="64294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Pkn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šipka 10"/>
          <p:cNvCxnSpPr>
            <a:stCxn id="9" idx="1"/>
            <a:endCxn id="8" idx="5"/>
          </p:cNvCxnSpPr>
          <p:nvPr/>
        </p:nvCxnSpPr>
        <p:spPr>
          <a:xfrm rot="16200000" flipV="1">
            <a:off x="6946788" y="3434076"/>
            <a:ext cx="545504" cy="1061417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7" grpId="0" build="p" animBg="1"/>
      <p:bldP spid="8" grpId="0" build="p" animBg="1"/>
      <p:bldP spid="9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86808" cy="1143000"/>
          </a:xfrm>
          <a:solidFill>
            <a:schemeClr val="tx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2400" u="sng" dirty="0" smtClean="0">
                <a:latin typeface="Berlin Sans FB" pitchFamily="34" charset="0"/>
              </a:rPr>
              <a:t>Úkol pro tebe:</a:t>
            </a:r>
            <a:r>
              <a:rPr lang="cs-CZ" sz="2400" dirty="0" smtClean="0">
                <a:latin typeface="Berlin Sans FB" pitchFamily="34" charset="0"/>
              </a:rPr>
              <a:t>   Podle návodu urči, zda se jedná o přívlastek</a:t>
            </a:r>
            <a:br>
              <a:rPr lang="cs-CZ" sz="2400" dirty="0" smtClean="0">
                <a:latin typeface="Berlin Sans FB" pitchFamily="34" charset="0"/>
              </a:rPr>
            </a:br>
            <a:r>
              <a:rPr lang="cs-CZ" sz="2400" dirty="0" smtClean="0">
                <a:latin typeface="Berlin Sans FB" pitchFamily="34" charset="0"/>
              </a:rPr>
              <a:t>                         shodný, nebo neshodný.</a:t>
            </a:r>
            <a:endParaRPr lang="cs-CZ" sz="2400" dirty="0"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043114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Návod pro určení druhu přívlastku: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1. krok  - Stojí přívlastek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před , nebo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za řídícím  podstatným jménem?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2. krok  -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Skloňuj celé spojení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– mění se koncovky obou větných členů podle pádu, čísla a rodu?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3. krok  - Urči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druh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 přívlastku a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Berlin Sans FB" pitchFamily="34" charset="0"/>
              </a:rPr>
              <a:t>graficky zakresli.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3786190"/>
            <a:ext cx="155645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zubní kartáček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00430" y="3786190"/>
            <a:ext cx="176907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kartáček na zuby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00826" y="3857628"/>
            <a:ext cx="163859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zubařské křeslo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57356" y="4643446"/>
            <a:ext cx="1927066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zubařova ordinace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868" y="5643578"/>
            <a:ext cx="1568186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vyčištěné zuby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14942" y="4643446"/>
            <a:ext cx="1320041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zuby od pily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15140" y="5643578"/>
            <a:ext cx="1204048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zubatá saň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5643578"/>
            <a:ext cx="1407565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pila bez zubů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3"/>
          <a:ext cx="7572428" cy="2811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2428"/>
              </a:tblGrid>
              <a:tr h="328868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1808772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Opakování: základní větné členy – podmět a přísudek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Výklad: a) rozvíjející větné členy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b) úkol pro žáky - doplňování bližších významů k uvedeným slovům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c) přívlastek – závislost, otázky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d) přívlastek shodný – charakteristika, úkoly pro žáky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e) přívlastek neshodný – charakteristika, úkol pro žáky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3) Algoritmus určování druhů přívlastků + práce žáků</a:t>
                      </a:r>
                      <a:endParaRPr lang="cs-CZ" dirty="0" smtClean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34128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endParaRPr lang="cs-CZ" dirty="0" smtClean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74822932"/>
              </p:ext>
            </p:extLst>
          </p:nvPr>
        </p:nvGraphicFramePr>
        <p:xfrm>
          <a:off x="857224" y="3929066"/>
          <a:ext cx="7572428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2428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Texty i fotografie</a:t>
                      </a:r>
                      <a:r>
                        <a:rPr lang="cs-CZ" baseline="0" dirty="0" smtClean="0"/>
                        <a:t> z </a:t>
                      </a:r>
                      <a:r>
                        <a:rPr lang="cs-CZ" baseline="0" smtClean="0"/>
                        <a:t>vlastních </a:t>
                      </a:r>
                      <a:r>
                        <a:rPr lang="cs-CZ" baseline="0" smtClean="0"/>
                        <a:t>zdrojů.</a:t>
                      </a:r>
                      <a:endParaRPr lang="cs-CZ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baseline="0" dirty="0" smtClean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520</Words>
  <Application>Microsoft Office PowerPoint</Application>
  <PresentationFormat>Předvádění na obrazovce (4:3)</PresentationFormat>
  <Paragraphs>129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PŘÍVLASTEK </vt:lpstr>
      <vt:lpstr>Snímek 2</vt:lpstr>
      <vt:lpstr>ROZVÍJEJÍCÍ VĚTNÝ ČLEN</vt:lpstr>
      <vt:lpstr>PŘÍVLASTEK</vt:lpstr>
      <vt:lpstr>PŘÍVLASTEK SHODNÝ</vt:lpstr>
      <vt:lpstr>PŘÍVLASTEK SHODNÝ</vt:lpstr>
      <vt:lpstr>PŘÍVLASTEK NESHODNÝ</vt:lpstr>
      <vt:lpstr>Úkol pro tebe:   Podle návodu urči, zda se jedná o přívlastek                          shodný, nebo neshodný.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Vaše jméno</cp:lastModifiedBy>
  <cp:revision>81</cp:revision>
  <dcterms:created xsi:type="dcterms:W3CDTF">2012-01-20T18:34:33Z</dcterms:created>
  <dcterms:modified xsi:type="dcterms:W3CDTF">2012-08-30T14:44:05Z</dcterms:modified>
</cp:coreProperties>
</file>