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93" r:id="rId2"/>
    <p:sldId id="294" r:id="rId3"/>
    <p:sldId id="371" r:id="rId4"/>
    <p:sldId id="372" r:id="rId5"/>
    <p:sldId id="370" r:id="rId6"/>
    <p:sldId id="373" r:id="rId7"/>
    <p:sldId id="374" r:id="rId8"/>
    <p:sldId id="375" r:id="rId9"/>
    <p:sldId id="380" r:id="rId10"/>
    <p:sldId id="376" r:id="rId11"/>
    <p:sldId id="377" r:id="rId12"/>
    <p:sldId id="378" r:id="rId13"/>
    <p:sldId id="379" r:id="rId14"/>
    <p:sldId id="381" r:id="rId15"/>
    <p:sldId id="382" r:id="rId16"/>
    <p:sldId id="29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CEF50B"/>
    <a:srgbClr val="D1F2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689" autoAdjust="0"/>
    <p:restoredTop sz="94610" autoAdjust="0"/>
  </p:normalViewPr>
  <p:slideViewPr>
    <p:cSldViewPr>
      <p:cViewPr varScale="1">
        <p:scale>
          <a:sx n="74" d="100"/>
          <a:sy n="74" d="100"/>
        </p:scale>
        <p:origin x="-72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8126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41397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92318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240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1624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86128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89672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88935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01843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58980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4651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8675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286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VY_32_INOVACE_II_2_10_</a:t>
            </a:r>
            <a:r>
              <a:rPr lang="cs-CZ" b="1" dirty="0" smtClean="0"/>
              <a:t>Opakování</a:t>
            </a:r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</a:t>
            </a:r>
            <a:r>
              <a:rPr lang="cs-CZ" b="1" dirty="0" smtClean="0"/>
              <a:t>            Sada číslo:    </a:t>
            </a:r>
            <a:r>
              <a:rPr lang="cs-CZ" dirty="0"/>
              <a:t>2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10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376043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89248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r>
              <a:rPr lang="cs-CZ" b="1" dirty="0" smtClean="0"/>
              <a:t>Anotace</a:t>
            </a:r>
            <a:r>
              <a:rPr lang="cs-CZ" b="1" dirty="0"/>
              <a:t>: </a:t>
            </a:r>
            <a:r>
              <a:rPr lang="cs-CZ" dirty="0" smtClean="0"/>
              <a:t>Žáci</a:t>
            </a:r>
            <a:r>
              <a:rPr lang="cs-CZ" b="1" dirty="0" smtClean="0"/>
              <a:t> </a:t>
            </a:r>
            <a:r>
              <a:rPr lang="cs-CZ" dirty="0" smtClean="0"/>
              <a:t>opakují </a:t>
            </a:r>
            <a:r>
              <a:rPr lang="cs-CZ" dirty="0" smtClean="0"/>
              <a:t>naučenou látku, tvrdé a měkké slabiky, slabiky </a:t>
            </a:r>
            <a:r>
              <a:rPr lang="cs-CZ" dirty="0" err="1" smtClean="0"/>
              <a:t>dě</a:t>
            </a:r>
            <a:r>
              <a:rPr lang="cs-CZ" dirty="0" smtClean="0"/>
              <a:t>, tě, ně, </a:t>
            </a:r>
            <a:r>
              <a:rPr lang="cs-CZ" dirty="0" err="1" smtClean="0"/>
              <a:t>bě</a:t>
            </a:r>
            <a:r>
              <a:rPr lang="cs-CZ" dirty="0" smtClean="0"/>
              <a:t>, </a:t>
            </a:r>
            <a:r>
              <a:rPr lang="cs-CZ" dirty="0" err="1" smtClean="0"/>
              <a:t>pě</a:t>
            </a:r>
            <a:r>
              <a:rPr lang="cs-CZ" dirty="0" smtClean="0"/>
              <a:t>, </a:t>
            </a:r>
            <a:r>
              <a:rPr lang="cs-CZ" dirty="0" err="1" smtClean="0"/>
              <a:t>vě</a:t>
            </a:r>
            <a:r>
              <a:rPr lang="cs-CZ" dirty="0" smtClean="0"/>
              <a:t>, mě, hlásky, které jinak slyšíme a jinak píšeme.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</a:t>
            </a:r>
            <a:r>
              <a:rPr lang="cs-CZ" b="1" dirty="0" smtClean="0"/>
              <a:t>výstup</a:t>
            </a:r>
            <a:r>
              <a:rPr lang="cs-CZ" sz="1600" b="1" dirty="0" smtClean="0"/>
              <a:t>: </a:t>
            </a:r>
            <a:r>
              <a:rPr lang="cs-CZ" dirty="0" smtClean="0"/>
              <a:t>Žáci zvládají probranou látku</a:t>
            </a:r>
            <a:r>
              <a:rPr lang="cs-CZ" sz="1600" dirty="0" smtClean="0"/>
              <a:t>.</a:t>
            </a:r>
            <a:endParaRPr lang="cs-CZ" sz="1600" dirty="0" smtClean="0"/>
          </a:p>
          <a:p>
            <a:endParaRPr lang="cs-CZ" dirty="0"/>
          </a:p>
          <a:p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/>
              <a:t>7-8 let, </a:t>
            </a:r>
            <a:r>
              <a:rPr lang="cs-CZ" dirty="0" smtClean="0"/>
              <a:t>2. </a:t>
            </a:r>
            <a:r>
              <a:rPr lang="cs-CZ" dirty="0"/>
              <a:t>třída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 dirty="0" smtClean="0"/>
              <a:t>: </a:t>
            </a:r>
            <a:r>
              <a:rPr lang="cs-CZ" dirty="0"/>
              <a:t>tvrdé a měkké slabiky, slabiky </a:t>
            </a:r>
            <a:r>
              <a:rPr lang="cs-CZ" dirty="0" err="1"/>
              <a:t>dě</a:t>
            </a:r>
            <a:r>
              <a:rPr lang="cs-CZ" dirty="0"/>
              <a:t>, tě, ně, </a:t>
            </a:r>
            <a:r>
              <a:rPr lang="cs-CZ" dirty="0" err="1"/>
              <a:t>bě</a:t>
            </a:r>
            <a:r>
              <a:rPr lang="cs-CZ" dirty="0"/>
              <a:t>, </a:t>
            </a:r>
            <a:r>
              <a:rPr lang="cs-CZ" dirty="0" err="1"/>
              <a:t>pě</a:t>
            </a:r>
            <a:r>
              <a:rPr lang="cs-CZ" dirty="0"/>
              <a:t>, </a:t>
            </a:r>
            <a:r>
              <a:rPr lang="cs-CZ" dirty="0" err="1"/>
              <a:t>vě</a:t>
            </a:r>
            <a:r>
              <a:rPr lang="cs-CZ" dirty="0"/>
              <a:t>, mě, hlásky, které jinak slyšíme a jinak </a:t>
            </a:r>
            <a:r>
              <a:rPr lang="cs-CZ" dirty="0" smtClean="0"/>
              <a:t>píšeme</a:t>
            </a:r>
            <a:endParaRPr lang="cs-CZ" dirty="0"/>
          </a:p>
          <a:p>
            <a:r>
              <a:rPr lang="cs-CZ" b="1" dirty="0" smtClean="0"/>
              <a:t> </a:t>
            </a:r>
            <a:r>
              <a:rPr lang="cs-CZ" dirty="0"/>
              <a:t>	</a:t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</a:t>
            </a:r>
            <a:r>
              <a:rPr lang="cs-CZ" dirty="0" smtClean="0"/>
              <a:t>tabule, sešit, pero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45 </a:t>
            </a:r>
            <a:r>
              <a:rPr lang="cs-CZ" dirty="0" smtClean="0"/>
              <a:t>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/>
              <a:t>Ž</a:t>
            </a:r>
            <a:r>
              <a:rPr lang="cs-CZ" dirty="0" smtClean="0"/>
              <a:t>áci postupují podle interaktivní </a:t>
            </a:r>
            <a:r>
              <a:rPr lang="cs-CZ" dirty="0" smtClean="0"/>
              <a:t>tabule. Píší slova a věty na papír. Na závěr </a:t>
            </a:r>
            <a:r>
              <a:rPr lang="cs-CZ" dirty="0"/>
              <a:t>kontrolujeme </a:t>
            </a:r>
            <a:r>
              <a:rPr lang="cs-CZ" dirty="0" smtClean="0"/>
              <a:t>prostřednictvím prezentace.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6334575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itka\AppData\Local\Microsoft\Windows\Temporary Internet Files\Content.IE5\VU1GYBHR\MP9004465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0648"/>
            <a:ext cx="6240632" cy="4819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5148064" y="4079492"/>
            <a:ext cx="2823735" cy="2312640"/>
          </a:xfrm>
          <a:prstGeom prst="wedgeEllipseCallout">
            <a:avLst>
              <a:gd name="adj1" fmla="val -82601"/>
              <a:gd name="adj2" fmla="val -1719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Dnes opakujeme, co jste se naučili!</a:t>
            </a:r>
            <a:endParaRPr lang="cs-CZ" dirty="0" smtClean="0"/>
          </a:p>
        </p:txBody>
      </p:sp>
      <p:sp>
        <p:nvSpPr>
          <p:cNvPr id="4" name="Oválný popisek 3"/>
          <p:cNvSpPr/>
          <p:nvPr/>
        </p:nvSpPr>
        <p:spPr>
          <a:xfrm>
            <a:off x="539552" y="4231892"/>
            <a:ext cx="2823735" cy="2312640"/>
          </a:xfrm>
          <a:prstGeom prst="wedgeEllipseCallout">
            <a:avLst>
              <a:gd name="adj1" fmla="val 29598"/>
              <a:gd name="adj2" fmla="val -968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Myslím, </a:t>
            </a:r>
            <a:r>
              <a:rPr lang="cs-CZ" dirty="0"/>
              <a:t>že pro vás to bude hračka</a:t>
            </a:r>
            <a:r>
              <a:rPr lang="cs-CZ" dirty="0" smtClean="0"/>
              <a:t>!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2365589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Jitka\AppData\Local\Microsoft\Windows\Temporary Internet Files\Content.IE5\VU1GYBHR\MP9004465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483768" y="980728"/>
            <a:ext cx="4662388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5076056" y="4437112"/>
            <a:ext cx="2823735" cy="2312640"/>
          </a:xfrm>
          <a:prstGeom prst="wedgeEllipseCallout">
            <a:avLst>
              <a:gd name="adj1" fmla="val -42921"/>
              <a:gd name="adj2" fmla="val -1435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Pozor, pište si!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63992967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VU1GYBHR\MP9004465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528" y="260648"/>
            <a:ext cx="233119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Jitka\AppData\Local\Microsoft\Windows\Temporary Internet Files\Content.IE5\CWPXEW0W\MP9004465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5" y="4788599"/>
            <a:ext cx="2448272" cy="1890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2348880"/>
            <a:ext cx="13681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b</a:t>
            </a:r>
            <a:r>
              <a:rPr lang="cs-CZ" sz="3600" dirty="0" smtClean="0"/>
              <a:t>řeh-</a:t>
            </a:r>
          </a:p>
          <a:p>
            <a:r>
              <a:rPr lang="cs-CZ" sz="3600" dirty="0"/>
              <a:t>r</a:t>
            </a:r>
            <a:r>
              <a:rPr lang="cs-CZ" sz="3600" dirty="0" smtClean="0"/>
              <a:t>oh-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oh-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lech-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luh-</a:t>
            </a:r>
          </a:p>
          <a:p>
            <a:r>
              <a:rPr lang="cs-CZ" sz="3600" dirty="0"/>
              <a:t>s</a:t>
            </a:r>
            <a:r>
              <a:rPr lang="cs-CZ" sz="3600" dirty="0" smtClean="0"/>
              <a:t>truh-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loch-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37715" y="2348880"/>
            <a:ext cx="13681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hluch</a:t>
            </a:r>
            <a:r>
              <a:rPr lang="cs-CZ" sz="3600" dirty="0" smtClean="0"/>
              <a:t>-</a:t>
            </a:r>
          </a:p>
          <a:p>
            <a:r>
              <a:rPr lang="cs-CZ" sz="3600" dirty="0" smtClean="0"/>
              <a:t>such-</a:t>
            </a:r>
          </a:p>
          <a:p>
            <a:r>
              <a:rPr lang="cs-CZ" sz="3600" dirty="0" smtClean="0"/>
              <a:t>druh-</a:t>
            </a:r>
          </a:p>
          <a:p>
            <a:r>
              <a:rPr lang="cs-CZ" sz="3600" dirty="0" err="1" smtClean="0"/>
              <a:t>hračk</a:t>
            </a:r>
            <a:r>
              <a:rPr lang="cs-CZ" sz="3600" dirty="0" smtClean="0"/>
              <a:t>- </a:t>
            </a:r>
          </a:p>
          <a:p>
            <a:r>
              <a:rPr lang="cs-CZ" sz="3600" dirty="0" err="1" smtClean="0"/>
              <a:t>dvor</a:t>
            </a:r>
            <a:r>
              <a:rPr lang="cs-CZ" sz="3600" dirty="0" smtClean="0"/>
              <a:t>-</a:t>
            </a:r>
          </a:p>
          <a:p>
            <a:r>
              <a:rPr lang="cs-CZ" sz="3600" dirty="0" err="1" smtClean="0"/>
              <a:t>tužk</a:t>
            </a:r>
            <a:r>
              <a:rPr lang="cs-CZ" sz="3600" dirty="0" smtClean="0"/>
              <a:t>-</a:t>
            </a:r>
          </a:p>
          <a:p>
            <a:r>
              <a:rPr lang="cs-CZ" sz="3600" dirty="0" smtClean="0"/>
              <a:t>papír-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2348880"/>
            <a:ext cx="151216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sad-</a:t>
            </a:r>
          </a:p>
          <a:p>
            <a:r>
              <a:rPr lang="cs-CZ" sz="3600" dirty="0" err="1"/>
              <a:t>l</a:t>
            </a:r>
            <a:r>
              <a:rPr lang="cs-CZ" sz="3600" dirty="0" err="1" smtClean="0"/>
              <a:t>ouk</a:t>
            </a:r>
            <a:r>
              <a:rPr lang="cs-CZ" sz="3600" dirty="0" smtClean="0"/>
              <a:t>-</a:t>
            </a:r>
          </a:p>
          <a:p>
            <a:r>
              <a:rPr lang="cs-CZ" sz="3600" dirty="0" err="1" smtClean="0"/>
              <a:t>bucht</a:t>
            </a:r>
            <a:r>
              <a:rPr lang="cs-CZ" sz="3600" dirty="0" smtClean="0"/>
              <a:t>-</a:t>
            </a:r>
          </a:p>
          <a:p>
            <a:r>
              <a:rPr lang="cs-CZ" sz="3600" dirty="0" err="1" smtClean="0"/>
              <a:t>mla</a:t>
            </a:r>
            <a:r>
              <a:rPr lang="cs-CZ" sz="3600" dirty="0" smtClean="0"/>
              <a:t>-</a:t>
            </a:r>
          </a:p>
          <a:p>
            <a:r>
              <a:rPr lang="cs-CZ" sz="3600" dirty="0" smtClean="0"/>
              <a:t>šat-</a:t>
            </a:r>
          </a:p>
          <a:p>
            <a:r>
              <a:rPr lang="cs-CZ" sz="3600" dirty="0" err="1" smtClean="0"/>
              <a:t>dvor</a:t>
            </a:r>
            <a:r>
              <a:rPr lang="cs-CZ" sz="3600" dirty="0" smtClean="0"/>
              <a:t>-</a:t>
            </a:r>
          </a:p>
          <a:p>
            <a:r>
              <a:rPr lang="cs-CZ" sz="3600" dirty="0" smtClean="0"/>
              <a:t>čár-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71800" y="279589"/>
            <a:ext cx="579543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Tvrdé </a:t>
            </a:r>
            <a:r>
              <a:rPr lang="cs-CZ" sz="4800" dirty="0"/>
              <a:t>a měkké </a:t>
            </a:r>
            <a:r>
              <a:rPr lang="cs-CZ" sz="4800" dirty="0" smtClean="0"/>
              <a:t>slabiky:</a:t>
            </a:r>
            <a:endParaRPr lang="cs-CZ" sz="4800" dirty="0"/>
          </a:p>
        </p:txBody>
      </p:sp>
      <p:sp>
        <p:nvSpPr>
          <p:cNvPr id="8" name="Obdélník 7"/>
          <p:cNvSpPr/>
          <p:nvPr/>
        </p:nvSpPr>
        <p:spPr>
          <a:xfrm>
            <a:off x="4005867" y="1110586"/>
            <a:ext cx="29007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Doplňte y, ý, i,  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6269956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VU1GYBHR\MP9004465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16216" y="4518998"/>
            <a:ext cx="233119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Jitka\AppData\Local\Microsoft\Windows\Temporary Internet Files\Content.IE5\CWPXEW0W\MP9004465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96" y="171343"/>
            <a:ext cx="2448272" cy="1890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2348880"/>
            <a:ext cx="13681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zbož</a:t>
            </a:r>
            <a:r>
              <a:rPr lang="cs-CZ" sz="3600" dirty="0" smtClean="0"/>
              <a:t>-</a:t>
            </a:r>
          </a:p>
          <a:p>
            <a:r>
              <a:rPr lang="cs-CZ" sz="3600" dirty="0" smtClean="0"/>
              <a:t>prš-</a:t>
            </a:r>
          </a:p>
          <a:p>
            <a:r>
              <a:rPr lang="cs-CZ" sz="3600" dirty="0" smtClean="0"/>
              <a:t>lež-</a:t>
            </a:r>
          </a:p>
          <a:p>
            <a:r>
              <a:rPr lang="cs-CZ" sz="3600" dirty="0" smtClean="0"/>
              <a:t>křič-</a:t>
            </a:r>
          </a:p>
          <a:p>
            <a:r>
              <a:rPr lang="cs-CZ" sz="3600" dirty="0" err="1" smtClean="0"/>
              <a:t>šetř</a:t>
            </a:r>
            <a:r>
              <a:rPr lang="cs-CZ" sz="3600" dirty="0" smtClean="0"/>
              <a:t>-</a:t>
            </a:r>
          </a:p>
          <a:p>
            <a:r>
              <a:rPr lang="cs-CZ" sz="3600" dirty="0" smtClean="0"/>
              <a:t>oč-</a:t>
            </a:r>
          </a:p>
          <a:p>
            <a:r>
              <a:rPr lang="cs-CZ" sz="3600" dirty="0" err="1"/>
              <a:t>k</a:t>
            </a:r>
            <a:r>
              <a:rPr lang="cs-CZ" sz="3600" dirty="0" err="1" smtClean="0"/>
              <a:t>ráj</a:t>
            </a:r>
            <a:r>
              <a:rPr lang="cs-CZ" sz="3600" dirty="0" smtClean="0"/>
              <a:t>-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37715" y="2348880"/>
            <a:ext cx="13681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peř</a:t>
            </a:r>
            <a:r>
              <a:rPr lang="cs-CZ" sz="3600" dirty="0" smtClean="0"/>
              <a:t>-</a:t>
            </a:r>
          </a:p>
          <a:p>
            <a:r>
              <a:rPr lang="cs-CZ" sz="3600" dirty="0" smtClean="0"/>
              <a:t>děkuj-</a:t>
            </a:r>
          </a:p>
          <a:p>
            <a:r>
              <a:rPr lang="cs-CZ" sz="3600" dirty="0" smtClean="0"/>
              <a:t>krát-</a:t>
            </a:r>
          </a:p>
          <a:p>
            <a:r>
              <a:rPr lang="cs-CZ" sz="3600" dirty="0" err="1" smtClean="0"/>
              <a:t>štěst</a:t>
            </a:r>
            <a:r>
              <a:rPr lang="cs-CZ" sz="3600" dirty="0" smtClean="0"/>
              <a:t>- </a:t>
            </a:r>
          </a:p>
          <a:p>
            <a:r>
              <a:rPr lang="cs-CZ" sz="3600" dirty="0" err="1" smtClean="0"/>
              <a:t>dět</a:t>
            </a:r>
            <a:r>
              <a:rPr lang="cs-CZ" sz="3600" dirty="0" smtClean="0"/>
              <a:t>-</a:t>
            </a:r>
          </a:p>
          <a:p>
            <a:r>
              <a:rPr lang="cs-CZ" sz="3600" dirty="0" smtClean="0"/>
              <a:t>mrač-</a:t>
            </a:r>
          </a:p>
          <a:p>
            <a:r>
              <a:rPr lang="cs-CZ" sz="3600" dirty="0" smtClean="0"/>
              <a:t>papír-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2348880"/>
            <a:ext cx="151216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/>
              <a:t>s</a:t>
            </a:r>
            <a:r>
              <a:rPr lang="cs-CZ" sz="3600" dirty="0" err="1" smtClean="0"/>
              <a:t>n</a:t>
            </a:r>
            <a:r>
              <a:rPr lang="cs-CZ" sz="3600" dirty="0" smtClean="0"/>
              <a:t>-h</a:t>
            </a:r>
          </a:p>
          <a:p>
            <a:r>
              <a:rPr lang="cs-CZ" sz="3600" dirty="0" err="1" smtClean="0"/>
              <a:t>zelen</a:t>
            </a:r>
            <a:r>
              <a:rPr lang="cs-CZ" sz="3600" dirty="0" smtClean="0"/>
              <a:t>-</a:t>
            </a:r>
          </a:p>
          <a:p>
            <a:r>
              <a:rPr lang="cs-CZ" sz="3600" dirty="0" smtClean="0"/>
              <a:t>J-</a:t>
            </a:r>
            <a:r>
              <a:rPr lang="cs-CZ" sz="3600" dirty="0" err="1" smtClean="0"/>
              <a:t>rka</a:t>
            </a:r>
            <a:endParaRPr lang="cs-CZ" sz="3600" dirty="0" smtClean="0"/>
          </a:p>
          <a:p>
            <a:r>
              <a:rPr lang="cs-CZ" sz="3600" dirty="0"/>
              <a:t>t</a:t>
            </a:r>
            <a:r>
              <a:rPr lang="cs-CZ" sz="3600" dirty="0" smtClean="0"/>
              <a:t>-</a:t>
            </a:r>
            <a:r>
              <a:rPr lang="cs-CZ" sz="3600" dirty="0" err="1" smtClean="0"/>
              <a:t>še</a:t>
            </a:r>
            <a:endParaRPr lang="cs-CZ" sz="3600" dirty="0" smtClean="0"/>
          </a:p>
          <a:p>
            <a:r>
              <a:rPr lang="cs-CZ" sz="3600" dirty="0" smtClean="0"/>
              <a:t>vař-</a:t>
            </a:r>
          </a:p>
          <a:p>
            <a:r>
              <a:rPr lang="cs-CZ" sz="3600" dirty="0" smtClean="0"/>
              <a:t>ořech-</a:t>
            </a:r>
          </a:p>
          <a:p>
            <a:r>
              <a:rPr lang="cs-CZ" sz="3600" dirty="0" err="1"/>
              <a:t>k</a:t>
            </a:r>
            <a:r>
              <a:rPr lang="cs-CZ" sz="3600" dirty="0" err="1" smtClean="0"/>
              <a:t>n</a:t>
            </a:r>
            <a:r>
              <a:rPr lang="cs-CZ" sz="3600" dirty="0" smtClean="0"/>
              <a:t>-ha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71800" y="279589"/>
            <a:ext cx="574522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Tvrdé </a:t>
            </a:r>
            <a:r>
              <a:rPr lang="cs-CZ" sz="4800" dirty="0"/>
              <a:t>a měkké </a:t>
            </a:r>
            <a:r>
              <a:rPr lang="cs-CZ" sz="4800" dirty="0" smtClean="0"/>
              <a:t>slabiky:</a:t>
            </a:r>
            <a:endParaRPr lang="cs-CZ" sz="4800" dirty="0"/>
          </a:p>
        </p:txBody>
      </p:sp>
      <p:sp>
        <p:nvSpPr>
          <p:cNvPr id="8" name="Obdélník 7"/>
          <p:cNvSpPr/>
          <p:nvPr/>
        </p:nvSpPr>
        <p:spPr>
          <a:xfrm>
            <a:off x="4005867" y="1110586"/>
            <a:ext cx="29007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Doplňte y, ý, i,  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2891304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2708920"/>
            <a:ext cx="645631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P-</a:t>
            </a:r>
            <a:r>
              <a:rPr lang="cs-CZ" sz="3600" dirty="0" err="1" smtClean="0"/>
              <a:t>nkava</a:t>
            </a:r>
            <a:r>
              <a:rPr lang="cs-CZ" sz="3600" dirty="0" smtClean="0"/>
              <a:t> je užitečná. </a:t>
            </a:r>
          </a:p>
          <a:p>
            <a:r>
              <a:rPr lang="cs-CZ" sz="3600" dirty="0" smtClean="0"/>
              <a:t>V-</a:t>
            </a:r>
            <a:r>
              <a:rPr lang="cs-CZ" sz="3600" dirty="0" err="1" smtClean="0"/>
              <a:t>ra</a:t>
            </a:r>
            <a:r>
              <a:rPr lang="cs-CZ" sz="3600" dirty="0" smtClean="0"/>
              <a:t> je p-</a:t>
            </a:r>
            <a:r>
              <a:rPr lang="cs-CZ" sz="3600" dirty="0" err="1" smtClean="0"/>
              <a:t>kná</a:t>
            </a:r>
            <a:r>
              <a:rPr lang="cs-CZ" sz="3600" dirty="0" smtClean="0"/>
              <a:t> dívka.</a:t>
            </a:r>
          </a:p>
          <a:p>
            <a:r>
              <a:rPr lang="cs-CZ" sz="3600" dirty="0" smtClean="0"/>
              <a:t>D-ti skotačí na hřišti.</a:t>
            </a:r>
          </a:p>
          <a:p>
            <a:r>
              <a:rPr lang="cs-CZ" sz="3600" dirty="0" smtClean="0"/>
              <a:t>B-</a:t>
            </a:r>
            <a:r>
              <a:rPr lang="cs-CZ" sz="3600" dirty="0" err="1" smtClean="0"/>
              <a:t>lovlasý</a:t>
            </a:r>
            <a:r>
              <a:rPr lang="cs-CZ" sz="3600" dirty="0" smtClean="0"/>
              <a:t> d-deček sed- na lavičce.</a:t>
            </a:r>
          </a:p>
          <a:p>
            <a:r>
              <a:rPr lang="cs-CZ" sz="3600" dirty="0" err="1" smtClean="0"/>
              <a:t>Kv-tiny</a:t>
            </a:r>
            <a:r>
              <a:rPr lang="cs-CZ" sz="3600" dirty="0" smtClean="0"/>
              <a:t> ve váze </a:t>
            </a:r>
            <a:r>
              <a:rPr lang="cs-CZ" sz="3600" dirty="0" err="1" smtClean="0"/>
              <a:t>pěkn</a:t>
            </a:r>
            <a:r>
              <a:rPr lang="cs-CZ" sz="3600" dirty="0" smtClean="0"/>
              <a:t>- voní.</a:t>
            </a:r>
          </a:p>
          <a:p>
            <a:r>
              <a:rPr lang="cs-CZ" sz="3600" dirty="0" err="1" smtClean="0"/>
              <a:t>Osv</a:t>
            </a:r>
            <a:r>
              <a:rPr lang="cs-CZ" sz="3600" dirty="0" smtClean="0"/>
              <a:t>-tlená m-sta jsou krásná.</a:t>
            </a:r>
          </a:p>
          <a:p>
            <a:r>
              <a:rPr lang="cs-CZ" sz="3600" dirty="0" err="1" smtClean="0"/>
              <a:t>Kv</a:t>
            </a:r>
            <a:r>
              <a:rPr lang="cs-CZ" sz="3600" dirty="0" smtClean="0"/>
              <a:t>-ten je </a:t>
            </a:r>
            <a:r>
              <a:rPr lang="cs-CZ" sz="3600" dirty="0" err="1" smtClean="0"/>
              <a:t>nejkrásn-jší</a:t>
            </a:r>
            <a:r>
              <a:rPr lang="cs-CZ" sz="3600" dirty="0" smtClean="0"/>
              <a:t> m-</a:t>
            </a:r>
            <a:r>
              <a:rPr lang="cs-CZ" sz="3600" dirty="0" err="1" smtClean="0"/>
              <a:t>síc</a:t>
            </a:r>
            <a:r>
              <a:rPr lang="cs-CZ" sz="3600" dirty="0" smtClean="0"/>
              <a:t> v roce.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847189" y="332656"/>
            <a:ext cx="718930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Slabiky </a:t>
            </a:r>
            <a:r>
              <a:rPr lang="cs-CZ" sz="4000" dirty="0" err="1" smtClean="0"/>
              <a:t>dě</a:t>
            </a:r>
            <a:r>
              <a:rPr lang="cs-CZ" sz="4000" dirty="0" smtClean="0"/>
              <a:t>, tě, ně, </a:t>
            </a:r>
            <a:r>
              <a:rPr lang="cs-CZ" sz="4000" dirty="0" err="1" smtClean="0"/>
              <a:t>bě</a:t>
            </a:r>
            <a:r>
              <a:rPr lang="cs-CZ" sz="4000" dirty="0" smtClean="0"/>
              <a:t>, </a:t>
            </a:r>
            <a:r>
              <a:rPr lang="cs-CZ" sz="4000" dirty="0" err="1" smtClean="0"/>
              <a:t>pě</a:t>
            </a:r>
            <a:r>
              <a:rPr lang="cs-CZ" sz="4000" dirty="0" smtClean="0"/>
              <a:t>, </a:t>
            </a:r>
            <a:r>
              <a:rPr lang="cs-CZ" sz="4000" dirty="0" err="1" smtClean="0"/>
              <a:t>vě</a:t>
            </a:r>
            <a:r>
              <a:rPr lang="cs-CZ" sz="4000" dirty="0" smtClean="0"/>
              <a:t>, mě:</a:t>
            </a:r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1805742" y="1261929"/>
            <a:ext cx="16255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Doplňte:</a:t>
            </a:r>
            <a:endParaRPr lang="cs-CZ" sz="3200" dirty="0"/>
          </a:p>
        </p:txBody>
      </p:sp>
      <p:pic>
        <p:nvPicPr>
          <p:cNvPr id="3074" name="Picture 2" descr="C:\Users\Jitka\AppData\Local\Microsoft\Windows\Temporary Internet Files\Content.IE5\VU1GYBHR\MP9004465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3126" y="3708341"/>
            <a:ext cx="2435736" cy="3149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itka\AppData\Local\Microsoft\Windows\Temporary Internet Files\Content.IE5\AR71MN3K\MP9004465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813857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55985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-1" y="2708920"/>
            <a:ext cx="645631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J-</a:t>
            </a:r>
            <a:r>
              <a:rPr lang="cs-CZ" sz="3600" dirty="0" err="1" smtClean="0"/>
              <a:t>rko</a:t>
            </a:r>
            <a:r>
              <a:rPr lang="cs-CZ" sz="3600" dirty="0" smtClean="0"/>
              <a:t>, </a:t>
            </a:r>
            <a:r>
              <a:rPr lang="cs-CZ" sz="3600" dirty="0" err="1" smtClean="0"/>
              <a:t>bě</a:t>
            </a:r>
            <a:r>
              <a:rPr lang="cs-CZ" sz="3600" dirty="0" smtClean="0"/>
              <a:t>- rychle do školy.</a:t>
            </a:r>
          </a:p>
          <a:p>
            <a:r>
              <a:rPr lang="cs-CZ" sz="3600" dirty="0" err="1" smtClean="0"/>
              <a:t>Odlo</a:t>
            </a:r>
            <a:r>
              <a:rPr lang="cs-CZ" sz="3600" dirty="0" smtClean="0"/>
              <a:t>- si svůj kabát.</a:t>
            </a:r>
          </a:p>
          <a:p>
            <a:r>
              <a:rPr lang="cs-CZ" sz="3600" dirty="0" smtClean="0"/>
              <a:t>Ukaž mi slabikář a seš-t.</a:t>
            </a:r>
          </a:p>
          <a:p>
            <a:r>
              <a:rPr lang="cs-CZ" sz="3600" dirty="0" err="1" smtClean="0"/>
              <a:t>Převe</a:t>
            </a:r>
            <a:r>
              <a:rPr lang="cs-CZ" sz="3600" dirty="0" smtClean="0"/>
              <a:t>- mě na druh- bře-.</a:t>
            </a:r>
          </a:p>
          <a:p>
            <a:r>
              <a:rPr lang="cs-CZ" sz="3600" dirty="0" err="1" smtClean="0"/>
              <a:t>Kuřá-ka</a:t>
            </a:r>
            <a:r>
              <a:rPr lang="cs-CZ" sz="3600" dirty="0" smtClean="0"/>
              <a:t> jsou roztomilá.</a:t>
            </a:r>
          </a:p>
          <a:p>
            <a:r>
              <a:rPr lang="cs-CZ" sz="3600" dirty="0" smtClean="0"/>
              <a:t>T-</a:t>
            </a:r>
            <a:r>
              <a:rPr lang="cs-CZ" sz="3600" dirty="0" err="1" smtClean="0"/>
              <a:t>ším</a:t>
            </a:r>
            <a:r>
              <a:rPr lang="cs-CZ" sz="3600" dirty="0" smtClean="0"/>
              <a:t> se na he-</a:t>
            </a:r>
            <a:r>
              <a:rPr lang="cs-CZ" sz="3600" dirty="0" err="1" smtClean="0"/>
              <a:t>kou</a:t>
            </a:r>
            <a:r>
              <a:rPr lang="cs-CZ" sz="3600" dirty="0" smtClean="0"/>
              <a:t> </a:t>
            </a:r>
            <a:r>
              <a:rPr lang="cs-CZ" sz="3600" dirty="0" err="1" smtClean="0"/>
              <a:t>pohá</a:t>
            </a:r>
            <a:r>
              <a:rPr lang="cs-CZ" sz="3600" dirty="0" smtClean="0"/>
              <a:t>-ku.</a:t>
            </a:r>
          </a:p>
          <a:p>
            <a:r>
              <a:rPr lang="cs-CZ" sz="3600" dirty="0" smtClean="0"/>
              <a:t>Ch-</a:t>
            </a:r>
            <a:r>
              <a:rPr lang="cs-CZ" sz="3600" dirty="0" err="1" smtClean="0"/>
              <a:t>trou</a:t>
            </a:r>
            <a:r>
              <a:rPr lang="cs-CZ" sz="3600" dirty="0" smtClean="0"/>
              <a:t> r-</a:t>
            </a:r>
            <a:r>
              <a:rPr lang="cs-CZ" sz="3600" dirty="0" err="1" smtClean="0"/>
              <a:t>bku</a:t>
            </a:r>
            <a:r>
              <a:rPr lang="cs-CZ" sz="3600" dirty="0" smtClean="0"/>
              <a:t> lze t-</a:t>
            </a:r>
            <a:r>
              <a:rPr lang="cs-CZ" sz="3600" dirty="0" err="1" smtClean="0"/>
              <a:t>žko</a:t>
            </a:r>
            <a:r>
              <a:rPr lang="cs-CZ" sz="3600" dirty="0" smtClean="0"/>
              <a:t> ulovit.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979712" y="548680"/>
            <a:ext cx="70972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Hlásky, které jinak slyšíme a jinak píšeme: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2123728" y="1271697"/>
            <a:ext cx="16255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Doplňte:</a:t>
            </a:r>
            <a:endParaRPr lang="cs-CZ" sz="3200" dirty="0"/>
          </a:p>
        </p:txBody>
      </p:sp>
      <p:pic>
        <p:nvPicPr>
          <p:cNvPr id="4098" name="Picture 2" descr="C:\Users\Jitka\AppData\Local\Microsoft\Windows\Temporary Internet Files\Content.IE5\6LOBZKJE\MP9004465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947" y="1305446"/>
            <a:ext cx="3089968" cy="2386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itka\AppData\Local\Microsoft\Windows\Temporary Internet Files\Content.IE5\6LOBZKJE\MP9004465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47" y="0"/>
            <a:ext cx="1964065" cy="2543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itka\AppData\Local\Microsoft\Windows\Temporary Internet Files\Content.IE5\CWPXEW0W\MP9004465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3949" y="3954990"/>
            <a:ext cx="3061563" cy="2364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549326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Jitka\AppData\Local\Microsoft\Windows\Temporary Internet Files\Content.IE5\VU1GYBHR\MP9004465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48680"/>
            <a:ext cx="6864873" cy="530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899592" y="4613755"/>
            <a:ext cx="2823735" cy="2312640"/>
          </a:xfrm>
          <a:prstGeom prst="wedgeEllipseCallout">
            <a:avLst>
              <a:gd name="adj1" fmla="val 12722"/>
              <a:gd name="adj2" fmla="val -862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Haló, je tady kontrola!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5705653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VU1GYBHR\MP9004465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528" y="260648"/>
            <a:ext cx="233119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Jitka\AppData\Local\Microsoft\Windows\Temporary Internet Files\Content.IE5\CWPXEW0W\MP9004465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5" y="4788599"/>
            <a:ext cx="2448272" cy="1890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2348880"/>
            <a:ext cx="15121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břeh</a:t>
            </a:r>
            <a:r>
              <a:rPr lang="cs-CZ" sz="3600" dirty="0" smtClean="0">
                <a:solidFill>
                  <a:srgbClr val="0070C0"/>
                </a:solidFill>
              </a:rPr>
              <a:t>y</a:t>
            </a:r>
          </a:p>
          <a:p>
            <a:r>
              <a:rPr lang="cs-CZ" sz="3600" dirty="0" smtClean="0"/>
              <a:t>roh</a:t>
            </a:r>
            <a:r>
              <a:rPr lang="cs-CZ" sz="3600" dirty="0" smtClean="0">
                <a:solidFill>
                  <a:srgbClr val="0070C0"/>
                </a:solidFill>
              </a:rPr>
              <a:t>y</a:t>
            </a:r>
            <a:endParaRPr lang="cs-CZ" sz="3600" dirty="0" smtClean="0"/>
          </a:p>
          <a:p>
            <a:r>
              <a:rPr lang="cs-CZ" sz="3600" dirty="0" smtClean="0"/>
              <a:t>noh</a:t>
            </a:r>
            <a:r>
              <a:rPr lang="cs-CZ" sz="3600" dirty="0" smtClean="0">
                <a:solidFill>
                  <a:srgbClr val="0070C0"/>
                </a:solidFill>
              </a:rPr>
              <a:t>y</a:t>
            </a:r>
            <a:endParaRPr lang="cs-CZ" sz="3600" dirty="0" smtClean="0"/>
          </a:p>
          <a:p>
            <a:r>
              <a:rPr lang="cs-CZ" sz="3600" dirty="0" smtClean="0"/>
              <a:t>plech</a:t>
            </a:r>
            <a:r>
              <a:rPr lang="cs-CZ" sz="3600" dirty="0">
                <a:solidFill>
                  <a:srgbClr val="0070C0"/>
                </a:solidFill>
              </a:rPr>
              <a:t>y</a:t>
            </a:r>
          </a:p>
          <a:p>
            <a:r>
              <a:rPr lang="cs-CZ" sz="3600" dirty="0" smtClean="0"/>
              <a:t>pluh</a:t>
            </a:r>
            <a:r>
              <a:rPr lang="cs-CZ" sz="3600" dirty="0" smtClean="0">
                <a:solidFill>
                  <a:srgbClr val="0070C0"/>
                </a:solidFill>
              </a:rPr>
              <a:t>y</a:t>
            </a:r>
          </a:p>
          <a:p>
            <a:r>
              <a:rPr lang="cs-CZ" sz="3600" dirty="0" smtClean="0"/>
              <a:t>struh</a:t>
            </a:r>
            <a:r>
              <a:rPr lang="cs-CZ" sz="3600" dirty="0">
                <a:solidFill>
                  <a:srgbClr val="0070C0"/>
                </a:solidFill>
              </a:rPr>
              <a:t>y</a:t>
            </a:r>
          </a:p>
          <a:p>
            <a:r>
              <a:rPr lang="cs-CZ" sz="3600" dirty="0" smtClean="0"/>
              <a:t>ploch</a:t>
            </a:r>
            <a:r>
              <a:rPr lang="cs-CZ" sz="3600" dirty="0" smtClean="0">
                <a:solidFill>
                  <a:srgbClr val="0070C0"/>
                </a:solidFill>
              </a:rPr>
              <a:t>y</a:t>
            </a:r>
            <a:endParaRPr lang="cs-CZ" sz="3600" dirty="0">
              <a:solidFill>
                <a:srgbClr val="0070C0"/>
              </a:solidFill>
            </a:endParaRPr>
          </a:p>
          <a:p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37714" y="2348880"/>
            <a:ext cx="150223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hluch</a:t>
            </a:r>
            <a:r>
              <a:rPr lang="cs-CZ" sz="3600" dirty="0" err="1" smtClean="0">
                <a:solidFill>
                  <a:srgbClr val="0070C0"/>
                </a:solidFill>
              </a:rPr>
              <a:t>ý</a:t>
            </a:r>
            <a:r>
              <a:rPr lang="cs-CZ" sz="3600" dirty="0" err="1" smtClean="0"/>
              <a:t>such</a:t>
            </a:r>
            <a:r>
              <a:rPr lang="cs-CZ" sz="3600" dirty="0" err="1">
                <a:solidFill>
                  <a:srgbClr val="0070C0"/>
                </a:solidFill>
              </a:rPr>
              <a:t>ý</a:t>
            </a:r>
            <a:endParaRPr lang="cs-CZ" sz="3600" dirty="0" smtClean="0">
              <a:solidFill>
                <a:srgbClr val="0070C0"/>
              </a:solidFill>
            </a:endParaRPr>
          </a:p>
          <a:p>
            <a:r>
              <a:rPr lang="cs-CZ" sz="3600" dirty="0" smtClean="0"/>
              <a:t>druh</a:t>
            </a:r>
            <a:r>
              <a:rPr lang="cs-CZ" sz="3600" dirty="0" smtClean="0">
                <a:solidFill>
                  <a:srgbClr val="0070C0"/>
                </a:solidFill>
              </a:rPr>
              <a:t>ý</a:t>
            </a:r>
          </a:p>
          <a:p>
            <a:r>
              <a:rPr lang="cs-CZ" sz="3600" dirty="0" smtClean="0"/>
              <a:t>hračk</a:t>
            </a:r>
            <a:r>
              <a:rPr lang="cs-CZ" sz="3600" dirty="0">
                <a:solidFill>
                  <a:srgbClr val="0070C0"/>
                </a:solidFill>
              </a:rPr>
              <a:t>y</a:t>
            </a:r>
            <a:r>
              <a:rPr lang="cs-CZ" sz="3600" dirty="0" smtClean="0"/>
              <a:t> </a:t>
            </a:r>
          </a:p>
          <a:p>
            <a:r>
              <a:rPr lang="cs-CZ" sz="3600" dirty="0" smtClean="0"/>
              <a:t>dvor</a:t>
            </a:r>
            <a:r>
              <a:rPr lang="cs-CZ" sz="3600" dirty="0">
                <a:solidFill>
                  <a:srgbClr val="0070C0"/>
                </a:solidFill>
              </a:rPr>
              <a:t>y</a:t>
            </a:r>
            <a:endParaRPr lang="cs-CZ" sz="3600" dirty="0" smtClean="0">
              <a:solidFill>
                <a:srgbClr val="0070C0"/>
              </a:solidFill>
            </a:endParaRPr>
          </a:p>
          <a:p>
            <a:r>
              <a:rPr lang="cs-CZ" sz="3600" dirty="0" smtClean="0"/>
              <a:t>tužk</a:t>
            </a:r>
            <a:r>
              <a:rPr lang="cs-CZ" sz="3600" dirty="0">
                <a:solidFill>
                  <a:srgbClr val="0070C0"/>
                </a:solidFill>
              </a:rPr>
              <a:t>y</a:t>
            </a:r>
          </a:p>
          <a:p>
            <a:r>
              <a:rPr lang="cs-CZ" sz="3600" dirty="0" smtClean="0"/>
              <a:t>papír</a:t>
            </a:r>
            <a:r>
              <a:rPr lang="cs-CZ" sz="3600" dirty="0" smtClean="0">
                <a:solidFill>
                  <a:srgbClr val="0070C0"/>
                </a:solidFill>
              </a:rPr>
              <a:t>y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2348880"/>
            <a:ext cx="151216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sad</a:t>
            </a:r>
            <a:r>
              <a:rPr lang="cs-CZ" sz="3600" dirty="0" smtClean="0">
                <a:solidFill>
                  <a:srgbClr val="0070C0"/>
                </a:solidFill>
              </a:rPr>
              <a:t>y</a:t>
            </a:r>
          </a:p>
          <a:p>
            <a:r>
              <a:rPr lang="cs-CZ" sz="3600" dirty="0" smtClean="0"/>
              <a:t>louk</a:t>
            </a:r>
            <a:r>
              <a:rPr lang="cs-CZ" sz="3600" dirty="0" smtClean="0">
                <a:solidFill>
                  <a:srgbClr val="0070C0"/>
                </a:solidFill>
              </a:rPr>
              <a:t>y</a:t>
            </a:r>
          </a:p>
          <a:p>
            <a:r>
              <a:rPr lang="cs-CZ" sz="3600" dirty="0" smtClean="0"/>
              <a:t>bucht</a:t>
            </a:r>
            <a:r>
              <a:rPr lang="cs-CZ" sz="3600" dirty="0">
                <a:solidFill>
                  <a:srgbClr val="0070C0"/>
                </a:solidFill>
              </a:rPr>
              <a:t>y</a:t>
            </a:r>
            <a:endParaRPr lang="cs-CZ" sz="3600" dirty="0" smtClean="0">
              <a:solidFill>
                <a:srgbClr val="0070C0"/>
              </a:solidFill>
            </a:endParaRPr>
          </a:p>
          <a:p>
            <a:r>
              <a:rPr lang="cs-CZ" sz="3600" dirty="0" smtClean="0"/>
              <a:t>mlad</a:t>
            </a:r>
            <a:r>
              <a:rPr lang="cs-CZ" sz="3600" dirty="0" smtClean="0">
                <a:solidFill>
                  <a:srgbClr val="0070C0"/>
                </a:solidFill>
              </a:rPr>
              <a:t>ý</a:t>
            </a:r>
          </a:p>
          <a:p>
            <a:r>
              <a:rPr lang="cs-CZ" sz="3600" dirty="0" smtClean="0"/>
              <a:t>šat</a:t>
            </a:r>
            <a:r>
              <a:rPr lang="cs-CZ" sz="3600" dirty="0" smtClean="0">
                <a:solidFill>
                  <a:srgbClr val="0070C0"/>
                </a:solidFill>
              </a:rPr>
              <a:t>y</a:t>
            </a:r>
          </a:p>
          <a:p>
            <a:r>
              <a:rPr lang="cs-CZ" sz="3600" dirty="0" smtClean="0"/>
              <a:t>dvor</a:t>
            </a:r>
            <a:r>
              <a:rPr lang="cs-CZ" sz="3600" dirty="0">
                <a:solidFill>
                  <a:srgbClr val="0070C0"/>
                </a:solidFill>
              </a:rPr>
              <a:t>y</a:t>
            </a:r>
            <a:endParaRPr lang="cs-CZ" sz="3600" dirty="0" smtClean="0">
              <a:solidFill>
                <a:srgbClr val="0070C0"/>
              </a:solidFill>
            </a:endParaRPr>
          </a:p>
          <a:p>
            <a:r>
              <a:rPr lang="cs-CZ" sz="3600" dirty="0" smtClean="0"/>
              <a:t>čár</a:t>
            </a:r>
            <a:r>
              <a:rPr lang="cs-CZ" sz="3600" dirty="0" smtClean="0">
                <a:solidFill>
                  <a:srgbClr val="0070C0"/>
                </a:solidFill>
              </a:rPr>
              <a:t>y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71800" y="279589"/>
            <a:ext cx="579543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Tvrdé </a:t>
            </a:r>
            <a:r>
              <a:rPr lang="cs-CZ" sz="4800" dirty="0"/>
              <a:t>a měkké </a:t>
            </a:r>
            <a:r>
              <a:rPr lang="cs-CZ" sz="4800" dirty="0" smtClean="0"/>
              <a:t>slabiky:</a:t>
            </a:r>
            <a:endParaRPr lang="cs-CZ" sz="4800" dirty="0"/>
          </a:p>
        </p:txBody>
      </p:sp>
      <p:sp>
        <p:nvSpPr>
          <p:cNvPr id="8" name="Obdélník 7"/>
          <p:cNvSpPr/>
          <p:nvPr/>
        </p:nvSpPr>
        <p:spPr>
          <a:xfrm>
            <a:off x="4005867" y="1110586"/>
            <a:ext cx="29007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Doplňte y, ý, i,  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557016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VU1GYBHR\MP9004465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16216" y="4518998"/>
            <a:ext cx="233119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Jitka\AppData\Local\Microsoft\Windows\Temporary Internet Files\Content.IE5\CWPXEW0W\MP9004465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96" y="171343"/>
            <a:ext cx="2448272" cy="1890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2348880"/>
            <a:ext cx="13681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zbož</a:t>
            </a:r>
            <a:r>
              <a:rPr lang="cs-CZ" sz="3600" dirty="0">
                <a:solidFill>
                  <a:srgbClr val="00B050"/>
                </a:solidFill>
              </a:rPr>
              <a:t>í</a:t>
            </a:r>
            <a:endParaRPr lang="cs-CZ" sz="3600" dirty="0" smtClean="0">
              <a:solidFill>
                <a:srgbClr val="00B050"/>
              </a:solidFill>
            </a:endParaRPr>
          </a:p>
          <a:p>
            <a:r>
              <a:rPr lang="cs-CZ" sz="3600" dirty="0" smtClean="0"/>
              <a:t>prš</a:t>
            </a:r>
            <a:r>
              <a:rPr lang="cs-CZ" sz="3600" dirty="0" smtClean="0">
                <a:solidFill>
                  <a:srgbClr val="00B050"/>
                </a:solidFill>
              </a:rPr>
              <a:t>í</a:t>
            </a:r>
          </a:p>
          <a:p>
            <a:r>
              <a:rPr lang="cs-CZ" sz="3600" dirty="0" smtClean="0"/>
              <a:t>lež</a:t>
            </a:r>
            <a:r>
              <a:rPr lang="cs-CZ" sz="3600" dirty="0" smtClean="0">
                <a:solidFill>
                  <a:srgbClr val="00B050"/>
                </a:solidFill>
              </a:rPr>
              <a:t>í</a:t>
            </a:r>
          </a:p>
          <a:p>
            <a:r>
              <a:rPr lang="cs-CZ" sz="3600" dirty="0" smtClean="0"/>
              <a:t>křič</a:t>
            </a:r>
            <a:r>
              <a:rPr lang="cs-CZ" sz="3600" dirty="0" smtClean="0">
                <a:solidFill>
                  <a:srgbClr val="00B050"/>
                </a:solidFill>
              </a:rPr>
              <a:t>í</a:t>
            </a:r>
          </a:p>
          <a:p>
            <a:r>
              <a:rPr lang="cs-CZ" sz="3600" dirty="0" smtClean="0"/>
              <a:t>šetř</a:t>
            </a:r>
            <a:r>
              <a:rPr lang="cs-CZ" sz="3600" dirty="0">
                <a:solidFill>
                  <a:srgbClr val="00B050"/>
                </a:solidFill>
              </a:rPr>
              <a:t>í</a:t>
            </a:r>
            <a:endParaRPr lang="cs-CZ" sz="3600" dirty="0" smtClean="0">
              <a:solidFill>
                <a:srgbClr val="00B050"/>
              </a:solidFill>
            </a:endParaRPr>
          </a:p>
          <a:p>
            <a:r>
              <a:rPr lang="cs-CZ" sz="3600" dirty="0" smtClean="0"/>
              <a:t>oč</a:t>
            </a:r>
            <a:r>
              <a:rPr lang="cs-CZ" sz="3600" dirty="0" smtClean="0">
                <a:solidFill>
                  <a:srgbClr val="00B050"/>
                </a:solidFill>
              </a:rPr>
              <a:t>i</a:t>
            </a:r>
          </a:p>
          <a:p>
            <a:r>
              <a:rPr lang="cs-CZ" sz="3600" dirty="0" smtClean="0"/>
              <a:t>kráj</a:t>
            </a:r>
            <a:r>
              <a:rPr lang="cs-CZ" sz="3600" dirty="0">
                <a:solidFill>
                  <a:srgbClr val="00B050"/>
                </a:solidFill>
              </a:rPr>
              <a:t>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637715" y="2348880"/>
            <a:ext cx="13681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peř</a:t>
            </a:r>
            <a:r>
              <a:rPr lang="cs-CZ" sz="3600" dirty="0">
                <a:solidFill>
                  <a:srgbClr val="00B050"/>
                </a:solidFill>
              </a:rPr>
              <a:t>í</a:t>
            </a:r>
            <a:endParaRPr lang="cs-CZ" sz="3600" dirty="0" smtClean="0">
              <a:solidFill>
                <a:srgbClr val="00B050"/>
              </a:solidFill>
            </a:endParaRPr>
          </a:p>
          <a:p>
            <a:r>
              <a:rPr lang="cs-CZ" sz="3600" dirty="0" smtClean="0"/>
              <a:t>děkuj</a:t>
            </a:r>
            <a:r>
              <a:rPr lang="cs-CZ" sz="3600" dirty="0" smtClean="0">
                <a:solidFill>
                  <a:srgbClr val="00B050"/>
                </a:solidFill>
              </a:rPr>
              <a:t>i</a:t>
            </a:r>
          </a:p>
          <a:p>
            <a:r>
              <a:rPr lang="cs-CZ" sz="3600" dirty="0" smtClean="0"/>
              <a:t>krát</a:t>
            </a:r>
            <a:r>
              <a:rPr lang="cs-CZ" sz="3600" dirty="0" smtClean="0">
                <a:solidFill>
                  <a:srgbClr val="00B050"/>
                </a:solidFill>
              </a:rPr>
              <a:t>í</a:t>
            </a:r>
          </a:p>
          <a:p>
            <a:r>
              <a:rPr lang="cs-CZ" sz="3600" dirty="0" smtClean="0"/>
              <a:t>štěst</a:t>
            </a:r>
            <a:r>
              <a:rPr lang="cs-CZ" sz="3600" dirty="0">
                <a:solidFill>
                  <a:srgbClr val="00B050"/>
                </a:solidFill>
              </a:rPr>
              <a:t>í</a:t>
            </a:r>
            <a:endParaRPr lang="cs-CZ" sz="3600" dirty="0" smtClean="0">
              <a:solidFill>
                <a:srgbClr val="00B050"/>
              </a:solidFill>
            </a:endParaRPr>
          </a:p>
          <a:p>
            <a:r>
              <a:rPr lang="cs-CZ" sz="3600" dirty="0" smtClean="0"/>
              <a:t>dět</a:t>
            </a:r>
            <a:r>
              <a:rPr lang="cs-CZ" sz="3600" dirty="0">
                <a:solidFill>
                  <a:srgbClr val="00B050"/>
                </a:solidFill>
              </a:rPr>
              <a:t>í</a:t>
            </a:r>
            <a:endParaRPr lang="cs-CZ" sz="3600" dirty="0" smtClean="0">
              <a:solidFill>
                <a:srgbClr val="00B050"/>
              </a:solidFill>
            </a:endParaRPr>
          </a:p>
          <a:p>
            <a:r>
              <a:rPr lang="cs-CZ" sz="3600" dirty="0" smtClean="0"/>
              <a:t>mrač</a:t>
            </a:r>
            <a:r>
              <a:rPr lang="cs-CZ" sz="3600" dirty="0" smtClean="0">
                <a:solidFill>
                  <a:srgbClr val="00B050"/>
                </a:solidFill>
              </a:rPr>
              <a:t>í</a:t>
            </a:r>
          </a:p>
          <a:p>
            <a:r>
              <a:rPr lang="cs-CZ" sz="3600" dirty="0" smtClean="0"/>
              <a:t>papír</a:t>
            </a:r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2348880"/>
            <a:ext cx="151216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sn</a:t>
            </a:r>
            <a:r>
              <a:rPr lang="cs-CZ" sz="3600" dirty="0">
                <a:solidFill>
                  <a:srgbClr val="00B050"/>
                </a:solidFill>
              </a:rPr>
              <a:t>í</a:t>
            </a:r>
            <a:r>
              <a:rPr lang="cs-CZ" sz="3600" dirty="0" smtClean="0"/>
              <a:t>h</a:t>
            </a:r>
          </a:p>
          <a:p>
            <a:r>
              <a:rPr lang="cs-CZ" sz="3600" dirty="0" smtClean="0"/>
              <a:t>zelen</a:t>
            </a:r>
            <a:r>
              <a:rPr lang="cs-CZ" sz="3600" dirty="0">
                <a:solidFill>
                  <a:srgbClr val="FF0000"/>
                </a:solidFill>
              </a:rPr>
              <a:t>ý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/>
              <a:t>J</a:t>
            </a:r>
            <a:r>
              <a:rPr lang="cs-CZ" sz="3600" dirty="0" smtClean="0">
                <a:solidFill>
                  <a:srgbClr val="00B050"/>
                </a:solidFill>
              </a:rPr>
              <a:t>i</a:t>
            </a:r>
            <a:r>
              <a:rPr lang="cs-CZ" sz="3600" dirty="0" smtClean="0"/>
              <a:t>rka</a:t>
            </a:r>
          </a:p>
          <a:p>
            <a:r>
              <a:rPr lang="cs-CZ" sz="3600" dirty="0" smtClean="0"/>
              <a:t>t</a:t>
            </a:r>
            <a:r>
              <a:rPr lang="cs-CZ" sz="3600" dirty="0">
                <a:solidFill>
                  <a:srgbClr val="00B050"/>
                </a:solidFill>
              </a:rPr>
              <a:t>i</a:t>
            </a:r>
            <a:r>
              <a:rPr lang="cs-CZ" sz="3600" dirty="0" smtClean="0"/>
              <a:t>še</a:t>
            </a:r>
          </a:p>
          <a:p>
            <a:r>
              <a:rPr lang="cs-CZ" sz="3600" dirty="0" smtClean="0"/>
              <a:t>vař</a:t>
            </a:r>
            <a:r>
              <a:rPr lang="cs-CZ" sz="3600" dirty="0" smtClean="0">
                <a:solidFill>
                  <a:srgbClr val="00B050"/>
                </a:solidFill>
              </a:rPr>
              <a:t>í</a:t>
            </a:r>
          </a:p>
          <a:p>
            <a:r>
              <a:rPr lang="cs-CZ" sz="3600" dirty="0" smtClean="0"/>
              <a:t>ořech</a:t>
            </a:r>
            <a:r>
              <a:rPr lang="cs-CZ" sz="3600" dirty="0" smtClean="0">
                <a:solidFill>
                  <a:srgbClr val="FF0000"/>
                </a:solidFill>
              </a:rPr>
              <a:t>y</a:t>
            </a:r>
          </a:p>
          <a:p>
            <a:r>
              <a:rPr lang="cs-CZ" sz="3600" dirty="0" smtClean="0"/>
              <a:t>kn</a:t>
            </a:r>
            <a:r>
              <a:rPr lang="cs-CZ" sz="3600" dirty="0">
                <a:solidFill>
                  <a:srgbClr val="00B050"/>
                </a:solidFill>
              </a:rPr>
              <a:t>i</a:t>
            </a:r>
            <a:r>
              <a:rPr lang="cs-CZ" sz="3600" dirty="0" smtClean="0"/>
              <a:t>ha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71800" y="279589"/>
            <a:ext cx="574522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Tvrdé </a:t>
            </a:r>
            <a:r>
              <a:rPr lang="cs-CZ" sz="4800" dirty="0"/>
              <a:t>a měkké </a:t>
            </a:r>
            <a:r>
              <a:rPr lang="cs-CZ" sz="4800" dirty="0" smtClean="0"/>
              <a:t>slabiky:</a:t>
            </a:r>
            <a:endParaRPr lang="cs-CZ" sz="4800" dirty="0"/>
          </a:p>
        </p:txBody>
      </p:sp>
      <p:sp>
        <p:nvSpPr>
          <p:cNvPr id="8" name="Obdélník 7"/>
          <p:cNvSpPr/>
          <p:nvPr/>
        </p:nvSpPr>
        <p:spPr>
          <a:xfrm>
            <a:off x="4005867" y="1110586"/>
            <a:ext cx="29007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Doplňte y, ý, i,  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921255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-1" y="2708921"/>
            <a:ext cx="687625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</a:t>
            </a:r>
            <a:r>
              <a:rPr lang="cs-CZ" sz="3600" dirty="0" smtClean="0">
                <a:solidFill>
                  <a:srgbClr val="00B0F0"/>
                </a:solidFill>
              </a:rPr>
              <a:t>ě</a:t>
            </a:r>
            <a:r>
              <a:rPr lang="cs-CZ" sz="3600" dirty="0" smtClean="0"/>
              <a:t>nkava je užitečná. </a:t>
            </a:r>
          </a:p>
          <a:p>
            <a:r>
              <a:rPr lang="cs-CZ" sz="3600" dirty="0" smtClean="0"/>
              <a:t>V</a:t>
            </a:r>
            <a:r>
              <a:rPr lang="cs-CZ" sz="3600" dirty="0" smtClean="0">
                <a:solidFill>
                  <a:srgbClr val="00B0F0"/>
                </a:solidFill>
              </a:rPr>
              <a:t>ě</a:t>
            </a:r>
            <a:r>
              <a:rPr lang="cs-CZ" sz="3600" dirty="0" smtClean="0"/>
              <a:t>ra je p</a:t>
            </a:r>
            <a:r>
              <a:rPr lang="cs-CZ" sz="3600" dirty="0">
                <a:solidFill>
                  <a:srgbClr val="00B0F0"/>
                </a:solidFill>
              </a:rPr>
              <a:t>ě</a:t>
            </a:r>
            <a:r>
              <a:rPr lang="cs-CZ" sz="3600" dirty="0" smtClean="0"/>
              <a:t>kná dívka.</a:t>
            </a:r>
          </a:p>
          <a:p>
            <a:r>
              <a:rPr lang="cs-CZ" sz="3600" dirty="0" smtClean="0"/>
              <a:t>D</a:t>
            </a:r>
            <a:r>
              <a:rPr lang="cs-CZ" sz="3600" dirty="0">
                <a:solidFill>
                  <a:srgbClr val="00B0F0"/>
                </a:solidFill>
              </a:rPr>
              <a:t>ě</a:t>
            </a:r>
            <a:r>
              <a:rPr lang="cs-CZ" sz="3600" dirty="0" smtClean="0"/>
              <a:t>ti skotačí na hřišti.</a:t>
            </a:r>
          </a:p>
          <a:p>
            <a:r>
              <a:rPr lang="cs-CZ" sz="3600" dirty="0" smtClean="0"/>
              <a:t>B</a:t>
            </a:r>
            <a:r>
              <a:rPr lang="cs-CZ" sz="3600" dirty="0">
                <a:solidFill>
                  <a:srgbClr val="00B0F0"/>
                </a:solidFill>
              </a:rPr>
              <a:t>ě</a:t>
            </a:r>
            <a:r>
              <a:rPr lang="cs-CZ" sz="3600" dirty="0" smtClean="0"/>
              <a:t>lovlasý d</a:t>
            </a:r>
            <a:r>
              <a:rPr lang="cs-CZ" sz="3600" dirty="0">
                <a:solidFill>
                  <a:srgbClr val="00B0F0"/>
                </a:solidFill>
              </a:rPr>
              <a:t>ě</a:t>
            </a:r>
            <a:r>
              <a:rPr lang="cs-CZ" sz="3600" dirty="0" smtClean="0"/>
              <a:t>deček sedí na lavičce.</a:t>
            </a:r>
          </a:p>
          <a:p>
            <a:r>
              <a:rPr lang="cs-CZ" sz="3600" dirty="0" smtClean="0"/>
              <a:t>Kv</a:t>
            </a:r>
            <a:r>
              <a:rPr lang="cs-CZ" sz="3600" dirty="0">
                <a:solidFill>
                  <a:srgbClr val="00B0F0"/>
                </a:solidFill>
              </a:rPr>
              <a:t>ě</a:t>
            </a:r>
            <a:r>
              <a:rPr lang="cs-CZ" sz="3600" dirty="0" smtClean="0"/>
              <a:t>tiny ve váze pěkn</a:t>
            </a:r>
            <a:r>
              <a:rPr lang="cs-CZ" sz="3600" dirty="0" smtClean="0">
                <a:solidFill>
                  <a:srgbClr val="00B0F0"/>
                </a:solidFill>
              </a:rPr>
              <a:t>ě </a:t>
            </a:r>
            <a:r>
              <a:rPr lang="cs-CZ" sz="3600" dirty="0" smtClean="0"/>
              <a:t>voní.</a:t>
            </a:r>
          </a:p>
          <a:p>
            <a:r>
              <a:rPr lang="cs-CZ" sz="3600" dirty="0" smtClean="0"/>
              <a:t>Osv</a:t>
            </a:r>
            <a:r>
              <a:rPr lang="cs-CZ" sz="3600" dirty="0">
                <a:solidFill>
                  <a:srgbClr val="00B0F0"/>
                </a:solidFill>
              </a:rPr>
              <a:t>ě</a:t>
            </a:r>
            <a:r>
              <a:rPr lang="cs-CZ" sz="3600" dirty="0" smtClean="0"/>
              <a:t>tlená m</a:t>
            </a:r>
            <a:r>
              <a:rPr lang="cs-CZ" sz="3600" dirty="0">
                <a:solidFill>
                  <a:srgbClr val="00B0F0"/>
                </a:solidFill>
              </a:rPr>
              <a:t>ě</a:t>
            </a:r>
            <a:r>
              <a:rPr lang="cs-CZ" sz="3600" dirty="0" smtClean="0"/>
              <a:t>sta jsou krásná.</a:t>
            </a:r>
          </a:p>
          <a:p>
            <a:r>
              <a:rPr lang="cs-CZ" sz="3600" dirty="0" smtClean="0"/>
              <a:t>Kv</a:t>
            </a:r>
            <a:r>
              <a:rPr lang="cs-CZ" sz="3600" dirty="0">
                <a:solidFill>
                  <a:srgbClr val="00B0F0"/>
                </a:solidFill>
              </a:rPr>
              <a:t>ě</a:t>
            </a:r>
            <a:r>
              <a:rPr lang="cs-CZ" sz="3600" dirty="0" smtClean="0"/>
              <a:t>ten je nejkrásn</a:t>
            </a:r>
            <a:r>
              <a:rPr lang="cs-CZ" sz="3600" dirty="0">
                <a:solidFill>
                  <a:srgbClr val="00B0F0"/>
                </a:solidFill>
              </a:rPr>
              <a:t>ě</a:t>
            </a:r>
            <a:r>
              <a:rPr lang="cs-CZ" sz="3600" dirty="0" smtClean="0"/>
              <a:t>jší m</a:t>
            </a:r>
            <a:r>
              <a:rPr lang="cs-CZ" sz="3600" dirty="0">
                <a:solidFill>
                  <a:srgbClr val="00B0F0"/>
                </a:solidFill>
              </a:rPr>
              <a:t>ě</a:t>
            </a:r>
            <a:r>
              <a:rPr lang="cs-CZ" sz="3600" dirty="0" smtClean="0"/>
              <a:t>síc v roce.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847189" y="404665"/>
            <a:ext cx="718930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Slabiky </a:t>
            </a:r>
            <a:r>
              <a:rPr lang="cs-CZ" sz="4000" dirty="0" err="1" smtClean="0"/>
              <a:t>dě</a:t>
            </a:r>
            <a:r>
              <a:rPr lang="cs-CZ" sz="4000" dirty="0" smtClean="0"/>
              <a:t>, tě, ně, </a:t>
            </a:r>
            <a:r>
              <a:rPr lang="cs-CZ" sz="4000" dirty="0" err="1" smtClean="0"/>
              <a:t>bě</a:t>
            </a:r>
            <a:r>
              <a:rPr lang="cs-CZ" sz="4000" dirty="0" smtClean="0"/>
              <a:t>, </a:t>
            </a:r>
            <a:r>
              <a:rPr lang="cs-CZ" sz="4000" dirty="0" err="1" smtClean="0"/>
              <a:t>pě</a:t>
            </a:r>
            <a:r>
              <a:rPr lang="cs-CZ" sz="4000" dirty="0" smtClean="0"/>
              <a:t>, </a:t>
            </a:r>
            <a:r>
              <a:rPr lang="cs-CZ" sz="4000" dirty="0" err="1" smtClean="0"/>
              <a:t>vě</a:t>
            </a:r>
            <a:r>
              <a:rPr lang="cs-CZ" sz="4000" dirty="0" smtClean="0"/>
              <a:t>, mě:</a:t>
            </a:r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1805742" y="1261929"/>
            <a:ext cx="198099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Doplňte:</a:t>
            </a:r>
            <a:endParaRPr lang="cs-CZ" sz="4000" dirty="0"/>
          </a:p>
        </p:txBody>
      </p:sp>
      <p:pic>
        <p:nvPicPr>
          <p:cNvPr id="3074" name="Picture 2" descr="C:\Users\Jitka\AppData\Local\Microsoft\Windows\Temporary Internet Files\Content.IE5\VU1GYBHR\MP9004465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3126" y="3708341"/>
            <a:ext cx="2435736" cy="3149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itka\AppData\Local\Microsoft\Windows\Temporary Internet Files\Content.IE5\AR71MN3K\MP9004465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813857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303971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-1" y="2708920"/>
            <a:ext cx="645631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</a:t>
            </a:r>
            <a:r>
              <a:rPr lang="cs-CZ" sz="3600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/>
              <a:t>rko, bě</a:t>
            </a:r>
            <a:r>
              <a:rPr lang="cs-CZ" sz="3600" dirty="0">
                <a:solidFill>
                  <a:srgbClr val="FF0000"/>
                </a:solidFill>
              </a:rPr>
              <a:t>ž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/>
              <a:t>rychle do školy.</a:t>
            </a:r>
          </a:p>
          <a:p>
            <a:r>
              <a:rPr lang="cs-CZ" sz="3600" dirty="0" smtClean="0"/>
              <a:t>Odlo</a:t>
            </a:r>
            <a:r>
              <a:rPr lang="cs-CZ" sz="3600" dirty="0">
                <a:solidFill>
                  <a:srgbClr val="FF0000"/>
                </a:solidFill>
              </a:rPr>
              <a:t>ž</a:t>
            </a:r>
            <a:r>
              <a:rPr lang="cs-CZ" sz="3600" dirty="0" smtClean="0"/>
              <a:t> si svůj kabát.</a:t>
            </a:r>
          </a:p>
          <a:p>
            <a:r>
              <a:rPr lang="cs-CZ" sz="3600" dirty="0" smtClean="0"/>
              <a:t>Ukaž mi slabikář a seš</a:t>
            </a:r>
            <a:r>
              <a:rPr lang="cs-CZ" sz="3600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/>
              <a:t>t.</a:t>
            </a:r>
          </a:p>
          <a:p>
            <a:r>
              <a:rPr lang="cs-CZ" sz="3600" dirty="0" smtClean="0"/>
              <a:t>Převe</a:t>
            </a:r>
            <a:r>
              <a:rPr lang="cs-CZ" sz="3600" dirty="0">
                <a:solidFill>
                  <a:srgbClr val="FF0000"/>
                </a:solidFill>
              </a:rPr>
              <a:t>z</a:t>
            </a:r>
            <a:r>
              <a:rPr lang="cs-CZ" sz="3600" dirty="0" smtClean="0"/>
              <a:t> mě na druh</a:t>
            </a:r>
            <a:r>
              <a:rPr lang="cs-CZ" sz="3600" dirty="0" smtClean="0">
                <a:solidFill>
                  <a:srgbClr val="FF0000"/>
                </a:solidFill>
              </a:rPr>
              <a:t>ý</a:t>
            </a:r>
            <a:r>
              <a:rPr lang="cs-CZ" sz="3600" dirty="0" smtClean="0"/>
              <a:t> bře</a:t>
            </a:r>
            <a:r>
              <a:rPr lang="cs-CZ" sz="3600" dirty="0" smtClean="0">
                <a:solidFill>
                  <a:srgbClr val="FF0000"/>
                </a:solidFill>
              </a:rPr>
              <a:t>h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Kuřá</a:t>
            </a:r>
            <a:r>
              <a:rPr lang="cs-CZ" sz="3600" dirty="0" smtClean="0">
                <a:solidFill>
                  <a:srgbClr val="FF0000"/>
                </a:solidFill>
              </a:rPr>
              <a:t>t</a:t>
            </a:r>
            <a:r>
              <a:rPr lang="cs-CZ" sz="3600" dirty="0" smtClean="0"/>
              <a:t>ka jsou roztomilá.</a:t>
            </a:r>
          </a:p>
          <a:p>
            <a:r>
              <a:rPr lang="cs-CZ" sz="3600" dirty="0" smtClean="0"/>
              <a:t>T</a:t>
            </a:r>
            <a:r>
              <a:rPr lang="cs-CZ" sz="3600" dirty="0" smtClean="0">
                <a:solidFill>
                  <a:srgbClr val="FF0000"/>
                </a:solidFill>
              </a:rPr>
              <a:t>ě</a:t>
            </a:r>
            <a:r>
              <a:rPr lang="cs-CZ" sz="3600" dirty="0" smtClean="0"/>
              <a:t>ším se na he</a:t>
            </a:r>
            <a:r>
              <a:rPr lang="cs-CZ" sz="3600" dirty="0" smtClean="0">
                <a:solidFill>
                  <a:srgbClr val="FF0000"/>
                </a:solidFill>
              </a:rPr>
              <a:t>z</a:t>
            </a:r>
            <a:r>
              <a:rPr lang="cs-CZ" sz="3600" dirty="0" smtClean="0"/>
              <a:t>kou pohá</a:t>
            </a:r>
            <a:r>
              <a:rPr lang="cs-CZ" sz="3600" dirty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ku.</a:t>
            </a:r>
          </a:p>
          <a:p>
            <a:r>
              <a:rPr lang="cs-CZ" sz="3600" dirty="0" smtClean="0"/>
              <a:t>Ch</a:t>
            </a:r>
            <a:r>
              <a:rPr lang="cs-CZ" sz="3600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/>
              <a:t>trou r</a:t>
            </a:r>
            <a:r>
              <a:rPr lang="cs-CZ" sz="3600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/>
              <a:t>bku lze t</a:t>
            </a:r>
            <a:r>
              <a:rPr lang="cs-CZ" sz="3600" dirty="0" smtClean="0">
                <a:solidFill>
                  <a:srgbClr val="FF0000"/>
                </a:solidFill>
              </a:rPr>
              <a:t>ě</a:t>
            </a:r>
            <a:r>
              <a:rPr lang="cs-CZ" sz="3600" dirty="0" smtClean="0"/>
              <a:t>žko ulovit.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979712" y="548680"/>
            <a:ext cx="70972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Hlásky, které jinak slyšíme a jinak píšeme: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2123728" y="1271697"/>
            <a:ext cx="16255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Doplňte:</a:t>
            </a:r>
            <a:endParaRPr lang="cs-CZ" sz="3200" dirty="0"/>
          </a:p>
        </p:txBody>
      </p:sp>
      <p:pic>
        <p:nvPicPr>
          <p:cNvPr id="4098" name="Picture 2" descr="C:\Users\Jitka\AppData\Local\Microsoft\Windows\Temporary Internet Files\Content.IE5\6LOBZKJE\MP9004465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947" y="1305446"/>
            <a:ext cx="3089968" cy="2386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itka\AppData\Local\Microsoft\Windows\Temporary Internet Files\Content.IE5\6LOBZKJE\MP9004465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47" y="0"/>
            <a:ext cx="1964065" cy="2543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itka\AppData\Local\Microsoft\Windows\Temporary Internet Files\Content.IE5\CWPXEW0W\MP9004465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0352" y="3954990"/>
            <a:ext cx="3061563" cy="2364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728370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Jitka\AppData\Local\Microsoft\Windows\Temporary Internet Files\Content.IE5\AR71MN3K\MP9004465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606" y="1068876"/>
            <a:ext cx="2279852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C:\Users\Jitka\AppData\Local\Microsoft\Windows\Temporary Internet Files\Content.IE5\CWPXEW0W\MP9004465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545" y="1594180"/>
            <a:ext cx="3142909" cy="2427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Jitka\AppData\Local\Microsoft\Windows\Temporary Internet Files\Content.IE5\6LOBZKJE\MP9004465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032" y="1196752"/>
            <a:ext cx="2890681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Jitka\AppData\Local\Microsoft\Windows\Temporary Internet Files\Content.IE5\6LOBZKJE\MP90044655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332" y="3617215"/>
            <a:ext cx="2450126" cy="317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Jitka\AppData\Local\Microsoft\Windows\Temporary Internet Files\Content.IE5\VU1GYBHR\MP90044656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9939" y="3284984"/>
            <a:ext cx="2499811" cy="3232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Jitka\AppData\Local\Microsoft\Windows\Temporary Internet Files\Content.IE5\CWPXEW0W\MP90044657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8321" y="4124632"/>
            <a:ext cx="3505711" cy="2707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ný popisek 7"/>
          <p:cNvSpPr/>
          <p:nvPr/>
        </p:nvSpPr>
        <p:spPr>
          <a:xfrm>
            <a:off x="2889308" y="0"/>
            <a:ext cx="2823735" cy="1412776"/>
          </a:xfrm>
          <a:prstGeom prst="wedgeEllipseCallout">
            <a:avLst>
              <a:gd name="adj1" fmla="val 28229"/>
              <a:gd name="adj2" fmla="val 802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Končíme!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6708979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VU1GYBHR\MP9004465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48680"/>
            <a:ext cx="6864873" cy="530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899592" y="4613755"/>
            <a:ext cx="2823735" cy="2312640"/>
          </a:xfrm>
          <a:prstGeom prst="wedgeEllipseCallout">
            <a:avLst>
              <a:gd name="adj1" fmla="val 12722"/>
              <a:gd name="adj2" fmla="val -862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Končíme!</a:t>
            </a:r>
            <a:endParaRPr lang="cs-CZ" dirty="0" smtClean="0"/>
          </a:p>
        </p:txBody>
      </p:sp>
      <p:sp>
        <p:nvSpPr>
          <p:cNvPr id="4" name="Oválný popisek 3"/>
          <p:cNvSpPr/>
          <p:nvPr/>
        </p:nvSpPr>
        <p:spPr>
          <a:xfrm>
            <a:off x="5868144" y="404664"/>
            <a:ext cx="2823735" cy="2312640"/>
          </a:xfrm>
          <a:prstGeom prst="wedgeEllipseCallout">
            <a:avLst>
              <a:gd name="adj1" fmla="val -96284"/>
              <a:gd name="adj2" fmla="val 123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Honem, za chvíli bude přestávka</a:t>
            </a:r>
            <a:r>
              <a:rPr lang="cs-CZ" dirty="0" smtClean="0"/>
              <a:t>!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3321586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764704"/>
            <a:ext cx="712879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Použité zdroje:</a:t>
            </a:r>
          </a:p>
          <a:p>
            <a:pPr lvl="0"/>
            <a:endParaRPr lang="cs-CZ" sz="3600" dirty="0">
              <a:solidFill>
                <a:prstClr val="black"/>
              </a:solidFill>
            </a:endParaRPr>
          </a:p>
          <a:p>
            <a:pPr lvl="0"/>
            <a:r>
              <a:rPr lang="cs-CZ" sz="3600" dirty="0">
                <a:solidFill>
                  <a:prstClr val="black"/>
                </a:solidFill>
              </a:rPr>
              <a:t>Otevřená galerie Microsoft Office</a:t>
            </a:r>
          </a:p>
          <a:p>
            <a:pPr lvl="0"/>
            <a:r>
              <a:rPr lang="cs-CZ" sz="3600" b="1" u="sng" dirty="0">
                <a:solidFill>
                  <a:prstClr val="black"/>
                </a:solidFill>
                <a:hlinkClick r:id="rId2"/>
              </a:rPr>
              <a:t>www.microsoft.office.com</a:t>
            </a:r>
            <a:endParaRPr lang="cs-CZ" sz="3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067198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1818</TotalTime>
  <Words>477</Words>
  <Application>Microsoft Office PowerPoint</Application>
  <PresentationFormat>Předvádění na obrazovce (4:3)</PresentationFormat>
  <Paragraphs>159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Jitka</cp:lastModifiedBy>
  <cp:revision>204</cp:revision>
  <dcterms:created xsi:type="dcterms:W3CDTF">2012-03-26T21:10:22Z</dcterms:created>
  <dcterms:modified xsi:type="dcterms:W3CDTF">2012-08-28T22:38:58Z</dcterms:modified>
</cp:coreProperties>
</file>