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4" r:id="rId5"/>
    <p:sldId id="263" r:id="rId6"/>
    <p:sldId id="265" r:id="rId7"/>
    <p:sldId id="257" r:id="rId8"/>
    <p:sldId id="258" r:id="rId9"/>
    <p:sldId id="259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7A27E-ABCA-4BB4-963C-9C03490FEE5B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1008F-624E-4580-B33B-DF9C1F187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F3C8A-1F98-463F-B93E-9673DDA1CD2E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7CF35-7270-45CB-9D72-46C47A051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ABEBB-B95D-4519-B02D-482753AC9ECB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4F16C-4777-4B97-B0AB-A69C725B6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684CA-8D0F-4310-857D-879E6FFB74EB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A33FC-BB4B-4A4E-9ECC-B767A4B34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92459-C717-40E2-9B77-0D35B68307F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57AE3-5DB7-4553-9A16-351A304BB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6F5E1-9096-4E0D-B6D2-F6872A2F4B5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2C758-2F71-43E4-AFA2-F77C642B3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887DC-755F-4A46-8B4C-22FC441001F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F3ECF-D74B-407C-AE9F-7C86FE224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0F1E9-72C9-4E85-8FF8-3C532AAD7E5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163C8-73D8-4D17-856D-1E41BAB91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5C6A6-0DE4-4F28-9628-4864D07E932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811AB-2BB9-4E5F-9F50-B13489314B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35E82-4D8E-4475-BC30-338F4E37C21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76760-FE1F-451C-AD56-F282E2FDB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B7C1E-5873-4F6A-B1DA-A7F116422DA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5BB27-939F-4DC4-BC6C-D51FA6C9CE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8E5004-4400-43B4-9201-D64110824F38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BF26599-5A72-43B6-A4D1-1EFD49B93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material/3703-graf-funkce-pracovni-li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>
                <a:solidFill>
                  <a:srgbClr val="FF0000"/>
                </a:solidFill>
              </a:rPr>
              <a:t>DEFINICE FUNKCE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VY_32_INOVACE_02_B_7_Graf funkce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Matematika 9. 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31.1.2012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Graf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Definiční</a:t>
                      </a:r>
                      <a:r>
                        <a:rPr lang="cs-CZ" baseline="0" dirty="0" smtClean="0"/>
                        <a:t> obor, </a:t>
                      </a:r>
                      <a:r>
                        <a:rPr lang="cs-CZ" baseline="0" dirty="0" err="1" smtClean="0"/>
                        <a:t>obor</a:t>
                      </a:r>
                      <a:r>
                        <a:rPr lang="cs-CZ" baseline="0" dirty="0" smtClean="0"/>
                        <a:t> hodnot, hodnota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smtClean="0">
                <a:solidFill>
                  <a:srgbClr val="FF0000"/>
                </a:solidFill>
              </a:rPr>
              <a:t>GRAF FUNKCE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Jak sestrojíme graf?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Sestrojíme pravoúhlou soustavu souřadnic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Sestrojíme  body grafu dané rovnicí nebo tabulkou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Zobrazené body spojíme souvislou čárou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Graf funkce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17410" name="Graf 4"/>
          <p:cNvGraphicFramePr>
            <a:graphicFrameLocks/>
          </p:cNvGraphicFramePr>
          <p:nvPr/>
        </p:nvGraphicFramePr>
        <p:xfrm>
          <a:off x="1473200" y="1346200"/>
          <a:ext cx="6197600" cy="4165600"/>
        </p:xfrm>
        <a:graphic>
          <a:graphicData uri="http://schemas.openxmlformats.org/presentationml/2006/ole">
            <p:oleObj spid="_x0000_s17410" r:id="rId3" imgW="6194073" imgH="4163929" progId="Excel.Chart.8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215188" y="4000500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x</a:t>
            </a:r>
            <a:endParaRPr lang="cs-CZ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71938" y="1571625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y</a:t>
            </a:r>
            <a:endParaRPr lang="cs-CZ" dirty="0">
              <a:latin typeface="+mn-lt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1250156" y="2964657"/>
            <a:ext cx="1928813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5894387" y="3535363"/>
            <a:ext cx="785813" cy="15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14563" y="3929063"/>
            <a:ext cx="4071937" cy="158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214563" y="4000500"/>
            <a:ext cx="2071687" cy="646113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B050"/>
                </a:solidFill>
                <a:latin typeface="+mn-lt"/>
              </a:rPr>
              <a:t>D (f) – definiční obor</a:t>
            </a:r>
            <a:endParaRPr lang="cs-CZ" dirty="0">
              <a:solidFill>
                <a:srgbClr val="00B050"/>
              </a:solidFill>
              <a:latin typeface="+mn-lt"/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286000" y="2000250"/>
            <a:ext cx="1714500" cy="15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>
            <a:off x="4000500" y="4857750"/>
            <a:ext cx="1216025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2570163" y="3429000"/>
            <a:ext cx="2859088" cy="15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143375" y="2571750"/>
            <a:ext cx="1428750" cy="646113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  <a:latin typeface="+mn-lt"/>
              </a:rPr>
              <a:t>H (f) - obor hodnot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34" name="Graf 10"/>
          <p:cNvGraphicFramePr>
            <a:graphicFrameLocks/>
          </p:cNvGraphicFramePr>
          <p:nvPr/>
        </p:nvGraphicFramePr>
        <p:xfrm>
          <a:off x="1473200" y="1346200"/>
          <a:ext cx="6197600" cy="4165600"/>
        </p:xfrm>
        <a:graphic>
          <a:graphicData uri="http://schemas.openxmlformats.org/presentationml/2006/ole">
            <p:oleObj spid="_x0000_s18434" name="Graf" r:id="rId3" imgW="6200775" imgH="4162425" progId="Excel.Chart.8">
              <p:embed/>
            </p:oleObj>
          </a:graphicData>
        </a:graphic>
      </p:graphicFrame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Graf není funkce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43750" y="3571875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x</a:t>
            </a:r>
            <a:endParaRPr lang="cs-CZ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14500" y="1714500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y</a:t>
            </a:r>
            <a:endParaRPr lang="cs-CZ" dirty="0">
              <a:latin typeface="+mn-lt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>
            <a:off x="3144044" y="3428207"/>
            <a:ext cx="1857375" cy="15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143375" y="3429000"/>
            <a:ext cx="428625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x</a:t>
            </a:r>
            <a:r>
              <a:rPr lang="cs-CZ" baseline="-25000" dirty="0">
                <a:latin typeface="+mn-lt"/>
              </a:rPr>
              <a:t>1</a:t>
            </a:r>
            <a:endParaRPr lang="cs-CZ" dirty="0">
              <a:latin typeface="+mn-lt"/>
            </a:endParaRPr>
          </a:p>
        </p:txBody>
      </p:sp>
      <p:sp>
        <p:nvSpPr>
          <p:cNvPr id="2" name="TextovéPole 15"/>
          <p:cNvSpPr txBox="1"/>
          <p:nvPr/>
        </p:nvSpPr>
        <p:spPr>
          <a:xfrm>
            <a:off x="4067175" y="4005263"/>
            <a:ext cx="428625" cy="36671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y</a:t>
            </a:r>
            <a:r>
              <a:rPr lang="cs-CZ" baseline="-25000">
                <a:latin typeface="Calibri" pitchFamily="34" charset="0"/>
              </a:rPr>
              <a:t>2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>
                <a:solidFill>
                  <a:srgbClr val="FF0000"/>
                </a:solidFill>
              </a:rPr>
              <a:t>	Grafem funkce y = f (x), x </a:t>
            </a:r>
            <a:r>
              <a:rPr lang="az-Cyrl-AZ" sz="3600" smtClean="0">
                <a:solidFill>
                  <a:srgbClr val="FF0000"/>
                </a:solidFill>
              </a:rPr>
              <a:t>є</a:t>
            </a:r>
            <a:r>
              <a:rPr lang="cs-CZ" sz="3600" smtClean="0">
                <a:solidFill>
                  <a:srgbClr val="FF0000"/>
                </a:solidFill>
              </a:rPr>
              <a:t> D nazýváme množinu všech bodů roviny, které mají souřadnice </a:t>
            </a:r>
            <a:r>
              <a:rPr lang="en-US" sz="3600" smtClean="0">
                <a:solidFill>
                  <a:srgbClr val="FF0000"/>
                </a:solidFill>
              </a:rPr>
              <a:t>[ x,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en-US" sz="3600" smtClean="0">
                <a:solidFill>
                  <a:srgbClr val="FF0000"/>
                </a:solidFill>
              </a:rPr>
              <a:t>y ]</a:t>
            </a:r>
            <a:endParaRPr lang="cs-CZ" sz="360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D – definiční obor</a:t>
            </a:r>
          </a:p>
          <a:p>
            <a:pPr>
              <a:buFont typeface="Arial" charset="0"/>
              <a:buNone/>
            </a:pPr>
            <a:r>
              <a:rPr lang="cs-CZ" smtClean="0"/>
              <a:t>R - reálná čísla </a:t>
            </a:r>
          </a:p>
          <a:p>
            <a:pPr>
              <a:buFont typeface="Arial" charset="0"/>
              <a:buNone/>
            </a:pPr>
            <a:r>
              <a:rPr lang="cs-CZ" smtClean="0"/>
              <a:t>N - přirozená čísla ( 1,2,3,……,100,….,1000,….)</a:t>
            </a:r>
          </a:p>
          <a:p>
            <a:pPr>
              <a:buFont typeface="Arial" charset="0"/>
              <a:buNone/>
            </a:pPr>
            <a:r>
              <a:rPr lang="cs-CZ" smtClean="0"/>
              <a:t>Z - celá čísla ( -100,…,-2,-1,0,1,2,3,……,25,…)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0"/>
            <a:ext cx="8543925" cy="68580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Sestroj graf funkce dané rovnicí y = 2x , D =</a:t>
            </a:r>
            <a:r>
              <a:rPr lang="en-US" sz="2800" dirty="0" smtClean="0"/>
              <a:t>{ 0,1,2,-1,-2}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Grafem jsou izolované body. H=</a:t>
            </a:r>
            <a:r>
              <a:rPr lang="en-US" sz="2800" dirty="0" smtClean="0"/>
              <a:t> { 0,</a:t>
            </a:r>
            <a:r>
              <a:rPr lang="cs-CZ" sz="2800" smtClean="0"/>
              <a:t>2</a:t>
            </a:r>
            <a:r>
              <a:rPr lang="en-US" sz="2800" smtClean="0"/>
              <a:t>,2,-1,-2}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5" y="642938"/>
          <a:ext cx="3000375" cy="1214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066"/>
                <a:gridCol w="500066"/>
                <a:gridCol w="500066"/>
                <a:gridCol w="500066"/>
                <a:gridCol w="500066"/>
                <a:gridCol w="500066"/>
              </a:tblGrid>
              <a:tr h="6072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505" name="Graf 12"/>
          <p:cNvGraphicFramePr>
            <a:graphicFrameLocks/>
          </p:cNvGraphicFramePr>
          <p:nvPr/>
        </p:nvGraphicFramePr>
        <p:xfrm>
          <a:off x="377825" y="377825"/>
          <a:ext cx="8388350" cy="6030913"/>
        </p:xfrm>
        <a:graphic>
          <a:graphicData uri="http://schemas.openxmlformats.org/presentationml/2006/ole">
            <p:oleObj spid="_x0000_s20505" r:id="rId3" imgW="8388823" imgH="6029467" progId="Excel.Chart.8">
              <p:embed/>
            </p:oleObj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214813" y="3071813"/>
            <a:ext cx="285750" cy="369887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00563" y="3500438"/>
            <a:ext cx="285750" cy="369887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rot="10800000" flipH="1">
            <a:off x="4214813" y="3255963"/>
            <a:ext cx="285750" cy="1587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endCxn id="14" idx="2"/>
          </p:cNvCxnSpPr>
          <p:nvPr/>
        </p:nvCxnSpPr>
        <p:spPr>
          <a:xfrm rot="5400000">
            <a:off x="4452144" y="3694907"/>
            <a:ext cx="384175" cy="1587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 flipH="1">
            <a:off x="4554538" y="3714750"/>
            <a:ext cx="17621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4875" y="3286125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0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Sestroj graf funkce dané rovnicí y = 3x + 1  ,  x </a:t>
            </a:r>
            <a:r>
              <a:rPr lang="az-Cyrl-AZ" sz="2800" smtClean="0"/>
              <a:t>є</a:t>
            </a:r>
            <a:r>
              <a:rPr lang="cs-CZ" sz="2800" smtClean="0"/>
              <a:t> R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Grafem funkce je přímka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endParaRPr lang="cs-CZ" sz="280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625" y="500063"/>
          <a:ext cx="2857500" cy="10001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504"/>
                <a:gridCol w="571504"/>
                <a:gridCol w="571504"/>
                <a:gridCol w="571504"/>
                <a:gridCol w="57150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526" name="Graf 4"/>
          <p:cNvGraphicFramePr>
            <a:graphicFrameLocks/>
          </p:cNvGraphicFramePr>
          <p:nvPr/>
        </p:nvGraphicFramePr>
        <p:xfrm>
          <a:off x="377825" y="377825"/>
          <a:ext cx="8388350" cy="6030913"/>
        </p:xfrm>
        <a:graphic>
          <a:graphicData uri="http://schemas.openxmlformats.org/presentationml/2006/ole">
            <p:oleObj spid="_x0000_s21526" r:id="rId3" imgW="8388823" imgH="6029467" progId="Excel.Chart.8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14813" y="3071813"/>
            <a:ext cx="285750" cy="369887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0563" y="3500438"/>
            <a:ext cx="285750" cy="369887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 rot="10800000" flipH="1">
            <a:off x="4214813" y="3255963"/>
            <a:ext cx="285750" cy="1587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endCxn id="7" idx="2"/>
          </p:cNvCxnSpPr>
          <p:nvPr/>
        </p:nvCxnSpPr>
        <p:spPr>
          <a:xfrm rot="5400000">
            <a:off x="4452144" y="3694907"/>
            <a:ext cx="384175" cy="1587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H="1">
            <a:off x="4554538" y="3714750"/>
            <a:ext cx="17621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4875" y="3286125"/>
            <a:ext cx="285750" cy="36988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0</a:t>
            </a:r>
            <a:endParaRPr lang="cs-CZ" dirty="0">
              <a:latin typeface="+mn-lt"/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1643063" y="2143125"/>
            <a:ext cx="5357812" cy="26431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600" b="1" u="sng" smtClean="0"/>
              <a:t>Anotace: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600" smtClean="0"/>
              <a:t>V této prezentaci se naučíme sestrojit graf. Žáci se učí rozpoznat zda jde o graf funkce či nikoli.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600" smtClean="0"/>
              <a:t>Naučí se pracovat s hotovým grafem funkce. Z grafu čtou definiční obor funkce, obor hodnot, k danému číslu z definičního oboru přiřazují hodnotu funkce a k dané hodnotě funkce číslo, kterému je tato hodnota přiřazena. Tato prezentace je doplněna </a:t>
            </a:r>
            <a:r>
              <a:rPr lang="cs-CZ" sz="2600" smtClean="0">
                <a:hlinkClick r:id="rId2"/>
              </a:rPr>
              <a:t>pracovním listem</a:t>
            </a:r>
            <a:r>
              <a:rPr lang="cs-CZ" sz="2600" smtClean="0"/>
              <a:t>. Každý žák dostane pracovní list. První úlohu žáci řeší společně s učitelem. Graf je promítnut na interaktivní tabuli. Druhou úlohu řeší samostatně do sešitu.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700" b="1" u="sng" smtClean="0"/>
              <a:t>Použité zdroje: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70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700" smtClean="0"/>
              <a:t>	Odvárko Oldřich- Kadleček Jiří:  Matematika pro 9. ročník ZŠ  2.díl , 1.vydání 2000,  Prometheus, počet stran 91, ISBN 80-7196-208-2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7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7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700" b="1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323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Motiv sady Office</vt:lpstr>
      <vt:lpstr>Graf aplikace Microsoft Excel</vt:lpstr>
      <vt:lpstr>Graf aplikace Microsoft Office Excel</vt:lpstr>
      <vt:lpstr>DEFINICE FUNKCE</vt:lpstr>
      <vt:lpstr>Snímek 2</vt:lpstr>
      <vt:lpstr>GRAF FUNKCE</vt:lpstr>
      <vt:lpstr>Jak sestrojíme graf?</vt:lpstr>
      <vt:lpstr>Snímek 5</vt:lpstr>
      <vt:lpstr>Graf není funkce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Vaclav</dc:creator>
  <cp:lastModifiedBy>Maminka</cp:lastModifiedBy>
  <cp:revision>38</cp:revision>
  <dcterms:created xsi:type="dcterms:W3CDTF">2012-01-31T20:34:41Z</dcterms:created>
  <dcterms:modified xsi:type="dcterms:W3CDTF">2012-03-08T08:53:22Z</dcterms:modified>
</cp:coreProperties>
</file>