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VY_32_INOVACE_07_Angličtina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Tenses</a:t>
          </a:r>
          <a:r>
            <a:rPr lang="cs-CZ" sz="2000" dirty="0" smtClean="0"/>
            <a:t> </a:t>
          </a:r>
          <a:r>
            <a:rPr lang="cs-CZ" sz="2000" dirty="0" err="1" smtClean="0"/>
            <a:t>revision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841F20-A45C-47E2-AB94-F02DE6ED183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1125F7-0562-41A4-97CB-E51DA6DF439E}" type="presOf" srcId="{D8197B8C-B260-4A16-BDF4-0947B075E274}" destId="{25B08C86-7E15-44DC-BE7F-FFB55DD49D12}" srcOrd="0" destOrd="0" presId="urn:microsoft.com/office/officeart/2005/8/layout/target3"/>
    <dgm:cxn modelId="{384356BE-E5EC-49A5-9397-451A8F7BA70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9E36DA0-09C2-48E2-9543-7A4AA2D2BC3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C0FA80-340F-4B27-8B9B-C92BEBE8548D}" type="presOf" srcId="{757F3AB3-0718-4624-B441-E567A8F0AB56}" destId="{333A1088-737F-45CB-B68E-254E46348037}" srcOrd="0" destOrd="0" presId="urn:microsoft.com/office/officeart/2005/8/layout/target3"/>
    <dgm:cxn modelId="{6096F959-5DAF-4E30-AD8C-D8D056CA98EC}" type="presOf" srcId="{D1B46980-6531-4606-95E6-44980827E919}" destId="{6140AFEC-043D-4C43-A2F9-D0F5331DF3A3}" srcOrd="0" destOrd="0" presId="urn:microsoft.com/office/officeart/2005/8/layout/target3"/>
    <dgm:cxn modelId="{DB6E55DF-F2F8-4598-B0D6-5C8D152697CE}" type="presOf" srcId="{D8197B8C-B260-4A16-BDF4-0947B075E274}" destId="{5A5FFA88-C948-4069-8E93-59FA12366E83}" srcOrd="1" destOrd="0" presId="urn:microsoft.com/office/officeart/2005/8/layout/target3"/>
    <dgm:cxn modelId="{A6BA7728-4956-405D-AACF-90C22F62C411}" type="presOf" srcId="{4C35D32F-0EAB-4CD7-82EE-45574DC2A586}" destId="{890E4F0B-2866-4A3F-A3C7-2A14B1797930}" srcOrd="1" destOrd="0" presId="urn:microsoft.com/office/officeart/2005/8/layout/target3"/>
    <dgm:cxn modelId="{D09DEA7A-9421-4879-9BE0-E972A2BFC177}" type="presOf" srcId="{B651F6E3-6281-48DB-9319-2AEAFDAE7572}" destId="{619D679B-A015-4ECF-8348-D1034C574F40}" srcOrd="0" destOrd="0" presId="urn:microsoft.com/office/officeart/2005/8/layout/target3"/>
    <dgm:cxn modelId="{411DF6CB-67CB-4C7A-8E32-FD92AB7038BE}" type="presOf" srcId="{D1B46980-6531-4606-95E6-44980827E919}" destId="{2BE915AB-18AA-4053-B92C-3BFC9ED204BB}" srcOrd="1" destOrd="0" presId="urn:microsoft.com/office/officeart/2005/8/layout/target3"/>
    <dgm:cxn modelId="{48755086-C7D9-4432-A9D0-D69821E8D0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DBD22C-741A-44BE-AC23-A865BFD5F13D}" type="presParOf" srcId="{333A1088-737F-45CB-B68E-254E46348037}" destId="{F5ABB229-8D3B-4694-996A-96F23CF14429}" srcOrd="0" destOrd="0" presId="urn:microsoft.com/office/officeart/2005/8/layout/target3"/>
    <dgm:cxn modelId="{0249630B-2199-4A81-B981-48D392569F93}" type="presParOf" srcId="{333A1088-737F-45CB-B68E-254E46348037}" destId="{F41139FD-01EE-4571-8B17-4FB00FC51163}" srcOrd="1" destOrd="0" presId="urn:microsoft.com/office/officeart/2005/8/layout/target3"/>
    <dgm:cxn modelId="{5CB6E375-8C13-474A-802A-EE0D6554FA1D}" type="presParOf" srcId="{333A1088-737F-45CB-B68E-254E46348037}" destId="{D005CE8C-CC26-4C3E-AC11-E15060ECD759}" srcOrd="2" destOrd="0" presId="urn:microsoft.com/office/officeart/2005/8/layout/target3"/>
    <dgm:cxn modelId="{38F73BC3-A95A-495E-A1F3-609683D22391}" type="presParOf" srcId="{333A1088-737F-45CB-B68E-254E46348037}" destId="{2C702D82-9B77-49B7-9568-BB8EB47C3372}" srcOrd="3" destOrd="0" presId="urn:microsoft.com/office/officeart/2005/8/layout/target3"/>
    <dgm:cxn modelId="{65AE713C-A0E3-4C6D-A4E5-51810317FF11}" type="presParOf" srcId="{333A1088-737F-45CB-B68E-254E46348037}" destId="{A52A0455-90FF-4808-ABD0-F02540D31D5A}" srcOrd="4" destOrd="0" presId="urn:microsoft.com/office/officeart/2005/8/layout/target3"/>
    <dgm:cxn modelId="{53F05A3E-AF34-4A09-8A9F-4124ECB6BA12}" type="presParOf" srcId="{333A1088-737F-45CB-B68E-254E46348037}" destId="{6140AFEC-043D-4C43-A2F9-D0F5331DF3A3}" srcOrd="5" destOrd="0" presId="urn:microsoft.com/office/officeart/2005/8/layout/target3"/>
    <dgm:cxn modelId="{3F43BC93-4432-4D9E-98E9-F0A9A39B9C13}" type="presParOf" srcId="{333A1088-737F-45CB-B68E-254E46348037}" destId="{9358AC05-5D7D-4327-9F80-1AD486AEA664}" srcOrd="6" destOrd="0" presId="urn:microsoft.com/office/officeart/2005/8/layout/target3"/>
    <dgm:cxn modelId="{64F2570E-DA32-4FAD-80A5-4DFC1C3FA3A9}" type="presParOf" srcId="{333A1088-737F-45CB-B68E-254E46348037}" destId="{313FC574-E1CD-4FB4-B054-0B805CE0447D}" srcOrd="7" destOrd="0" presId="urn:microsoft.com/office/officeart/2005/8/layout/target3"/>
    <dgm:cxn modelId="{FCC3D46F-C8D6-40F4-9572-9A0C93126269}" type="presParOf" srcId="{333A1088-737F-45CB-B68E-254E46348037}" destId="{619D679B-A015-4ECF-8348-D1034C574F40}" srcOrd="8" destOrd="0" presId="urn:microsoft.com/office/officeart/2005/8/layout/target3"/>
    <dgm:cxn modelId="{3D7A1835-F893-4C19-96DB-1FB0F151EF68}" type="presParOf" srcId="{333A1088-737F-45CB-B68E-254E46348037}" destId="{322283A8-4A27-4CDA-BAE3-F381106A9174}" srcOrd="9" destOrd="0" presId="urn:microsoft.com/office/officeart/2005/8/layout/target3"/>
    <dgm:cxn modelId="{921EF3A6-B130-4E1E-AB63-07DB62C89F87}" type="presParOf" srcId="{333A1088-737F-45CB-B68E-254E46348037}" destId="{FFC9F71D-1B4F-4AD9-A4A6-86ADEFC8AF5C}" srcOrd="10" destOrd="0" presId="urn:microsoft.com/office/officeart/2005/8/layout/target3"/>
    <dgm:cxn modelId="{B9F5459F-6524-4793-9B79-CF1A4E265C52}" type="presParOf" srcId="{333A1088-737F-45CB-B68E-254E46348037}" destId="{25B08C86-7E15-44DC-BE7F-FFB55DD49D12}" srcOrd="11" destOrd="0" presId="urn:microsoft.com/office/officeart/2005/8/layout/target3"/>
    <dgm:cxn modelId="{0A9011E6-F1F8-49E1-B373-9A0BF1B604FE}" type="presParOf" srcId="{333A1088-737F-45CB-B68E-254E46348037}" destId="{76644BE8-9D7C-4C09-B250-3D10AF48CBB7}" srcOrd="12" destOrd="0" presId="urn:microsoft.com/office/officeart/2005/8/layout/target3"/>
    <dgm:cxn modelId="{CF087D24-5F02-4300-B9BF-B91F01D060F2}" type="presParOf" srcId="{333A1088-737F-45CB-B68E-254E46348037}" destId="{EE85B701-7295-41C0-BA7A-34D3756A2AE6}" srcOrd="13" destOrd="0" presId="urn:microsoft.com/office/officeart/2005/8/layout/target3"/>
    <dgm:cxn modelId="{AA71C454-A217-4D42-ADFA-09C54968E0A1}" type="presParOf" srcId="{333A1088-737F-45CB-B68E-254E46348037}" destId="{8BEBB6EC-1DAA-4CAC-8A25-BC0FCBD5DBD5}" srcOrd="14" destOrd="0" presId="urn:microsoft.com/office/officeart/2005/8/layout/target3"/>
    <dgm:cxn modelId="{A5368B0C-9266-4BFD-82B3-DA95DDF91D1C}" type="presParOf" srcId="{333A1088-737F-45CB-B68E-254E46348037}" destId="{AED2198E-93D5-4001-81B4-73124B309672}" srcOrd="15" destOrd="0" presId="urn:microsoft.com/office/officeart/2005/8/layout/target3"/>
    <dgm:cxn modelId="{CC26F6F9-3816-45CD-A394-BD3CB0EE3857}" type="presParOf" srcId="{333A1088-737F-45CB-B68E-254E46348037}" destId="{2BE915AB-18AA-4053-B92C-3BFC9ED204BB}" srcOrd="16" destOrd="0" presId="urn:microsoft.com/office/officeart/2005/8/layout/target3"/>
    <dgm:cxn modelId="{F170D0C4-D5FB-4E4A-8410-8D72FCEF701D}" type="presParOf" srcId="{333A1088-737F-45CB-B68E-254E46348037}" destId="{6BB5E863-4638-4E1D-BFDE-399D028AC4ED}" srcOrd="17" destOrd="0" presId="urn:microsoft.com/office/officeart/2005/8/layout/target3"/>
    <dgm:cxn modelId="{989566F1-80AE-41D3-BB53-FC069030DEB9}" type="presParOf" srcId="{333A1088-737F-45CB-B68E-254E46348037}" destId="{5A5FFA88-C948-4069-8E93-59FA12366E83}" srcOrd="18" destOrd="0" presId="urn:microsoft.com/office/officeart/2005/8/layout/target3"/>
    <dgm:cxn modelId="{6364FFD2-7683-4225-99EF-C25F86CE27F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VY_32_INOVACE_07_Angličtina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revision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ED319-961B-4A2F-836C-6F9A11B5A2BB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8AB67-DFBF-4756-AFB5-E36787B44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409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08AB67-DFBF-4756-AFB5-E36787B448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53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314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370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186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09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919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389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317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361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80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20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250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D60C18-DEAE-48FE-AF9C-3F08A4071F6C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001FE-20B4-467F-9BF3-B9F27F8917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84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90328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19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Žáci opakují pravidla tvoření přítomného a minulého času prostého a průběhového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0315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Present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continuous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/přítomný čas průběhový/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925144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Rules</a:t>
            </a:r>
            <a:r>
              <a:rPr lang="cs-CZ" dirty="0" smtClean="0">
                <a:solidFill>
                  <a:srgbClr val="FF0000"/>
                </a:solidFill>
              </a:rPr>
              <a:t> :</a:t>
            </a:r>
          </a:p>
          <a:p>
            <a:pPr marL="0" indent="0">
              <a:buNone/>
            </a:pPr>
            <a:r>
              <a:rPr lang="cs-CZ" dirty="0" smtClean="0"/>
              <a:t>		 </a:t>
            </a:r>
            <a:r>
              <a:rPr lang="cs-CZ" dirty="0" err="1" smtClean="0">
                <a:solidFill>
                  <a:srgbClr val="00B0F0"/>
                </a:solidFill>
              </a:rPr>
              <a:t>be</a:t>
            </a:r>
            <a:r>
              <a:rPr lang="cs-CZ" dirty="0" smtClean="0">
                <a:solidFill>
                  <a:srgbClr val="00B0F0"/>
                </a:solidFill>
              </a:rPr>
              <a:t>  …………..</a:t>
            </a:r>
            <a:r>
              <a:rPr lang="cs-CZ" dirty="0" err="1" smtClean="0">
                <a:solidFill>
                  <a:srgbClr val="00B0F0"/>
                </a:solidFill>
              </a:rPr>
              <a:t>ing</a:t>
            </a:r>
            <a:r>
              <a:rPr lang="cs-CZ" dirty="0" smtClean="0">
                <a:solidFill>
                  <a:srgbClr val="00B0F0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/</a:t>
            </a:r>
            <a:r>
              <a:rPr lang="cs-CZ" dirty="0" err="1" smtClean="0"/>
              <a:t>am</a:t>
            </a:r>
            <a:r>
              <a:rPr lang="cs-CZ" dirty="0" smtClean="0"/>
              <a:t>, are, 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now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at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moment, </a:t>
            </a:r>
            <a:r>
              <a:rPr lang="cs-CZ" dirty="0" err="1" smtClean="0">
                <a:solidFill>
                  <a:srgbClr val="00B0F0"/>
                </a:solidFill>
              </a:rPr>
              <a:t>from</a:t>
            </a:r>
            <a:r>
              <a:rPr lang="cs-CZ" dirty="0" smtClean="0">
                <a:solidFill>
                  <a:srgbClr val="00B0F0"/>
                </a:solidFill>
              </a:rPr>
              <a:t> – to, </a:t>
            </a:r>
            <a:r>
              <a:rPr lang="cs-CZ" dirty="0" err="1" smtClean="0">
                <a:solidFill>
                  <a:srgbClr val="00B0F0"/>
                </a:solidFill>
              </a:rPr>
              <a:t>all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time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  in </a:t>
            </a:r>
            <a:r>
              <a:rPr lang="cs-CZ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picture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today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this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time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457200" lvl="1" indent="0">
              <a:buNone/>
            </a:pPr>
            <a:r>
              <a:rPr lang="cs-CZ" dirty="0" smtClean="0"/>
              <a:t>A:   podmět </a:t>
            </a:r>
            <a:r>
              <a:rPr lang="cs-CZ" dirty="0" err="1" smtClean="0">
                <a:solidFill>
                  <a:srgbClr val="00B0F0"/>
                </a:solidFill>
              </a:rPr>
              <a:t>be</a:t>
            </a:r>
            <a:r>
              <a:rPr lang="cs-CZ" dirty="0" smtClean="0">
                <a:solidFill>
                  <a:srgbClr val="00B0F0"/>
                </a:solidFill>
              </a:rPr>
              <a:t>……..</a:t>
            </a:r>
            <a:r>
              <a:rPr lang="cs-CZ" dirty="0" err="1" smtClean="0">
                <a:solidFill>
                  <a:srgbClr val="00B0F0"/>
                </a:solidFill>
              </a:rPr>
              <a:t>ing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Q</a:t>
            </a:r>
            <a:r>
              <a:rPr lang="cs-CZ" sz="2800" dirty="0" smtClean="0"/>
              <a:t>:  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/>
              <a:t>    podmět …….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</a:t>
            </a:r>
            <a:r>
              <a:rPr lang="cs-CZ" sz="2800" dirty="0" smtClean="0"/>
              <a:t>:    podmět  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not </a:t>
            </a:r>
            <a:r>
              <a:rPr lang="cs-CZ" sz="2800" dirty="0" smtClean="0">
                <a:solidFill>
                  <a:srgbClr val="00B0F0"/>
                </a:solidFill>
              </a:rPr>
              <a:t> ……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79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jumping. 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isn´reading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Dog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10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Past </a:t>
            </a:r>
            <a:r>
              <a:rPr lang="cs-CZ" sz="3600" dirty="0" err="1" smtClean="0">
                <a:solidFill>
                  <a:srgbClr val="FF0000"/>
                </a:solidFill>
              </a:rPr>
              <a:t>continuous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dirty="0" smtClean="0"/>
              <a:t>/</a:t>
            </a:r>
            <a:r>
              <a:rPr lang="cs-CZ" sz="3600" dirty="0" smtClean="0"/>
              <a:t>minulý průběhový/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Rules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……………..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smtClean="0"/>
              <a:t>/</a:t>
            </a:r>
            <a:r>
              <a:rPr lang="cs-CZ" sz="2800" dirty="0" err="1" smtClean="0"/>
              <a:t>was,were</a:t>
            </a:r>
            <a:r>
              <a:rPr lang="cs-CZ" sz="2800" dirty="0" smtClean="0"/>
              <a:t>/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in </a:t>
            </a:r>
            <a:r>
              <a:rPr lang="cs-CZ" sz="2800" dirty="0" err="1" smtClean="0">
                <a:solidFill>
                  <a:srgbClr val="00B0F0"/>
                </a:solidFill>
              </a:rPr>
              <a:t>the</a:t>
            </a:r>
            <a:r>
              <a:rPr lang="cs-CZ" sz="2800" dirty="0" smtClean="0">
                <a:solidFill>
                  <a:srgbClr val="00B0F0"/>
                </a:solidFill>
              </a:rPr>
              <a:t> past </a:t>
            </a:r>
            <a:r>
              <a:rPr lang="cs-CZ" sz="2800" dirty="0" err="1" smtClean="0">
                <a:solidFill>
                  <a:srgbClr val="00B0F0"/>
                </a:solidFill>
              </a:rPr>
              <a:t>at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the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time</a:t>
            </a:r>
            <a:r>
              <a:rPr lang="cs-CZ" sz="2800" dirty="0" smtClean="0">
                <a:solidFill>
                  <a:srgbClr val="00B0F0"/>
                </a:solidFill>
              </a:rPr>
              <a:t>, </a:t>
            </a:r>
            <a:r>
              <a:rPr lang="cs-CZ" sz="2800" dirty="0" err="1" smtClean="0">
                <a:solidFill>
                  <a:srgbClr val="00B0F0"/>
                </a:solidFill>
              </a:rPr>
              <a:t>all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time</a:t>
            </a:r>
            <a:r>
              <a:rPr lang="cs-CZ" sz="2800" dirty="0" smtClean="0">
                <a:solidFill>
                  <a:srgbClr val="00B0F0"/>
                </a:solidFill>
              </a:rPr>
              <a:t>, </a:t>
            </a:r>
            <a:r>
              <a:rPr lang="cs-CZ" sz="2800" dirty="0" err="1" smtClean="0">
                <a:solidFill>
                  <a:srgbClr val="00B0F0"/>
                </a:solidFill>
              </a:rPr>
              <a:t>from</a:t>
            </a:r>
            <a:r>
              <a:rPr lang="cs-CZ" sz="2800" dirty="0" smtClean="0">
                <a:solidFill>
                  <a:srgbClr val="00B0F0"/>
                </a:solidFill>
              </a:rPr>
              <a:t>…to, </a:t>
            </a:r>
            <a:r>
              <a:rPr lang="cs-CZ" sz="2800" dirty="0" err="1" smtClean="0">
                <a:solidFill>
                  <a:srgbClr val="00B0F0"/>
                </a:solidFill>
              </a:rPr>
              <a:t>longer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time</a:t>
            </a:r>
            <a:r>
              <a:rPr lang="cs-CZ" sz="2800" dirty="0" smtClean="0">
                <a:solidFill>
                  <a:srgbClr val="00B0F0"/>
                </a:solidFill>
              </a:rPr>
              <a:t>, </a:t>
            </a:r>
            <a:r>
              <a:rPr lang="cs-CZ" sz="2800" dirty="0" err="1" smtClean="0">
                <a:solidFill>
                  <a:srgbClr val="00B0F0"/>
                </a:solidFill>
              </a:rPr>
              <a:t>two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activities</a:t>
            </a:r>
            <a:r>
              <a:rPr lang="cs-CZ" sz="2800" dirty="0" smtClean="0">
                <a:solidFill>
                  <a:srgbClr val="00B0F0"/>
                </a:solidFill>
              </a:rPr>
              <a:t>—</a:t>
            </a:r>
            <a:r>
              <a:rPr lang="cs-CZ" sz="2800" dirty="0" err="1" smtClean="0">
                <a:solidFill>
                  <a:srgbClr val="00B0F0"/>
                </a:solidFill>
              </a:rPr>
              <a:t>longer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of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them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A :  podmět </a:t>
            </a:r>
            <a:r>
              <a:rPr lang="cs-CZ" sz="2800" dirty="0" err="1" smtClean="0">
                <a:solidFill>
                  <a:srgbClr val="00B0F0"/>
                </a:solidFill>
              </a:rPr>
              <a:t>was</a:t>
            </a:r>
            <a:r>
              <a:rPr lang="cs-CZ" sz="2800" dirty="0" smtClean="0">
                <a:solidFill>
                  <a:srgbClr val="00B0F0"/>
                </a:solidFill>
              </a:rPr>
              <a:t>/</a:t>
            </a:r>
            <a:r>
              <a:rPr lang="cs-CZ" sz="2800" dirty="0" err="1" smtClean="0">
                <a:solidFill>
                  <a:srgbClr val="00B0F0"/>
                </a:solidFill>
              </a:rPr>
              <a:t>were</a:t>
            </a:r>
            <a:r>
              <a:rPr lang="cs-CZ" sz="2800" dirty="0" smtClean="0">
                <a:solidFill>
                  <a:srgbClr val="00B0F0"/>
                </a:solidFill>
              </a:rPr>
              <a:t> ……….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Q :   </a:t>
            </a:r>
            <a:r>
              <a:rPr lang="cs-CZ" sz="2800" dirty="0" err="1" smtClean="0">
                <a:solidFill>
                  <a:srgbClr val="00B0F0"/>
                </a:solidFill>
              </a:rPr>
              <a:t>was</a:t>
            </a:r>
            <a:r>
              <a:rPr lang="cs-CZ" sz="2800" dirty="0" smtClean="0">
                <a:solidFill>
                  <a:srgbClr val="00B0F0"/>
                </a:solidFill>
              </a:rPr>
              <a:t>/ </a:t>
            </a:r>
            <a:r>
              <a:rPr lang="cs-CZ" sz="2800" dirty="0" err="1" smtClean="0">
                <a:solidFill>
                  <a:srgbClr val="00B0F0"/>
                </a:solidFill>
              </a:rPr>
              <a:t>were</a:t>
            </a:r>
            <a:r>
              <a:rPr lang="cs-CZ" sz="2800" dirty="0" smtClean="0">
                <a:solidFill>
                  <a:srgbClr val="00B0F0"/>
                </a:solidFill>
              </a:rPr>
              <a:t>     </a:t>
            </a:r>
            <a:r>
              <a:rPr lang="cs-CZ" sz="2800" dirty="0" smtClean="0"/>
              <a:t>podmět  </a:t>
            </a:r>
            <a:r>
              <a:rPr lang="cs-CZ" sz="2800" dirty="0" smtClean="0">
                <a:solidFill>
                  <a:srgbClr val="00B0F0"/>
                </a:solidFill>
              </a:rPr>
              <a:t>….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N :   podmět </a:t>
            </a:r>
            <a:r>
              <a:rPr lang="cs-CZ" sz="2800" dirty="0" err="1" smtClean="0">
                <a:solidFill>
                  <a:srgbClr val="00B0F0"/>
                </a:solidFill>
              </a:rPr>
              <a:t>was</a:t>
            </a:r>
            <a:r>
              <a:rPr lang="cs-CZ" sz="2800" dirty="0" smtClean="0">
                <a:solidFill>
                  <a:srgbClr val="00B0F0"/>
                </a:solidFill>
              </a:rPr>
              <a:t>/</a:t>
            </a:r>
            <a:r>
              <a:rPr lang="cs-CZ" sz="2800" dirty="0" err="1" smtClean="0">
                <a:solidFill>
                  <a:srgbClr val="00B0F0"/>
                </a:solidFill>
              </a:rPr>
              <a:t>were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not </a:t>
            </a:r>
            <a:r>
              <a:rPr lang="cs-CZ" sz="2800" dirty="0" smtClean="0">
                <a:solidFill>
                  <a:srgbClr val="00B0F0"/>
                </a:solidFill>
              </a:rPr>
              <a:t>  ……</a:t>
            </a:r>
            <a:r>
              <a:rPr lang="cs-CZ" sz="2800" dirty="0" err="1" smtClean="0">
                <a:solidFill>
                  <a:srgbClr val="00B0F0"/>
                </a:solidFill>
              </a:rPr>
              <a:t>ing</a:t>
            </a:r>
            <a:r>
              <a:rPr lang="cs-CZ" sz="2800" dirty="0" smtClean="0"/>
              <a:t>	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923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  </a:t>
            </a:r>
            <a:r>
              <a:rPr lang="cs-CZ" sz="2800" dirty="0" err="1" smtClean="0"/>
              <a:t>all</a:t>
            </a:r>
            <a:r>
              <a:rPr lang="cs-CZ" sz="2800" dirty="0" smtClean="0"/>
              <a:t> </a:t>
            </a:r>
            <a:r>
              <a:rPr lang="cs-CZ" sz="2800" dirty="0" err="1" smtClean="0"/>
              <a:t>afternoon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speaking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friends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 dancing </a:t>
            </a:r>
            <a:r>
              <a:rPr lang="cs-CZ" sz="2800" dirty="0" err="1" smtClean="0"/>
              <a:t>from</a:t>
            </a:r>
            <a:r>
              <a:rPr lang="cs-CZ" sz="2800" dirty="0" smtClean="0"/>
              <a:t> 1 to 3 </a:t>
            </a:r>
            <a:r>
              <a:rPr lang="cs-CZ" sz="2800" dirty="0" err="1" smtClean="0"/>
              <a:t>oćlock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When</a:t>
            </a:r>
            <a:r>
              <a:rPr lang="cs-CZ" sz="2800" dirty="0" smtClean="0"/>
              <a:t> 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, he </a:t>
            </a:r>
            <a:r>
              <a:rPr lang="cs-CZ" sz="2800" dirty="0" err="1" smtClean="0"/>
              <a:t>fell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broke</a:t>
            </a:r>
            <a:r>
              <a:rPr lang="cs-CZ" sz="2800" dirty="0" smtClean="0"/>
              <a:t> his hand.</a:t>
            </a:r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mother</a:t>
            </a:r>
            <a:r>
              <a:rPr lang="cs-CZ" sz="2800" dirty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cooking</a:t>
            </a:r>
            <a:r>
              <a:rPr lang="cs-CZ" sz="2800" dirty="0" smtClean="0"/>
              <a:t>, </a:t>
            </a:r>
            <a:r>
              <a:rPr lang="cs-CZ" sz="2800" dirty="0" err="1" smtClean="0"/>
              <a:t>when</a:t>
            </a:r>
            <a:r>
              <a:rPr lang="cs-CZ" sz="2800" dirty="0" smtClean="0"/>
              <a:t> I </a:t>
            </a:r>
            <a:r>
              <a:rPr lang="cs-CZ" sz="2800" dirty="0" err="1" smtClean="0"/>
              <a:t>came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weren´t</a:t>
            </a:r>
            <a:r>
              <a:rPr lang="cs-CZ" sz="2800" dirty="0" smtClean="0"/>
              <a:t> </a:t>
            </a:r>
            <a:r>
              <a:rPr lang="cs-CZ" sz="2800" dirty="0" err="1" smtClean="0"/>
              <a:t>working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 </a:t>
            </a:r>
            <a:r>
              <a:rPr lang="cs-CZ" sz="2800" dirty="0" err="1" smtClean="0"/>
              <a:t>afternoon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Present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simple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/přítomný prostý/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Rules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00B0F0"/>
                </a:solidFill>
              </a:rPr>
              <a:t>infinitiv </a:t>
            </a:r>
            <a:r>
              <a:rPr lang="cs-CZ" sz="2800" dirty="0" smtClean="0"/>
              <a:t> / 3.os.jed.č. </a:t>
            </a:r>
            <a:r>
              <a:rPr lang="cs-CZ" sz="2800" dirty="0" smtClean="0">
                <a:solidFill>
                  <a:srgbClr val="C00000"/>
                </a:solidFill>
              </a:rPr>
              <a:t>–s </a:t>
            </a:r>
            <a:r>
              <a:rPr lang="cs-CZ" sz="2800" dirty="0" smtClean="0"/>
              <a:t>/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 err="1" smtClean="0"/>
              <a:t>using</a:t>
            </a:r>
            <a:r>
              <a:rPr lang="cs-CZ" sz="2800" dirty="0" smtClean="0"/>
              <a:t>: pravidelná činnost- </a:t>
            </a:r>
            <a:r>
              <a:rPr lang="cs-CZ" sz="2800" dirty="0" err="1" smtClean="0"/>
              <a:t>every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samozřejmá tvrzení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myšlenky, pocity, tvrzení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A:  podmět  </a:t>
            </a:r>
            <a:r>
              <a:rPr lang="cs-CZ" sz="2800" dirty="0" smtClean="0">
                <a:solidFill>
                  <a:srgbClr val="00B0F0"/>
                </a:solidFill>
              </a:rPr>
              <a:t>infinitiv/ 3.jč s/</a:t>
            </a:r>
          </a:p>
          <a:p>
            <a:pPr marL="0" indent="0">
              <a:buNone/>
            </a:pPr>
            <a:r>
              <a:rPr lang="cs-CZ" sz="2800" dirty="0" smtClean="0"/>
              <a:t> Q:  </a:t>
            </a:r>
            <a:r>
              <a:rPr lang="cs-CZ" sz="2800" dirty="0" smtClean="0">
                <a:solidFill>
                  <a:srgbClr val="00B0F0"/>
                </a:solidFill>
              </a:rPr>
              <a:t>Do </a:t>
            </a:r>
            <a:r>
              <a:rPr lang="cs-CZ" sz="2800" dirty="0" smtClean="0"/>
              <a:t>      podmět</a:t>
            </a:r>
            <a:r>
              <a:rPr lang="cs-CZ" sz="2800" dirty="0" smtClean="0">
                <a:solidFill>
                  <a:srgbClr val="00B0F0"/>
                </a:solidFill>
              </a:rPr>
              <a:t>     infinitiv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       </a:t>
            </a:r>
            <a:r>
              <a:rPr lang="cs-CZ" sz="2800" dirty="0" err="1" smtClean="0">
                <a:solidFill>
                  <a:srgbClr val="00B0F0"/>
                </a:solidFill>
              </a:rPr>
              <a:t>Does</a:t>
            </a:r>
            <a:r>
              <a:rPr lang="cs-CZ" sz="2800" dirty="0" smtClean="0">
                <a:solidFill>
                  <a:srgbClr val="00B0F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N:  podmět    </a:t>
            </a:r>
            <a:r>
              <a:rPr lang="cs-CZ" sz="2800" dirty="0" smtClean="0">
                <a:solidFill>
                  <a:srgbClr val="00B0F0"/>
                </a:solidFill>
              </a:rPr>
              <a:t>do     </a:t>
            </a:r>
            <a:r>
              <a:rPr lang="cs-CZ" sz="2800" dirty="0" smtClean="0">
                <a:solidFill>
                  <a:srgbClr val="C00000"/>
                </a:solidFill>
              </a:rPr>
              <a:t>not  </a:t>
            </a:r>
            <a:r>
              <a:rPr lang="cs-CZ" sz="2800" dirty="0" smtClean="0">
                <a:solidFill>
                  <a:srgbClr val="00B0F0"/>
                </a:solidFill>
              </a:rPr>
              <a:t>       infinitiv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                       </a:t>
            </a:r>
            <a:r>
              <a:rPr lang="cs-CZ" sz="2800" dirty="0" err="1" smtClean="0">
                <a:solidFill>
                  <a:srgbClr val="00B0F0"/>
                </a:solidFill>
              </a:rPr>
              <a:t>does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not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10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Examples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go to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factory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Childern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canteen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live in </a:t>
            </a:r>
            <a:r>
              <a:rPr lang="cs-CZ" dirty="0" err="1" smtClean="0"/>
              <a:t>the</a:t>
            </a:r>
            <a:r>
              <a:rPr lang="cs-CZ" dirty="0" smtClean="0"/>
              <a:t> UK.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rises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66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Past </a:t>
            </a:r>
            <a:r>
              <a:rPr lang="cs-CZ" sz="3200" dirty="0" err="1" smtClean="0">
                <a:solidFill>
                  <a:srgbClr val="FF0000"/>
                </a:solidFill>
              </a:rPr>
              <a:t>simple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/minulý prostý/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Rules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/>
              <a:t>regular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r>
              <a:rPr lang="cs-CZ" sz="2800" dirty="0" smtClean="0"/>
              <a:t> / pravidelná/    </a:t>
            </a:r>
            <a:r>
              <a:rPr lang="cs-CZ" sz="2800" dirty="0" smtClean="0">
                <a:solidFill>
                  <a:srgbClr val="00B0F0"/>
                </a:solidFill>
              </a:rPr>
              <a:t>- </a:t>
            </a:r>
            <a:r>
              <a:rPr lang="cs-CZ" sz="2800" dirty="0" err="1" smtClean="0">
                <a:solidFill>
                  <a:srgbClr val="00B0F0"/>
                </a:solidFill>
              </a:rPr>
              <a:t>ed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irregular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r>
              <a:rPr lang="cs-CZ" sz="2800" dirty="0" smtClean="0"/>
              <a:t>   / nepravidelná/ </a:t>
            </a:r>
            <a:r>
              <a:rPr lang="cs-CZ" sz="2800" dirty="0" smtClean="0">
                <a:solidFill>
                  <a:srgbClr val="00B0F0"/>
                </a:solidFill>
              </a:rPr>
              <a:t>– 2.tvar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Using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in </a:t>
            </a:r>
            <a:r>
              <a:rPr lang="cs-CZ" sz="2800" dirty="0" err="1" smtClean="0">
                <a:solidFill>
                  <a:srgbClr val="00B0F0"/>
                </a:solidFill>
              </a:rPr>
              <a:t>the</a:t>
            </a:r>
            <a:r>
              <a:rPr lang="cs-CZ" sz="2800" dirty="0" smtClean="0">
                <a:solidFill>
                  <a:srgbClr val="00B0F0"/>
                </a:solidFill>
              </a:rPr>
              <a:t> past, </a:t>
            </a:r>
            <a:r>
              <a:rPr lang="cs-CZ" sz="2800" dirty="0" err="1" smtClean="0">
                <a:solidFill>
                  <a:srgbClr val="00B0F0"/>
                </a:solidFill>
              </a:rPr>
              <a:t>yesterday</a:t>
            </a:r>
            <a:r>
              <a:rPr lang="cs-CZ" sz="2800" dirty="0" smtClean="0">
                <a:solidFill>
                  <a:srgbClr val="00B0F0"/>
                </a:solidFill>
              </a:rPr>
              <a:t>, last </a:t>
            </a:r>
            <a:r>
              <a:rPr lang="cs-CZ" sz="2800" dirty="0" err="1" smtClean="0">
                <a:solidFill>
                  <a:srgbClr val="00B0F0"/>
                </a:solidFill>
              </a:rPr>
              <a:t>year</a:t>
            </a:r>
            <a:r>
              <a:rPr lang="cs-CZ" sz="2800" dirty="0" smtClean="0">
                <a:solidFill>
                  <a:srgbClr val="00B0F0"/>
                </a:solidFill>
              </a:rPr>
              <a:t>…., ago.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A:   podmět </a:t>
            </a:r>
            <a:r>
              <a:rPr lang="cs-CZ" sz="2800" dirty="0" smtClean="0">
                <a:solidFill>
                  <a:srgbClr val="00B0F0"/>
                </a:solidFill>
              </a:rPr>
              <a:t>-  </a:t>
            </a:r>
            <a:r>
              <a:rPr lang="cs-CZ" sz="2800" dirty="0" err="1" smtClean="0">
                <a:solidFill>
                  <a:srgbClr val="00B0F0"/>
                </a:solidFill>
              </a:rPr>
              <a:t>ed</a:t>
            </a:r>
            <a:r>
              <a:rPr lang="cs-CZ" sz="2800" dirty="0" smtClean="0">
                <a:solidFill>
                  <a:srgbClr val="00B0F0"/>
                </a:solidFill>
              </a:rPr>
              <a:t> / 2.tvar</a:t>
            </a:r>
          </a:p>
          <a:p>
            <a:pPr marL="0" indent="0">
              <a:buNone/>
            </a:pPr>
            <a:r>
              <a:rPr lang="cs-CZ" sz="2800" dirty="0" smtClean="0"/>
              <a:t> Q</a:t>
            </a:r>
            <a:r>
              <a:rPr lang="cs-CZ" sz="2800" dirty="0" smtClean="0">
                <a:solidFill>
                  <a:srgbClr val="00B0F0"/>
                </a:solidFill>
              </a:rPr>
              <a:t>:   </a:t>
            </a:r>
            <a:r>
              <a:rPr lang="cs-CZ" sz="2800" dirty="0" err="1" smtClean="0">
                <a:solidFill>
                  <a:srgbClr val="00B0F0"/>
                </a:solidFill>
              </a:rPr>
              <a:t>Did</a:t>
            </a:r>
            <a:r>
              <a:rPr lang="cs-CZ" sz="2800" dirty="0" smtClean="0">
                <a:solidFill>
                  <a:srgbClr val="00B0F0"/>
                </a:solidFill>
              </a:rPr>
              <a:t>   </a:t>
            </a:r>
            <a:r>
              <a:rPr lang="cs-CZ" sz="2800" dirty="0" smtClean="0"/>
              <a:t>podmět  </a:t>
            </a:r>
            <a:r>
              <a:rPr lang="cs-CZ" sz="2800" dirty="0" smtClean="0">
                <a:solidFill>
                  <a:srgbClr val="00B0F0"/>
                </a:solidFill>
              </a:rPr>
              <a:t>infinitiv</a:t>
            </a:r>
          </a:p>
          <a:p>
            <a:pPr marL="0" indent="0">
              <a:buNone/>
            </a:pPr>
            <a:r>
              <a:rPr lang="cs-CZ" sz="2800" dirty="0" smtClean="0"/>
              <a:t> N:   podmět </a:t>
            </a:r>
            <a:r>
              <a:rPr lang="cs-CZ" sz="2800" dirty="0" err="1" smtClean="0">
                <a:solidFill>
                  <a:srgbClr val="00B0F0"/>
                </a:solidFill>
              </a:rPr>
              <a:t>did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not</a:t>
            </a:r>
            <a:r>
              <a:rPr lang="cs-CZ" sz="2800" dirty="0" smtClean="0">
                <a:solidFill>
                  <a:srgbClr val="00B0F0"/>
                </a:solidFill>
              </a:rPr>
              <a:t> infinitiv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650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Examples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Prague last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spent</a:t>
            </a:r>
            <a:r>
              <a:rPr lang="cs-CZ" dirty="0" smtClean="0"/>
              <a:t> my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smtClean="0"/>
              <a:t>move? </a:t>
            </a:r>
            <a:r>
              <a:rPr lang="cs-CZ" dirty="0" smtClean="0"/>
              <a:t>In </a:t>
            </a:r>
            <a:r>
              <a:rPr lang="cs-CZ" dirty="0" err="1" smtClean="0"/>
              <a:t>September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mobile 100 </a:t>
            </a:r>
            <a:r>
              <a:rPr lang="cs-CZ" dirty="0" err="1" smtClean="0"/>
              <a:t>years</a:t>
            </a:r>
            <a:r>
              <a:rPr lang="cs-CZ" dirty="0" smtClean="0"/>
              <a:t> ago.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started</a:t>
            </a:r>
            <a:r>
              <a:rPr lang="cs-CZ" dirty="0" smtClean="0"/>
              <a:t> </a:t>
            </a:r>
            <a:r>
              <a:rPr lang="cs-CZ" dirty="0" err="1" smtClean="0"/>
              <a:t>lesson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usual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62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r>
              <a:rPr lang="cs-CZ" smtClean="0"/>
              <a:t>2011-09-10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182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404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Present continuous /přítomný čas průběhový/</vt:lpstr>
      <vt:lpstr>Examples</vt:lpstr>
      <vt:lpstr>Past continuous /minulý průběhový/</vt:lpstr>
      <vt:lpstr>Examples</vt:lpstr>
      <vt:lpstr>Present simple /přítomný prostý/</vt:lpstr>
      <vt:lpstr>Examples</vt:lpstr>
      <vt:lpstr>Past simple /minulý prostý/</vt:lpstr>
      <vt:lpstr>Examples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42</cp:revision>
  <dcterms:created xsi:type="dcterms:W3CDTF">2011-10-09T12:02:00Z</dcterms:created>
  <dcterms:modified xsi:type="dcterms:W3CDTF">2011-12-15T11:01:59Z</dcterms:modified>
</cp:coreProperties>
</file>