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261" r:id="rId4"/>
    <p:sldId id="262" r:id="rId5"/>
    <p:sldId id="263" r:id="rId6"/>
    <p:sldId id="265" r:id="rId7"/>
    <p:sldId id="266" r:id="rId8"/>
    <p:sldId id="268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NÁZEV:VY_52_INOVACE_23_Přírodopis 9. ročník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</a:t>
          </a:r>
          <a:r>
            <a:rPr lang="cs-CZ" sz="2000" dirty="0" smtClean="0"/>
            <a:t>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Šimečková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vývoj člověka 2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423" custLinFactNeighborY="-643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49FA15E-6FCE-44C5-B253-31C1C49413EA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B433512-1437-4EE9-8A5B-EC1DA4A514B2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B67F762-719C-4290-9564-A9BB8BEF26F8}" type="presOf" srcId="{B651F6E3-6281-48DB-9319-2AEAFDAE7572}" destId="{619D679B-A015-4ECF-8348-D1034C574F40}" srcOrd="0" destOrd="0" presId="urn:microsoft.com/office/officeart/2005/8/layout/target3"/>
    <dgm:cxn modelId="{A98129CE-C980-4E2F-8E1A-9076558CC0A7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826927C-6D7A-4563-A1D0-772033CC29F7}" type="presOf" srcId="{D8197B8C-B260-4A16-BDF4-0947B075E274}" destId="{5A5FFA88-C948-4069-8E93-59FA12366E83}" srcOrd="1" destOrd="0" presId="urn:microsoft.com/office/officeart/2005/8/layout/target3"/>
    <dgm:cxn modelId="{7EACFF24-3468-41BE-86A0-E50342BAEBEE}" type="presOf" srcId="{D1B46980-6531-4606-95E6-44980827E919}" destId="{6140AFEC-043D-4C43-A2F9-D0F5331DF3A3}" srcOrd="0" destOrd="0" presId="urn:microsoft.com/office/officeart/2005/8/layout/target3"/>
    <dgm:cxn modelId="{F1F6151E-5C8E-44D1-8C00-E271DFA2B043}" type="presOf" srcId="{D8197B8C-B260-4A16-BDF4-0947B075E274}" destId="{25B08C86-7E15-44DC-BE7F-FFB55DD49D12}" srcOrd="0" destOrd="0" presId="urn:microsoft.com/office/officeart/2005/8/layout/target3"/>
    <dgm:cxn modelId="{8420CB50-22A9-439E-A9B8-E3A1164E3720}" type="presOf" srcId="{B651F6E3-6281-48DB-9319-2AEAFDAE7572}" destId="{6BB5E863-4638-4E1D-BFDE-399D028AC4ED}" srcOrd="1" destOrd="0" presId="urn:microsoft.com/office/officeart/2005/8/layout/target3"/>
    <dgm:cxn modelId="{393A55DA-E8F9-4AAF-B002-9280C995CA97}" type="presOf" srcId="{D1D4F407-5343-4D3F-B5B9-D407B03CAEB4}" destId="{D005CE8C-CC26-4C3E-AC11-E15060ECD759}" srcOrd="0" destOrd="0" presId="urn:microsoft.com/office/officeart/2005/8/layout/target3"/>
    <dgm:cxn modelId="{FB3BCA6C-EE32-465C-8B6B-2A685013CD85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1B533E7-92D6-44BA-A1AF-0BF58521044E}" type="presOf" srcId="{757F3AB3-0718-4624-B441-E567A8F0AB56}" destId="{333A1088-737F-45CB-B68E-254E46348037}" srcOrd="0" destOrd="0" presId="urn:microsoft.com/office/officeart/2005/8/layout/target3"/>
    <dgm:cxn modelId="{F55C9A3D-74A4-4C9A-B552-7E4B267EDE7B}" type="presParOf" srcId="{333A1088-737F-45CB-B68E-254E46348037}" destId="{F5ABB229-8D3B-4694-996A-96F23CF14429}" srcOrd="0" destOrd="0" presId="urn:microsoft.com/office/officeart/2005/8/layout/target3"/>
    <dgm:cxn modelId="{6E11E80D-F798-4F11-BC07-F766BC0753DB}" type="presParOf" srcId="{333A1088-737F-45CB-B68E-254E46348037}" destId="{F41139FD-01EE-4571-8B17-4FB00FC51163}" srcOrd="1" destOrd="0" presId="urn:microsoft.com/office/officeart/2005/8/layout/target3"/>
    <dgm:cxn modelId="{9B925EA7-AB5D-4D3F-ADAB-401CC842494C}" type="presParOf" srcId="{333A1088-737F-45CB-B68E-254E46348037}" destId="{D005CE8C-CC26-4C3E-AC11-E15060ECD759}" srcOrd="2" destOrd="0" presId="urn:microsoft.com/office/officeart/2005/8/layout/target3"/>
    <dgm:cxn modelId="{7A88FACC-81F8-4226-AD1E-BFA238886D8E}" type="presParOf" srcId="{333A1088-737F-45CB-B68E-254E46348037}" destId="{2C702D82-9B77-49B7-9568-BB8EB47C3372}" srcOrd="3" destOrd="0" presId="urn:microsoft.com/office/officeart/2005/8/layout/target3"/>
    <dgm:cxn modelId="{D592BF34-11B3-45C9-A66E-158B4A5B64A8}" type="presParOf" srcId="{333A1088-737F-45CB-B68E-254E46348037}" destId="{A52A0455-90FF-4808-ABD0-F02540D31D5A}" srcOrd="4" destOrd="0" presId="urn:microsoft.com/office/officeart/2005/8/layout/target3"/>
    <dgm:cxn modelId="{D48BFC02-DCA3-41EE-9739-6200B73AB5A1}" type="presParOf" srcId="{333A1088-737F-45CB-B68E-254E46348037}" destId="{6140AFEC-043D-4C43-A2F9-D0F5331DF3A3}" srcOrd="5" destOrd="0" presId="urn:microsoft.com/office/officeart/2005/8/layout/target3"/>
    <dgm:cxn modelId="{CC9B3B72-E88C-4A18-9AB3-02C05AF9ED41}" type="presParOf" srcId="{333A1088-737F-45CB-B68E-254E46348037}" destId="{9358AC05-5D7D-4327-9F80-1AD486AEA664}" srcOrd="6" destOrd="0" presId="urn:microsoft.com/office/officeart/2005/8/layout/target3"/>
    <dgm:cxn modelId="{6EE19A00-46E6-486F-9805-319F74064F88}" type="presParOf" srcId="{333A1088-737F-45CB-B68E-254E46348037}" destId="{313FC574-E1CD-4FB4-B054-0B805CE0447D}" srcOrd="7" destOrd="0" presId="urn:microsoft.com/office/officeart/2005/8/layout/target3"/>
    <dgm:cxn modelId="{3059CB55-087D-4C4F-ADEF-F6221D50CFC5}" type="presParOf" srcId="{333A1088-737F-45CB-B68E-254E46348037}" destId="{619D679B-A015-4ECF-8348-D1034C574F40}" srcOrd="8" destOrd="0" presId="urn:microsoft.com/office/officeart/2005/8/layout/target3"/>
    <dgm:cxn modelId="{72950777-471D-4529-8E61-0FE0872143D2}" type="presParOf" srcId="{333A1088-737F-45CB-B68E-254E46348037}" destId="{322283A8-4A27-4CDA-BAE3-F381106A9174}" srcOrd="9" destOrd="0" presId="urn:microsoft.com/office/officeart/2005/8/layout/target3"/>
    <dgm:cxn modelId="{1E801054-66B1-4EEB-BA19-95DCE4BE6B74}" type="presParOf" srcId="{333A1088-737F-45CB-B68E-254E46348037}" destId="{FFC9F71D-1B4F-4AD9-A4A6-86ADEFC8AF5C}" srcOrd="10" destOrd="0" presId="urn:microsoft.com/office/officeart/2005/8/layout/target3"/>
    <dgm:cxn modelId="{324CE80C-DABA-4709-BD54-8BE80FA3AEE7}" type="presParOf" srcId="{333A1088-737F-45CB-B68E-254E46348037}" destId="{25B08C86-7E15-44DC-BE7F-FFB55DD49D12}" srcOrd="11" destOrd="0" presId="urn:microsoft.com/office/officeart/2005/8/layout/target3"/>
    <dgm:cxn modelId="{575C0609-90EC-4611-AD79-88B103FA004A}" type="presParOf" srcId="{333A1088-737F-45CB-B68E-254E46348037}" destId="{76644BE8-9D7C-4C09-B250-3D10AF48CBB7}" srcOrd="12" destOrd="0" presId="urn:microsoft.com/office/officeart/2005/8/layout/target3"/>
    <dgm:cxn modelId="{164FDABD-9EE5-4E27-8255-73A39D46152B}" type="presParOf" srcId="{333A1088-737F-45CB-B68E-254E46348037}" destId="{EE85B701-7295-41C0-BA7A-34D3756A2AE6}" srcOrd="13" destOrd="0" presId="urn:microsoft.com/office/officeart/2005/8/layout/target3"/>
    <dgm:cxn modelId="{BF3AB625-58D0-416D-92A2-7EE034C2CB45}" type="presParOf" srcId="{333A1088-737F-45CB-B68E-254E46348037}" destId="{8BEBB6EC-1DAA-4CAC-8A25-BC0FCBD5DBD5}" srcOrd="14" destOrd="0" presId="urn:microsoft.com/office/officeart/2005/8/layout/target3"/>
    <dgm:cxn modelId="{B7563AC4-2702-4C1D-A230-7723422930E3}" type="presParOf" srcId="{333A1088-737F-45CB-B68E-254E46348037}" destId="{AED2198E-93D5-4001-81B4-73124B309672}" srcOrd="15" destOrd="0" presId="urn:microsoft.com/office/officeart/2005/8/layout/target3"/>
    <dgm:cxn modelId="{EDE9BBEF-29E6-4286-9C85-E06F67ADEB42}" type="presParOf" srcId="{333A1088-737F-45CB-B68E-254E46348037}" destId="{2BE915AB-18AA-4053-B92C-3BFC9ED204BB}" srcOrd="16" destOrd="0" presId="urn:microsoft.com/office/officeart/2005/8/layout/target3"/>
    <dgm:cxn modelId="{F0968586-3970-451D-B7D9-5F39C7147844}" type="presParOf" srcId="{333A1088-737F-45CB-B68E-254E46348037}" destId="{6BB5E863-4638-4E1D-BFDE-399D028AC4ED}" srcOrd="17" destOrd="0" presId="urn:microsoft.com/office/officeart/2005/8/layout/target3"/>
    <dgm:cxn modelId="{65E656F6-44FC-4948-8887-91997E58F9A2}" type="presParOf" srcId="{333A1088-737F-45CB-B68E-254E46348037}" destId="{5A5FFA88-C948-4069-8E93-59FA12366E83}" srcOrd="18" destOrd="0" presId="urn:microsoft.com/office/officeart/2005/8/layout/target3"/>
    <dgm:cxn modelId="{16041F9E-8813-4675-86CB-192ACF0D676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</a:t>
          </a:r>
          <a:r>
            <a:rPr lang="cs-CZ" sz="2000" kern="1200" dirty="0" smtClean="0"/>
            <a:t>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Šimečková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46368" y="805767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NÁZEV:VY_52_INOVACE_23_Přírodopis 9. ročník </a:t>
          </a:r>
          <a:endParaRPr lang="cs-CZ" sz="2000" kern="1200" dirty="0"/>
        </a:p>
      </dsp:txBody>
      <dsp:txXfrm>
        <a:off x="1246368" y="805767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vývoj člověka 2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907527-BAB9-4790-B67D-72B3AB00DB3B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55D8E0-F0DC-48E8-B50C-5645901E40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47052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Neandert%C3%A1lec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http://cs.wikipedia.org/wiki/Neandert%C3%A1lec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5D8E0-F0DC-48E8-B50C-5645901E408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5D8E0-F0DC-48E8-B50C-5645901E408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5D8E0-F0DC-48E8-B50C-5645901E408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A7AC71-8984-4467-9E59-D90921E00D4A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DB502F-79D8-458A-8B36-E49A121102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A7AC71-8984-4467-9E59-D90921E00D4A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DB502F-79D8-458A-8B36-E49A121102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A7AC71-8984-4467-9E59-D90921E00D4A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DB502F-79D8-458A-8B36-E49A121102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A7AC71-8984-4467-9E59-D90921E00D4A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DB502F-79D8-458A-8B36-E49A121102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A7AC71-8984-4467-9E59-D90921E00D4A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DB502F-79D8-458A-8B36-E49A121102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A7AC71-8984-4467-9E59-D90921E00D4A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DB502F-79D8-458A-8B36-E49A121102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A7AC71-8984-4467-9E59-D90921E00D4A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DB502F-79D8-458A-8B36-E49A121102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A7AC71-8984-4467-9E59-D90921E00D4A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DB502F-79D8-458A-8B36-E49A121102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A7AC71-8984-4467-9E59-D90921E00D4A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DB502F-79D8-458A-8B36-E49A121102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A7AC71-8984-4467-9E59-D90921E00D4A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DB502F-79D8-458A-8B36-E49A121102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A7AC71-8984-4467-9E59-D90921E00D4A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DB502F-79D8-458A-8B36-E49A121102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90A7AC71-8984-4467-9E59-D90921E00D4A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C0DB502F-79D8-458A-8B36-E49A121102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roma%C5%88onci" TargetMode="External"/><Relationship Id="rId2" Type="http://schemas.openxmlformats.org/officeDocument/2006/relationships/hyperlink" Target="http://cs.wikipedia.org/wiki/Neandert%C3%A1lec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1333852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s učivem – vývoj člověka (neandrtálec, kromaňonec, </a:t>
            </a:r>
            <a:r>
              <a:rPr lang="cs-CZ" dirty="0"/>
              <a:t>H</a:t>
            </a:r>
            <a:r>
              <a:rPr lang="cs-CZ" dirty="0" smtClean="0"/>
              <a:t>omo sapiens)</a:t>
            </a:r>
          </a:p>
          <a:p>
            <a:endParaRPr lang="cs-CZ" dirty="0"/>
          </a:p>
          <a:p>
            <a:r>
              <a:rPr lang="cs-CZ" dirty="0"/>
              <a:t>V prezentaci jsou otázky k zopakování učiva.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6387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Neandrtálec- člověk pravěký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Nálezy- </a:t>
            </a:r>
            <a:r>
              <a:rPr lang="cs-CZ" sz="2400" dirty="0" smtClean="0"/>
              <a:t>Afrika, Evropa, Asie</a:t>
            </a:r>
            <a:endParaRPr lang="cs-CZ" sz="2400" dirty="0"/>
          </a:p>
          <a:p>
            <a:r>
              <a:rPr lang="cs-CZ" sz="2400" dirty="0" smtClean="0"/>
              <a:t>Žil  </a:t>
            </a:r>
            <a:r>
              <a:rPr lang="cs-CZ" sz="2400" dirty="0"/>
              <a:t>před </a:t>
            </a:r>
            <a:r>
              <a:rPr lang="cs-CZ" sz="2400" dirty="0" smtClean="0"/>
              <a:t>300 tis. - 40 tis. </a:t>
            </a:r>
            <a:r>
              <a:rPr lang="cs-CZ" sz="2400" dirty="0"/>
              <a:t>let</a:t>
            </a:r>
          </a:p>
          <a:p>
            <a:r>
              <a:rPr lang="cs-CZ" sz="2400" dirty="0"/>
              <a:t>Výška- asi </a:t>
            </a:r>
            <a:r>
              <a:rPr lang="cs-CZ" sz="2400" dirty="0" smtClean="0"/>
              <a:t>155 </a:t>
            </a:r>
            <a:r>
              <a:rPr lang="cs-CZ" sz="2400" dirty="0"/>
              <a:t>– </a:t>
            </a:r>
            <a:r>
              <a:rPr lang="cs-CZ" sz="2400" dirty="0" smtClean="0"/>
              <a:t>165 </a:t>
            </a:r>
            <a:r>
              <a:rPr lang="cs-CZ" sz="2400" dirty="0"/>
              <a:t>cm</a:t>
            </a:r>
          </a:p>
          <a:p>
            <a:r>
              <a:rPr lang="cs-CZ" sz="2400" dirty="0" smtClean="0"/>
              <a:t>Mozkovna  1300 </a:t>
            </a:r>
            <a:r>
              <a:rPr lang="cs-CZ" sz="2400" dirty="0"/>
              <a:t>– </a:t>
            </a:r>
            <a:r>
              <a:rPr lang="cs-CZ" sz="2400" dirty="0" smtClean="0"/>
              <a:t>1800 </a:t>
            </a:r>
            <a:r>
              <a:rPr lang="cs-CZ" sz="2400" dirty="0"/>
              <a:t>cm</a:t>
            </a:r>
            <a:r>
              <a:rPr lang="cs-CZ" sz="2400" baseline="30000" dirty="0"/>
              <a:t>3</a:t>
            </a:r>
          </a:p>
          <a:p>
            <a:endParaRPr lang="cs-CZ" sz="2400" dirty="0" smtClean="0"/>
          </a:p>
          <a:p>
            <a:r>
              <a:rPr lang="cs-CZ" sz="2400" dirty="0" smtClean="0"/>
              <a:t>Robustní postava</a:t>
            </a:r>
            <a:endParaRPr lang="cs-CZ" sz="2400" dirty="0"/>
          </a:p>
          <a:p>
            <a:r>
              <a:rPr lang="cs-CZ" sz="2400" dirty="0" smtClean="0"/>
              <a:t>Znal oheň, byl lovec a sběrač ovoce</a:t>
            </a:r>
          </a:p>
          <a:p>
            <a:r>
              <a:rPr lang="cs-CZ" sz="2400" dirty="0" smtClean="0"/>
              <a:t>Žil v lupách</a:t>
            </a:r>
          </a:p>
          <a:p>
            <a:endParaRPr lang="cs-CZ" sz="2400" dirty="0"/>
          </a:p>
          <a:p>
            <a:r>
              <a:rPr lang="cs-CZ" sz="2400" b="1" dirty="0" smtClean="0"/>
              <a:t>Slepá větev- vymřel před 40-25 tis. lety</a:t>
            </a:r>
            <a:endParaRPr lang="cs-CZ" sz="2400" b="1" dirty="0"/>
          </a:p>
          <a:p>
            <a:endParaRPr lang="cs-CZ" dirty="0"/>
          </a:p>
        </p:txBody>
      </p:sp>
      <p:pic>
        <p:nvPicPr>
          <p:cNvPr id="1026" name="Picture 2" descr="http://upload.wikimedia.org/wikipedia/commons/thumb/e/e0/Homo_sapiens_neanderthalensis.jpg/220px-Homo_sapiens_neanderthalensi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20832" y="1285860"/>
            <a:ext cx="2628716" cy="335758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7812360" y="4869160"/>
            <a:ext cx="11371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3995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Neandrtálec- člověk pravěký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8434" name="Picture 2" descr="Kostra neandrtálce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28926" y="1243748"/>
            <a:ext cx="2643206" cy="561425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652120" y="6488668"/>
            <a:ext cx="11371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Kromaňonec- člověk předvěký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42910" y="1600200"/>
            <a:ext cx="8043890" cy="4900634"/>
          </a:xfrm>
        </p:spPr>
        <p:txBody>
          <a:bodyPr>
            <a:normAutofit/>
          </a:bodyPr>
          <a:lstStyle/>
          <a:p>
            <a:r>
              <a:rPr lang="cs-CZ" sz="2400" dirty="0"/>
              <a:t>Nálezy- </a:t>
            </a:r>
            <a:r>
              <a:rPr lang="cs-CZ" sz="2400" dirty="0" smtClean="0"/>
              <a:t>Afrika, Evropa, Asie</a:t>
            </a:r>
            <a:endParaRPr lang="cs-CZ" sz="2400" dirty="0"/>
          </a:p>
          <a:p>
            <a:r>
              <a:rPr lang="cs-CZ" sz="2400" dirty="0" smtClean="0"/>
              <a:t>Žil  </a:t>
            </a:r>
            <a:r>
              <a:rPr lang="cs-CZ" sz="2400" dirty="0"/>
              <a:t>před </a:t>
            </a:r>
            <a:r>
              <a:rPr lang="cs-CZ" sz="2400" dirty="0" smtClean="0"/>
              <a:t>40 tis. - 10 tis. </a:t>
            </a:r>
            <a:r>
              <a:rPr lang="cs-CZ" sz="2400" dirty="0"/>
              <a:t>let</a:t>
            </a:r>
          </a:p>
          <a:p>
            <a:r>
              <a:rPr lang="cs-CZ" sz="2400" dirty="0"/>
              <a:t>Výška- asi </a:t>
            </a:r>
            <a:r>
              <a:rPr lang="cs-CZ" sz="2400" dirty="0" smtClean="0"/>
              <a:t>165 </a:t>
            </a:r>
            <a:r>
              <a:rPr lang="cs-CZ" sz="2400" dirty="0"/>
              <a:t>cm</a:t>
            </a:r>
          </a:p>
          <a:p>
            <a:r>
              <a:rPr lang="cs-CZ" sz="2400" dirty="0" smtClean="0"/>
              <a:t>Mozkovna  1300 </a:t>
            </a:r>
            <a:r>
              <a:rPr lang="cs-CZ" sz="2400" dirty="0"/>
              <a:t>– </a:t>
            </a:r>
            <a:r>
              <a:rPr lang="cs-CZ" sz="2400" dirty="0" smtClean="0"/>
              <a:t>2400 </a:t>
            </a:r>
            <a:r>
              <a:rPr lang="cs-CZ" sz="2400" dirty="0"/>
              <a:t>cm</a:t>
            </a:r>
            <a:r>
              <a:rPr lang="cs-CZ" sz="2400" baseline="30000" dirty="0"/>
              <a:t>3</a:t>
            </a:r>
          </a:p>
          <a:p>
            <a:endParaRPr lang="cs-CZ" sz="2400" dirty="0" smtClean="0"/>
          </a:p>
          <a:p>
            <a:r>
              <a:rPr lang="cs-CZ" sz="2400" dirty="0" smtClean="0"/>
              <a:t>Kočovný způsob života</a:t>
            </a:r>
            <a:endParaRPr lang="cs-CZ" sz="2400" dirty="0"/>
          </a:p>
          <a:p>
            <a:r>
              <a:rPr lang="cs-CZ" sz="2400" dirty="0"/>
              <a:t>V</a:t>
            </a:r>
            <a:r>
              <a:rPr lang="cs-CZ" sz="2400" dirty="0" smtClean="0"/>
              <a:t>yráběl nástroje, zbraně, nádoby, ozdoby</a:t>
            </a:r>
          </a:p>
          <a:p>
            <a:r>
              <a:rPr lang="cs-CZ" sz="2400" dirty="0" smtClean="0"/>
              <a:t>Tvořil jeskynní malby a sošky</a:t>
            </a:r>
          </a:p>
          <a:p>
            <a:r>
              <a:rPr lang="cs-CZ" sz="2400" dirty="0" smtClean="0"/>
              <a:t>Pohřbíval mrtvé</a:t>
            </a:r>
          </a:p>
          <a:p>
            <a:r>
              <a:rPr lang="cs-CZ" sz="2400" dirty="0" smtClean="0"/>
              <a:t>Používal artikulovanou řeč</a:t>
            </a:r>
          </a:p>
          <a:p>
            <a:r>
              <a:rPr lang="cs-CZ" sz="2400" dirty="0" smtClean="0"/>
              <a:t>Zemědělec </a:t>
            </a:r>
          </a:p>
          <a:p>
            <a:endParaRPr lang="cs-CZ" sz="2400" dirty="0"/>
          </a:p>
          <a:p>
            <a:endParaRPr lang="cs-CZ" dirty="0"/>
          </a:p>
        </p:txBody>
      </p:sp>
      <p:pic>
        <p:nvPicPr>
          <p:cNvPr id="19458" name="Picture 2" descr="http://upload.wikimedia.org/wikipedia/commons/thumb/f/f5/Cro-Magnon.jpg/220px-Cro-Magnon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09952" y="1142984"/>
            <a:ext cx="3034047" cy="35719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830639" y="4774825"/>
            <a:ext cx="11371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3995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5786" y="274638"/>
            <a:ext cx="8147902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Homo sapiens </a:t>
            </a:r>
            <a:r>
              <a:rPr lang="cs-CZ" dirty="0" err="1" smtClean="0"/>
              <a:t>sapiens</a:t>
            </a:r>
            <a:r>
              <a:rPr lang="cs-CZ" dirty="0" smtClean="0"/>
              <a:t>- člověk současný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57224" y="1600200"/>
            <a:ext cx="7829576" cy="490063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Žil  </a:t>
            </a:r>
            <a:r>
              <a:rPr lang="cs-CZ" sz="2400" dirty="0"/>
              <a:t>před </a:t>
            </a:r>
            <a:r>
              <a:rPr lang="cs-CZ" sz="2400" dirty="0" smtClean="0"/>
              <a:t>10 tis. - nyní</a:t>
            </a:r>
            <a:endParaRPr lang="cs-CZ" sz="2400" dirty="0"/>
          </a:p>
          <a:p>
            <a:r>
              <a:rPr lang="cs-CZ" sz="2400" dirty="0" smtClean="0"/>
              <a:t>Mozkovna  1300 </a:t>
            </a:r>
            <a:r>
              <a:rPr lang="cs-CZ" sz="2400" dirty="0"/>
              <a:t>– </a:t>
            </a:r>
            <a:r>
              <a:rPr lang="cs-CZ" sz="2400" dirty="0" smtClean="0"/>
              <a:t>1600 </a:t>
            </a:r>
            <a:r>
              <a:rPr lang="cs-CZ" sz="2400" dirty="0"/>
              <a:t>cm</a:t>
            </a:r>
            <a:r>
              <a:rPr lang="cs-CZ" sz="2400" baseline="30000" dirty="0"/>
              <a:t>3</a:t>
            </a:r>
          </a:p>
          <a:p>
            <a:endParaRPr lang="cs-CZ" sz="2400" dirty="0" smtClean="0"/>
          </a:p>
          <a:p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3995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Který předchůdce člověka patří ke slepé vývojové větvi?</a:t>
            </a:r>
          </a:p>
          <a:p>
            <a:r>
              <a:rPr lang="cs-CZ" dirty="0" smtClean="0"/>
              <a:t>2) Uveď  české názvy: </a:t>
            </a:r>
          </a:p>
          <a:p>
            <a:pPr lvl="1"/>
            <a:r>
              <a:rPr lang="cs-CZ" dirty="0" smtClean="0"/>
              <a:t>Neandrtálec</a:t>
            </a:r>
          </a:p>
          <a:p>
            <a:pPr lvl="1"/>
            <a:r>
              <a:rPr lang="cs-CZ" dirty="0" smtClean="0"/>
              <a:t>Kromaňonec</a:t>
            </a:r>
          </a:p>
          <a:p>
            <a:pPr lvl="1"/>
            <a:r>
              <a:rPr lang="cs-CZ" dirty="0" smtClean="0"/>
              <a:t>Homo sapiens </a:t>
            </a:r>
            <a:r>
              <a:rPr lang="cs-CZ" dirty="0" err="1" smtClean="0"/>
              <a:t>sapiens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0072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1</a:t>
            </a:r>
            <a:r>
              <a:rPr lang="cs-CZ" dirty="0" smtClean="0"/>
              <a:t>) Neandrtálec</a:t>
            </a:r>
          </a:p>
          <a:p>
            <a:r>
              <a:rPr lang="cs-CZ" dirty="0" smtClean="0"/>
              <a:t>2) člověk pravěký</a:t>
            </a:r>
          </a:p>
          <a:p>
            <a:pPr marL="82296" indent="0">
              <a:buNone/>
            </a:pPr>
            <a:r>
              <a:rPr lang="cs-CZ" dirty="0" smtClean="0"/>
              <a:t>       člověk předvěký</a:t>
            </a:r>
          </a:p>
          <a:p>
            <a:pPr marL="82296" indent="0">
              <a:buNone/>
            </a:pPr>
            <a:r>
              <a:rPr lang="cs-CZ" dirty="0" smtClean="0"/>
              <a:t>       člověk současný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2692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Text: </a:t>
            </a:r>
          </a:p>
          <a:p>
            <a:r>
              <a:rPr lang="cs-CZ" smtClean="0"/>
              <a:t>VANEČKOVÁ</a:t>
            </a:r>
            <a:r>
              <a:rPr lang="cs-CZ" dirty="0"/>
              <a:t>, Ivana, Jana SKÝBOVÁ, Drahuše MARKVARTOVÁ a Tomáš HEJDA. </a:t>
            </a:r>
            <a:r>
              <a:rPr lang="cs-CZ" i="1" dirty="0"/>
              <a:t>Přírodopis 8</a:t>
            </a:r>
            <a:r>
              <a:rPr lang="cs-CZ" dirty="0"/>
              <a:t>. Plzeň: Fraus, 2006. ISBN 80-7238-428-7.</a:t>
            </a:r>
            <a:endParaRPr lang="cs-CZ" dirty="0" smtClean="0"/>
          </a:p>
          <a:p>
            <a:r>
              <a:rPr lang="cs-CZ" dirty="0" smtClean="0"/>
              <a:t>Obrázky:</a:t>
            </a:r>
          </a:p>
          <a:p>
            <a:r>
              <a:rPr lang="cs-CZ" dirty="0" smtClean="0"/>
              <a:t>Obr.1: </a:t>
            </a:r>
            <a:r>
              <a:rPr lang="cs-CZ" dirty="0"/>
              <a:t>Neandertálec.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2006-08-12 [cit. 2012-03-25].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cs.wikipedia.org/wiki/Neandert%C3%A1lec</a:t>
            </a:r>
            <a:endParaRPr lang="cs-CZ" dirty="0" smtClean="0"/>
          </a:p>
          <a:p>
            <a:r>
              <a:rPr lang="cs-CZ" dirty="0" smtClean="0"/>
              <a:t>Obr.2: </a:t>
            </a:r>
            <a:r>
              <a:rPr lang="cs-CZ" dirty="0"/>
              <a:t>Neandertálec.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2006-08-12 [cit. 2012-03-25].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cs.wikipedia.org/wiki/Neandert%C3%A1lec</a:t>
            </a:r>
            <a:endParaRPr lang="cs-CZ" dirty="0" smtClean="0"/>
          </a:p>
          <a:p>
            <a:r>
              <a:rPr lang="cs-CZ" dirty="0" smtClean="0"/>
              <a:t>Obr.3: </a:t>
            </a:r>
            <a:r>
              <a:rPr lang="cs-CZ" dirty="0"/>
              <a:t>Kromaňonci.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2011-02-25 [cit. 2012-03-25].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cs.wikipedia.org/wiki/Kroma%C5%88onci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348837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145</TotalTime>
  <Words>234</Words>
  <Application>Microsoft Office PowerPoint</Application>
  <PresentationFormat>Předvádění na obrazovce (4:3)</PresentationFormat>
  <Paragraphs>62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Prezentace aplikace PowerPoint</vt:lpstr>
      <vt:lpstr>Anotace</vt:lpstr>
      <vt:lpstr>Neandrtálec- člověk pravěký</vt:lpstr>
      <vt:lpstr>Neandrtálec- člověk pravěký</vt:lpstr>
      <vt:lpstr>Kromaňonec- člověk předvěký</vt:lpstr>
      <vt:lpstr>Homo sapiens sapiens- člověk současný</vt:lpstr>
      <vt:lpstr>Opakování</vt:lpstr>
      <vt:lpstr>Odpovědi 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Silvie Šimečková</dc:creator>
  <cp:lastModifiedBy>08FB</cp:lastModifiedBy>
  <cp:revision>8</cp:revision>
  <dcterms:created xsi:type="dcterms:W3CDTF">2012-03-25T18:21:30Z</dcterms:created>
  <dcterms:modified xsi:type="dcterms:W3CDTF">2012-06-27T08:46:28Z</dcterms:modified>
</cp:coreProperties>
</file>