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charts/chart3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64" r:id="rId7"/>
    <p:sldId id="265" r:id="rId8"/>
    <p:sldId id="259" r:id="rId9"/>
    <p:sldId id="260" r:id="rId10"/>
    <p:sldId id="266" r:id="rId11"/>
    <p:sldId id="267" r:id="rId12"/>
    <p:sldId id="268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Office_Excel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xVal>
            <c:numRef>
              <c:f>List1!$A$2:$A$3</c:f>
              <c:numCache>
                <c:formatCode>General</c:formatCode>
                <c:ptCount val="2"/>
                <c:pt idx="0">
                  <c:v>0</c:v>
                </c:pt>
                <c:pt idx="1">
                  <c:v>-1</c:v>
                </c:pt>
              </c:numCache>
            </c:numRef>
          </c:xVal>
          <c:yVal>
            <c:numRef>
              <c:f>List1!$B$2:$B$3</c:f>
              <c:numCache>
                <c:formatCode>General</c:formatCode>
                <c:ptCount val="2"/>
                <c:pt idx="0">
                  <c:v>4</c:v>
                </c:pt>
                <c:pt idx="1">
                  <c:v>2</c:v>
                </c:pt>
              </c:numCache>
            </c:numRef>
          </c:yVal>
        </c:ser>
        <c:axId val="71026176"/>
        <c:axId val="71032832"/>
      </c:scatterChart>
      <c:valAx>
        <c:axId val="71026176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1032832"/>
        <c:crosses val="autoZero"/>
        <c:crossBetween val="midCat"/>
        <c:majorUnit val="1"/>
      </c:valAx>
      <c:valAx>
        <c:axId val="71032832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1026176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xVal>
            <c:numRef>
              <c:f>List1!$A$2:$A$4</c:f>
              <c:numCache>
                <c:formatCode>General</c:formatCode>
                <c:ptCount val="3"/>
                <c:pt idx="0">
                  <c:v>0</c:v>
                </c:pt>
                <c:pt idx="1">
                  <c:v>-1</c:v>
                </c:pt>
                <c:pt idx="2">
                  <c:v>-2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3</c:v>
                </c:pt>
                <c:pt idx="1">
                  <c:v>0</c:v>
                </c:pt>
                <c:pt idx="2">
                  <c:v>-3</c:v>
                </c:pt>
              </c:numCache>
            </c:numRef>
          </c:yVal>
        </c:ser>
        <c:axId val="76807552"/>
        <c:axId val="76814208"/>
      </c:scatterChart>
      <c:valAx>
        <c:axId val="76807552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6814208"/>
        <c:crosses val="autoZero"/>
        <c:crossBetween val="midCat"/>
        <c:majorUnit val="1"/>
      </c:valAx>
      <c:valAx>
        <c:axId val="76814208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6807552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6.5767985292608036E-2"/>
          <c:y val="7.9062147129912191E-2"/>
          <c:w val="0.82995667680069363"/>
          <c:h val="0.85668991949848827"/>
        </c:manualLayout>
      </c:layout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xVal>
            <c:numRef>
              <c:f>List1!$A$2</c:f>
              <c:numCache>
                <c:formatCode>General</c:formatCode>
                <c:ptCount val="1"/>
              </c:numCache>
            </c:numRef>
          </c:xVal>
          <c:yVal>
            <c:numRef>
              <c:f>List1!$B$2</c:f>
              <c:numCache>
                <c:formatCode>General</c:formatCode>
                <c:ptCount val="1"/>
              </c:numCache>
            </c:numRef>
          </c:yVal>
        </c:ser>
        <c:axId val="62789504"/>
        <c:axId val="70537216"/>
      </c:scatterChart>
      <c:valAx>
        <c:axId val="62789504"/>
        <c:scaling>
          <c:orientation val="minMax"/>
          <c:max val="6"/>
          <c:min val="-6"/>
        </c:scaling>
        <c:axPos val="b"/>
        <c:numFmt formatCode="General" sourceLinked="1"/>
        <c:minorTickMark val="out"/>
        <c:tickLblPos val="nextTo"/>
        <c:spPr>
          <a:ln>
            <a:tailEnd type="arrow" w="sm" len="med"/>
          </a:ln>
        </c:spPr>
        <c:crossAx val="70537216"/>
        <c:crosses val="autoZero"/>
        <c:crossBetween val="midCat"/>
        <c:majorUnit val="3"/>
        <c:minorUnit val="1"/>
      </c:valAx>
      <c:valAx>
        <c:axId val="70537216"/>
        <c:scaling>
          <c:orientation val="minMax"/>
          <c:max val="6"/>
          <c:min val="-6"/>
        </c:scaling>
        <c:axPos val="l"/>
        <c:numFmt formatCode="General" sourceLinked="1"/>
        <c:minorTickMark val="out"/>
        <c:tickLblPos val="nextTo"/>
        <c:spPr>
          <a:ln>
            <a:tailEnd type="arrow" w="sm" len="med"/>
          </a:ln>
        </c:spPr>
        <c:crossAx val="62789504"/>
        <c:crosses val="autoZero"/>
        <c:crossBetween val="midCat"/>
        <c:majorUnit val="3"/>
        <c:minorUnit val="1"/>
      </c:valAx>
    </c:plotArea>
    <c:plotVisOnly val="1"/>
  </c:chart>
  <c:spPr>
    <a:ln>
      <a:noFill/>
    </a:ln>
  </c:spPr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0.17492</cdr:x>
      <cdr:y>0.07368</cdr:y>
    </cdr:from>
    <cdr:to>
      <cdr:x>0.87459</cdr:x>
      <cdr:y>0.40702</cdr:y>
    </cdr:to>
    <cdr:sp macro="" textlink="">
      <cdr:nvSpPr>
        <cdr:cNvPr id="3" name="Přímá spojovací čára 2"/>
        <cdr:cNvSpPr/>
      </cdr:nvSpPr>
      <cdr:spPr>
        <a:xfrm xmlns:a="http://schemas.openxmlformats.org/drawingml/2006/main">
          <a:off x="387706" y="153619"/>
          <a:ext cx="1550822" cy="694944"/>
        </a:xfrm>
        <a:prstGeom xmlns:a="http://schemas.openxmlformats.org/drawingml/2006/main" prst="line">
          <a:avLst/>
        </a:prstGeom>
        <a:ln xmlns:a="http://schemas.openxmlformats.org/drawingml/2006/main" w="15875"/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cs-CZ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07590-DD82-4923-8CCE-69AEBE81B02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BCFFF3-0385-4A0A-9267-2180F23D8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URČENÍ ROVNICE LINEÁRNÍ FUNKCE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VY_32_INOVACE_02_B_9_Určení rovnice lineární funkce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Matematika 9.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6.2.2012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Určení</a:t>
                      </a:r>
                      <a:r>
                        <a:rPr lang="cs-CZ" baseline="0" dirty="0" smtClean="0"/>
                        <a:t> rovnice lineární funkce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Souřadnice, průsečík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URČENÍ ROVNICE LINEÁRNÍ FUNKCE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Urči průsečík grafu lineární funkce y=2x+4 s osou x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Kde protíná osu y ?</a:t>
            </a:r>
            <a:r>
              <a:rPr lang="cs-CZ" sz="2800" dirty="0" smtClean="0"/>
              <a:t>		</a:t>
            </a:r>
            <a:r>
              <a:rPr lang="en-US" sz="2800" dirty="0" smtClean="0"/>
              <a:t>[0,</a:t>
            </a:r>
            <a:r>
              <a:rPr lang="cs-CZ" sz="2800" dirty="0" smtClean="0"/>
              <a:t>4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Jak určíme průsečík s osou x?</a:t>
            </a:r>
          </a:p>
          <a:p>
            <a:pPr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Výpočtem: </a:t>
            </a:r>
            <a:r>
              <a:rPr lang="cs-CZ" sz="2800" dirty="0" smtClean="0"/>
              <a:t>průsečík leží na ose x platí </a:t>
            </a:r>
            <a:r>
              <a:rPr lang="en-US" sz="2800" dirty="0" smtClean="0"/>
              <a:t>[ x,0]</a:t>
            </a:r>
            <a:endParaRPr lang="cs-CZ" sz="2800" dirty="0" smtClean="0"/>
          </a:p>
          <a:p>
            <a:pPr>
              <a:buNone/>
            </a:pPr>
            <a:r>
              <a:rPr lang="cs-CZ" sz="2800" u="sng" dirty="0" smtClean="0"/>
              <a:t>y=0:	</a:t>
            </a:r>
            <a:r>
              <a:rPr lang="cs-CZ" sz="2800" dirty="0" smtClean="0"/>
              <a:t>	y=2x+4</a:t>
            </a:r>
          </a:p>
          <a:p>
            <a:pPr>
              <a:buNone/>
            </a:pPr>
            <a:r>
              <a:rPr lang="cs-CZ" sz="2800" dirty="0" smtClean="0"/>
              <a:t>			0=2x+4</a:t>
            </a:r>
          </a:p>
          <a:p>
            <a:pPr>
              <a:buNone/>
            </a:pPr>
            <a:r>
              <a:rPr lang="cs-CZ" sz="2800" dirty="0" smtClean="0"/>
              <a:t>			</a:t>
            </a:r>
            <a:r>
              <a:rPr lang="cs-CZ" sz="2800" u="sng" dirty="0" smtClean="0"/>
              <a:t>x=-2</a:t>
            </a:r>
          </a:p>
          <a:p>
            <a:pPr>
              <a:buNone/>
            </a:pPr>
            <a:r>
              <a:rPr lang="cs-CZ" sz="2800" dirty="0" smtClean="0"/>
              <a:t>Průsečík s osou x je </a:t>
            </a:r>
            <a:r>
              <a:rPr lang="en-US" sz="2800" dirty="0" smtClean="0"/>
              <a:t>[</a:t>
            </a:r>
            <a:r>
              <a:rPr lang="cs-CZ" sz="2800" dirty="0" smtClean="0"/>
              <a:t>-2</a:t>
            </a:r>
            <a:r>
              <a:rPr lang="en-US" sz="2800" dirty="0" smtClean="0"/>
              <a:t>,</a:t>
            </a:r>
            <a:r>
              <a:rPr lang="cs-CZ" sz="2800" dirty="0" smtClean="0"/>
              <a:t>0</a:t>
            </a:r>
            <a:r>
              <a:rPr lang="en-US" sz="2800" dirty="0" smtClean="0"/>
              <a:t>]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0"/>
            <a:ext cx="8229600" cy="6858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Graficky:  </a:t>
            </a:r>
            <a:r>
              <a:rPr lang="cs-CZ" dirty="0" smtClean="0"/>
              <a:t>Sestrojíme funkci y=2x+4 , x </a:t>
            </a:r>
            <a:r>
              <a:rPr lang="az-Cyrl-AZ" dirty="0" smtClean="0"/>
              <a:t>є</a:t>
            </a:r>
            <a:r>
              <a:rPr lang="cs-CZ" dirty="0" smtClean="0"/>
              <a:t> 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 grafu určíme průsečík s osou x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571480"/>
          <a:ext cx="2119305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6435"/>
                <a:gridCol w="706435"/>
                <a:gridCol w="706435"/>
              </a:tblGrid>
              <a:tr h="21209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</a:tr>
              <a:tr h="212096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Graf 4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endCxn id="7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 rot="5400000" flipH="1" flipV="1">
            <a:off x="1393009" y="1178703"/>
            <a:ext cx="4500594" cy="328614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6200000" flipH="1">
            <a:off x="2750331" y="2678901"/>
            <a:ext cx="64294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Nadpis 1"/>
          <p:cNvSpPr>
            <a:spLocks noGrp="1"/>
          </p:cNvSpPr>
          <p:nvPr>
            <p:ph type="title"/>
          </p:nvPr>
        </p:nvSpPr>
        <p:spPr>
          <a:xfrm>
            <a:off x="1785918" y="1928802"/>
            <a:ext cx="1757346" cy="78581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Průsečík s osou x</a:t>
            </a:r>
            <a:br>
              <a:rPr lang="cs-CZ" sz="1800" dirty="0" smtClean="0"/>
            </a:br>
            <a:r>
              <a:rPr lang="cs-CZ" sz="1800" dirty="0" smtClean="0"/>
              <a:t>[ -2, 0 ]</a:t>
            </a:r>
            <a:endParaRPr lang="cs-CZ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Jak zjistím zda bod leží na grafu?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Zjisti zda bod A</a:t>
            </a:r>
            <a:r>
              <a:rPr lang="en-US" dirty="0" smtClean="0">
                <a:solidFill>
                  <a:srgbClr val="00B050"/>
                </a:solidFill>
              </a:rPr>
              <a:t>[2,</a:t>
            </a:r>
            <a:r>
              <a:rPr lang="cs-CZ" dirty="0" smtClean="0">
                <a:solidFill>
                  <a:srgbClr val="00B050"/>
                </a:solidFill>
              </a:rPr>
              <a:t>-14</a:t>
            </a:r>
            <a:r>
              <a:rPr lang="en-US" dirty="0" smtClean="0">
                <a:solidFill>
                  <a:srgbClr val="00B050"/>
                </a:solidFill>
              </a:rPr>
              <a:t>] , B[-2,4]  </a:t>
            </a:r>
            <a:r>
              <a:rPr lang="cs-CZ" dirty="0" smtClean="0">
                <a:solidFill>
                  <a:srgbClr val="00B050"/>
                </a:solidFill>
              </a:rPr>
              <a:t>leží na </a:t>
            </a:r>
            <a:r>
              <a:rPr lang="en-US" dirty="0" smtClean="0">
                <a:solidFill>
                  <a:srgbClr val="00B050"/>
                </a:solidFill>
              </a:rPr>
              <a:t>g</a:t>
            </a:r>
            <a:r>
              <a:rPr lang="cs-CZ" dirty="0" err="1" smtClean="0">
                <a:solidFill>
                  <a:srgbClr val="00B050"/>
                </a:solidFill>
              </a:rPr>
              <a:t>rafu</a:t>
            </a:r>
            <a:r>
              <a:rPr lang="cs-CZ" dirty="0" smtClean="0">
                <a:solidFill>
                  <a:srgbClr val="00B050"/>
                </a:solidFill>
              </a:rPr>
              <a:t> lineární funkce y=-5x-4</a:t>
            </a:r>
            <a:r>
              <a:rPr lang="en-US" dirty="0" smtClean="0">
                <a:solidFill>
                  <a:srgbClr val="00B050"/>
                </a:solidFill>
              </a:rPr>
              <a:t>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dirty="0" smtClean="0"/>
              <a:t>Body leží na grafu – dosadíme za x a y do rovnice y=</a:t>
            </a:r>
            <a:r>
              <a:rPr lang="cs-CZ" sz="2400" dirty="0" err="1" smtClean="0"/>
              <a:t>ax</a:t>
            </a:r>
            <a:r>
              <a:rPr lang="cs-CZ" sz="2400" dirty="0" smtClean="0"/>
              <a:t>+b</a:t>
            </a:r>
          </a:p>
          <a:p>
            <a:pPr>
              <a:buNone/>
            </a:pPr>
            <a:r>
              <a:rPr lang="cs-CZ" sz="2800" dirty="0" smtClean="0"/>
              <a:t>A</a:t>
            </a:r>
            <a:r>
              <a:rPr lang="en-US" sz="2800" dirty="0" smtClean="0"/>
              <a:t>[2,</a:t>
            </a:r>
            <a:r>
              <a:rPr lang="cs-CZ" sz="2800" dirty="0" smtClean="0"/>
              <a:t>-14</a:t>
            </a:r>
            <a:r>
              <a:rPr lang="en-US" sz="2800" dirty="0" smtClean="0"/>
              <a:t>]</a:t>
            </a:r>
            <a:r>
              <a:rPr lang="cs-CZ" sz="2800" dirty="0" smtClean="0"/>
              <a:t>: x=2, y=-14		</a:t>
            </a:r>
            <a:r>
              <a:rPr lang="en-US" sz="2800" dirty="0" smtClean="0"/>
              <a:t> B[-2,4] </a:t>
            </a:r>
            <a:r>
              <a:rPr lang="cs-CZ" sz="2800" dirty="0" smtClean="0"/>
              <a:t>: x=-2, y=4</a:t>
            </a:r>
          </a:p>
          <a:p>
            <a:pPr>
              <a:buNone/>
            </a:pPr>
            <a:r>
              <a:rPr lang="cs-CZ" sz="2800" dirty="0" smtClean="0"/>
              <a:t>-14=-5.2-4					</a:t>
            </a:r>
            <a:r>
              <a:rPr lang="cs-CZ" sz="2800" dirty="0" err="1" smtClean="0"/>
              <a:t>4</a:t>
            </a:r>
            <a:r>
              <a:rPr lang="cs-CZ" sz="2800" dirty="0" smtClean="0"/>
              <a:t>=-5.(-2)-4</a:t>
            </a:r>
          </a:p>
          <a:p>
            <a:pPr>
              <a:buNone/>
            </a:pPr>
            <a:r>
              <a:rPr lang="cs-CZ" sz="2800" dirty="0" smtClean="0"/>
              <a:t>-14=-10-4					</a:t>
            </a:r>
            <a:r>
              <a:rPr lang="cs-CZ" sz="2800" dirty="0" err="1" smtClean="0"/>
              <a:t>4</a:t>
            </a:r>
            <a:r>
              <a:rPr lang="cs-CZ" sz="2800" dirty="0" smtClean="0"/>
              <a:t>=10-4</a:t>
            </a:r>
          </a:p>
          <a:p>
            <a:pPr>
              <a:buNone/>
            </a:pPr>
            <a:r>
              <a:rPr lang="cs-CZ" sz="2800" dirty="0" smtClean="0"/>
              <a:t>-14=-14					4=6</a:t>
            </a:r>
          </a:p>
          <a:p>
            <a:pPr>
              <a:buNone/>
            </a:pPr>
            <a:r>
              <a:rPr lang="cs-CZ" sz="2800" dirty="0" smtClean="0"/>
              <a:t> bod A leží na grafu	bod B neleží na grafu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65403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Napiš rovnici lineární funkce zobrazené grafem</a:t>
            </a:r>
            <a:endParaRPr lang="cs-CZ" sz="2400" dirty="0">
              <a:solidFill>
                <a:srgbClr val="FF0000"/>
              </a:solidFill>
            </a:endParaRPr>
          </a:p>
        </p:txBody>
      </p:sp>
      <p:graphicFrame>
        <p:nvGraphicFramePr>
          <p:cNvPr id="4" name="Graf 3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6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5400000" flipH="1" flipV="1">
            <a:off x="1321571" y="1964521"/>
            <a:ext cx="5357850" cy="257176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42939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Postup:</a:t>
            </a:r>
          </a:p>
          <a:p>
            <a:pPr marL="514350" indent="-514350">
              <a:buAutoNum type="arabicPeriod"/>
            </a:pPr>
            <a:r>
              <a:rPr lang="cs-CZ" dirty="0" smtClean="0"/>
              <a:t>Určíme průsečíky s osami x a y</a:t>
            </a:r>
          </a:p>
          <a:p>
            <a:pPr marL="514350" indent="-514350">
              <a:buAutoNum type="arabicPeriod"/>
            </a:pPr>
            <a:r>
              <a:rPr lang="cs-CZ" dirty="0" smtClean="0"/>
              <a:t>Souřadnice průsečíků dosadíme do rovnice </a:t>
            </a:r>
          </a:p>
          <a:p>
            <a:pPr marL="514350" indent="-514350">
              <a:buNone/>
            </a:pPr>
            <a:r>
              <a:rPr lang="cs-CZ" dirty="0" smtClean="0"/>
              <a:t>	lineární funkce y=</a:t>
            </a:r>
            <a:r>
              <a:rPr lang="cs-CZ" dirty="0" err="1" smtClean="0"/>
              <a:t>ax</a:t>
            </a:r>
            <a:r>
              <a:rPr lang="cs-CZ" dirty="0" smtClean="0"/>
              <a:t>+b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Dostaneme dvě rovnice 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Vypočítáme z rovnic koeficienty a, b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Zapíšeme rovnici lineární funkce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pPr>
              <a:buNone/>
            </a:pPr>
            <a:r>
              <a:rPr lang="cs-CZ" dirty="0" smtClean="0"/>
              <a:t>1.Z grafu určíme:	 průsečík s osou x        A </a:t>
            </a:r>
            <a:r>
              <a:rPr lang="en-US" dirty="0" smtClean="0"/>
              <a:t>[0,3]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	        	 průsečík s osou y        B </a:t>
            </a:r>
            <a:r>
              <a:rPr lang="en-US" dirty="0" smtClean="0"/>
              <a:t>[</a:t>
            </a:r>
            <a:r>
              <a:rPr lang="cs-CZ" dirty="0" smtClean="0"/>
              <a:t>-1</a:t>
            </a:r>
            <a:r>
              <a:rPr lang="en-US" dirty="0" smtClean="0"/>
              <a:t>,</a:t>
            </a:r>
            <a:r>
              <a:rPr lang="cs-CZ" dirty="0" smtClean="0"/>
              <a:t>0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2. Rovnice lineární funkce y=</a:t>
            </a:r>
            <a:r>
              <a:rPr lang="cs-CZ" dirty="0" err="1" smtClean="0"/>
              <a:t>ax</a:t>
            </a:r>
            <a:r>
              <a:rPr lang="cs-CZ" dirty="0" smtClean="0"/>
              <a:t>+b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Dosadíme body do rovnice a vypočítáme koeficienty</a:t>
            </a:r>
          </a:p>
          <a:p>
            <a:pPr>
              <a:buNone/>
            </a:pPr>
            <a:r>
              <a:rPr lang="cs-CZ" dirty="0" smtClean="0"/>
              <a:t>A: 3=a.0+b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u="sng" dirty="0" smtClean="0"/>
              <a:t>b=3</a:t>
            </a:r>
          </a:p>
          <a:p>
            <a:pPr>
              <a:buNone/>
            </a:pPr>
            <a:r>
              <a:rPr lang="cs-CZ" dirty="0" smtClean="0"/>
              <a:t>B: 0=a.(-1)+b</a:t>
            </a:r>
          </a:p>
          <a:p>
            <a:pPr>
              <a:buNone/>
            </a:pPr>
            <a:r>
              <a:rPr lang="cs-CZ" dirty="0" smtClean="0"/>
              <a:t>     0=a.(-1)+3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u="sng" dirty="0" smtClean="0"/>
              <a:t>a=3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		</a:t>
            </a:r>
            <a:r>
              <a:rPr lang="cs-CZ" b="1" dirty="0" smtClean="0">
                <a:solidFill>
                  <a:srgbClr val="FF0000"/>
                </a:solidFill>
              </a:rPr>
              <a:t>Lineární  funkce	y=3x+3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57227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Urči rovnici  lineární funkce, která prochází body A</a:t>
            </a:r>
            <a:r>
              <a:rPr lang="en-US" sz="2800" dirty="0" smtClean="0">
                <a:solidFill>
                  <a:srgbClr val="00B050"/>
                </a:solidFill>
              </a:rPr>
              <a:t>[1,1],B[2,3]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Dosadíme souřadnice bodů A,B do lineární rovnice y=</a:t>
            </a:r>
            <a:r>
              <a:rPr lang="cs-CZ" sz="2800" dirty="0" err="1" smtClean="0"/>
              <a:t>ax</a:t>
            </a:r>
            <a:r>
              <a:rPr lang="cs-CZ" sz="2800" dirty="0" smtClean="0"/>
              <a:t>+b za x,y</a:t>
            </a:r>
          </a:p>
          <a:p>
            <a:pPr>
              <a:buNone/>
            </a:pPr>
            <a:r>
              <a:rPr lang="cs-CZ" sz="2800" dirty="0" smtClean="0"/>
              <a:t>A: 1=a.1+b</a:t>
            </a:r>
          </a:p>
          <a:p>
            <a:pPr>
              <a:buNone/>
            </a:pPr>
            <a:r>
              <a:rPr lang="cs-CZ" sz="2800" dirty="0" smtClean="0"/>
              <a:t>B: 3=a.2+b</a:t>
            </a:r>
          </a:p>
          <a:p>
            <a:pPr>
              <a:buNone/>
            </a:pPr>
            <a:r>
              <a:rPr lang="cs-CZ" sz="2800" dirty="0" smtClean="0"/>
              <a:t>Dostaneme soustavu dvou rovnic – řešíme dosazovací metodou</a:t>
            </a:r>
          </a:p>
          <a:p>
            <a:pPr>
              <a:buNone/>
            </a:pPr>
            <a:r>
              <a:rPr lang="cs-CZ" sz="2800" dirty="0" smtClean="0"/>
              <a:t>a+b=1		b=1-a</a:t>
            </a:r>
          </a:p>
          <a:p>
            <a:pPr>
              <a:buNone/>
            </a:pPr>
            <a:r>
              <a:rPr lang="cs-CZ" sz="2800" dirty="0" smtClean="0"/>
              <a:t>2a+b=3</a:t>
            </a:r>
          </a:p>
          <a:p>
            <a:pPr>
              <a:buNone/>
            </a:pPr>
            <a:r>
              <a:rPr lang="cs-CZ" sz="2800" dirty="0" smtClean="0"/>
              <a:t>-----------------</a:t>
            </a:r>
          </a:p>
          <a:p>
            <a:pPr>
              <a:buNone/>
            </a:pPr>
            <a:r>
              <a:rPr lang="cs-CZ" sz="2800" dirty="0" smtClean="0"/>
              <a:t>2a+(1-a)=3</a:t>
            </a:r>
          </a:p>
          <a:p>
            <a:pPr>
              <a:buNone/>
            </a:pPr>
            <a:r>
              <a:rPr lang="cs-CZ" sz="2800" dirty="0" smtClean="0"/>
              <a:t>2a-a=3-1</a:t>
            </a:r>
          </a:p>
          <a:p>
            <a:pPr>
              <a:buNone/>
            </a:pPr>
            <a:r>
              <a:rPr lang="cs-CZ" sz="2800" b="1" u="sng" dirty="0" smtClean="0"/>
              <a:t>a=2</a:t>
            </a:r>
            <a:r>
              <a:rPr lang="cs-CZ" sz="2800" b="1" dirty="0" smtClean="0"/>
              <a:t>	</a:t>
            </a:r>
            <a:r>
              <a:rPr lang="cs-CZ" sz="2800" dirty="0" smtClean="0"/>
              <a:t>		vypočítáme b: </a:t>
            </a:r>
            <a:r>
              <a:rPr lang="cs-CZ" sz="2800" dirty="0" err="1" smtClean="0"/>
              <a:t>b</a:t>
            </a:r>
            <a:r>
              <a:rPr lang="cs-CZ" sz="2800" dirty="0" smtClean="0"/>
              <a:t>=1-a</a:t>
            </a:r>
          </a:p>
          <a:p>
            <a:pPr>
              <a:buNone/>
            </a:pPr>
            <a:r>
              <a:rPr lang="cs-CZ" sz="2800" dirty="0" smtClean="0"/>
              <a:t>						b=1-2=-1</a:t>
            </a:r>
          </a:p>
          <a:p>
            <a:pPr>
              <a:buNone/>
            </a:pPr>
            <a:r>
              <a:rPr lang="cs-CZ" sz="2800" dirty="0" smtClean="0"/>
              <a:t>						</a:t>
            </a:r>
            <a:r>
              <a:rPr lang="cs-CZ" sz="2800" b="1" u="sng" dirty="0" smtClean="0"/>
              <a:t>b=-1</a:t>
            </a:r>
          </a:p>
          <a:p>
            <a:pPr>
              <a:buNone/>
            </a:pPr>
            <a:r>
              <a:rPr lang="cs-CZ" sz="2800" dirty="0" smtClean="0"/>
              <a:t>vypočítané hodnoty a,b dosadíme do rovnice lineární funkce y=</a:t>
            </a:r>
            <a:r>
              <a:rPr lang="cs-CZ" sz="2800" dirty="0" err="1" smtClean="0"/>
              <a:t>ax</a:t>
            </a:r>
            <a:r>
              <a:rPr lang="cs-CZ" sz="2800" dirty="0" smtClean="0"/>
              <a:t>+b</a:t>
            </a:r>
          </a:p>
          <a:p>
            <a:pPr>
              <a:buNone/>
            </a:pPr>
            <a:r>
              <a:rPr lang="cs-CZ" sz="2800" dirty="0" smtClean="0"/>
              <a:t>y=2x-1</a:t>
            </a:r>
          </a:p>
          <a:p>
            <a:pPr>
              <a:buNone/>
            </a:pPr>
            <a:r>
              <a:rPr lang="cs-CZ" sz="2800" dirty="0" smtClean="0"/>
              <a:t>Rovnice lineární funkce, jejíž graf prochází body</a:t>
            </a:r>
            <a:r>
              <a:rPr lang="cs-CZ" dirty="0" smtClean="0"/>
              <a:t> A</a:t>
            </a:r>
            <a:r>
              <a:rPr lang="en-US" dirty="0" smtClean="0"/>
              <a:t>[1,1],B[2,3]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y=2x-1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571604" y="2428868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Příklady na procvičení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Sestroj graf funkce y=-0,5x+4 a urči průsečíky 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	s osami x a </a:t>
            </a:r>
            <a:r>
              <a:rPr lang="cs-CZ" dirty="0" err="1" smtClean="0">
                <a:solidFill>
                  <a:srgbClr val="00B050"/>
                </a:solidFill>
              </a:rPr>
              <a:t>y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514350" indent="-514350">
              <a:buNone/>
            </a:pPr>
            <a:r>
              <a:rPr lang="cs-CZ" dirty="0" smtClean="0"/>
              <a:t>Tabulka: </a:t>
            </a:r>
          </a:p>
          <a:p>
            <a:pPr marL="514350" indent="-514350">
              <a:buNone/>
            </a:pPr>
            <a:r>
              <a:rPr lang="cs-CZ" dirty="0" smtClean="0"/>
              <a:t>Graf: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Průsečíky: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2. Urči rovnici lineární funkce, která prochází body A</a:t>
            </a:r>
            <a:r>
              <a:rPr lang="en-US" dirty="0" smtClean="0">
                <a:solidFill>
                  <a:srgbClr val="00B050"/>
                </a:solidFill>
              </a:rPr>
              <a:t>[1,1],B[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en-US" dirty="0" smtClean="0">
                <a:solidFill>
                  <a:srgbClr val="00B050"/>
                </a:solidFill>
              </a:rPr>
              <a:t>2,</a:t>
            </a:r>
            <a:r>
              <a:rPr lang="cs-CZ" dirty="0" smtClean="0">
                <a:solidFill>
                  <a:srgbClr val="00B050"/>
                </a:solidFill>
              </a:rPr>
              <a:t>-8</a:t>
            </a:r>
            <a:r>
              <a:rPr lang="en-US" dirty="0" smtClean="0">
                <a:solidFill>
                  <a:srgbClr val="00B050"/>
                </a:solidFill>
              </a:rPr>
              <a:t>]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1. 	y=-0,5x+4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průsečíky 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en-US" sz="2800" dirty="0" smtClean="0">
                <a:solidFill>
                  <a:srgbClr val="FF0000"/>
                </a:solidFill>
              </a:rPr>
              <a:t>[</a:t>
            </a:r>
            <a:r>
              <a:rPr lang="cs-CZ" sz="2800" dirty="0" smtClean="0">
                <a:solidFill>
                  <a:srgbClr val="FF0000"/>
                </a:solidFill>
              </a:rPr>
              <a:t>8</a:t>
            </a:r>
            <a:r>
              <a:rPr lang="en-US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en-US" sz="2800" dirty="0" smtClean="0">
                <a:solidFill>
                  <a:srgbClr val="FF0000"/>
                </a:solidFill>
              </a:rPr>
              <a:t>],B[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en-US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>
                <a:solidFill>
                  <a:srgbClr val="FF0000"/>
                </a:solidFill>
              </a:rPr>
              <a:t>4</a:t>
            </a:r>
            <a:r>
              <a:rPr lang="en-US" sz="2800" dirty="0" smtClean="0">
                <a:solidFill>
                  <a:srgbClr val="FF0000"/>
                </a:solidFill>
              </a:rPr>
              <a:t>]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2.		-8= -2a+b</a:t>
            </a:r>
          </a:p>
          <a:p>
            <a:pPr>
              <a:buNone/>
            </a:pPr>
            <a:r>
              <a:rPr lang="cs-CZ" sz="2800" dirty="0" smtClean="0"/>
              <a:t>	 	1 = a+b</a:t>
            </a:r>
          </a:p>
          <a:p>
            <a:pPr>
              <a:buNone/>
            </a:pPr>
            <a:r>
              <a:rPr lang="cs-CZ" sz="2800" dirty="0" smtClean="0"/>
              <a:t>	a=3, b=-2	………….lineární rovnice </a:t>
            </a:r>
            <a:r>
              <a:rPr lang="cs-CZ" sz="2800" dirty="0" smtClean="0">
                <a:solidFill>
                  <a:srgbClr val="FF0000"/>
                </a:solidFill>
              </a:rPr>
              <a:t>y=3x-2</a:t>
            </a:r>
          </a:p>
          <a:p>
            <a:pPr>
              <a:buNone/>
            </a:pPr>
            <a:endParaRPr lang="cs-CZ" sz="28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8" y="2214554"/>
          <a:ext cx="2833688" cy="928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8422"/>
                <a:gridCol w="708422"/>
                <a:gridCol w="708422"/>
                <a:gridCol w="708422"/>
              </a:tblGrid>
              <a:tr h="4643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Graf 4"/>
          <p:cNvGraphicFramePr/>
          <p:nvPr/>
        </p:nvGraphicFramePr>
        <p:xfrm>
          <a:off x="4286248" y="1785926"/>
          <a:ext cx="3286148" cy="21431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50083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000" b="1" u="sng" dirty="0" smtClean="0"/>
              <a:t>Anotace:</a:t>
            </a:r>
          </a:p>
          <a:p>
            <a:pPr marL="0">
              <a:buNone/>
            </a:pPr>
            <a:r>
              <a:rPr lang="cs-CZ" sz="3000" dirty="0" smtClean="0"/>
              <a:t>V této prezentaci se žáci naučí hledat průsečíky s osami pravoúhlé soustavy a učí se určovat rovnici lineární funkce. Průsečíky hledají graficky i početně. Na konkrétním  příkladě je vysvětlen postup. Rovnici lineární funkce určují nejdříve z grafu a pak pomocí dvou bodů, které leží na grafu. Zopakují si řešení soustavy rovnic. V závěru prezentace řeší dva příklady společně. Jeden žák řeší na interaktivní tabuli zadané úlohy.</a:t>
            </a:r>
            <a:endParaRPr lang="cs-CZ" sz="3000" b="1" u="sng" dirty="0" smtClean="0"/>
          </a:p>
          <a:p>
            <a:pPr marL="0">
              <a:buNone/>
            </a:pPr>
            <a:r>
              <a:rPr lang="cs-CZ" sz="2800" b="1" u="sng" dirty="0" smtClean="0"/>
              <a:t>Použité zdroje:</a:t>
            </a:r>
          </a:p>
          <a:p>
            <a:pPr>
              <a:buNone/>
            </a:pPr>
            <a:r>
              <a:rPr lang="cs-CZ" sz="2800" smtClean="0"/>
              <a:t>	Karel </a:t>
            </a:r>
            <a:r>
              <a:rPr lang="cs-CZ" sz="2800" dirty="0" smtClean="0"/>
              <a:t>Kindl: Matematika- Přehled učiva základní školy, vydání 3., Praha 1980, Státní pedagogické nakladatelství, počet stran 408 ,SPN 5-43-11/3, 14-388-80</a:t>
            </a:r>
          </a:p>
          <a:p>
            <a:pPr>
              <a:buNone/>
            </a:pPr>
            <a:r>
              <a:rPr lang="cs-CZ" sz="2800" dirty="0" smtClean="0"/>
              <a:t>	Odvárko Oldřich- Kadleček Jiří:  Matematika pro 9. ročník ZŠ  2.díl , 1.vydání 2000,  </a:t>
            </a:r>
            <a:r>
              <a:rPr lang="cs-CZ" sz="2800" dirty="0" err="1" smtClean="0"/>
              <a:t>Prometheus</a:t>
            </a:r>
            <a:r>
              <a:rPr lang="cs-CZ" sz="2800" dirty="0" smtClean="0"/>
              <a:t>, počet stran 91, ISBN 80-7196-208-2</a:t>
            </a:r>
          </a:p>
          <a:p>
            <a:pPr>
              <a:buNone/>
            </a:pPr>
            <a:endParaRPr lang="cs-CZ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363</Words>
  <Application>Microsoft Office PowerPoint</Application>
  <PresentationFormat>Předvádění na obrazovce (4:3)</PresentationFormat>
  <Paragraphs>144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URČENÍ ROVNICE LINEÁRNÍ FUNKCE</vt:lpstr>
      <vt:lpstr>Snímek 2</vt:lpstr>
      <vt:lpstr>URČENÍ ROVNICE LINEÁRNÍ FUNKCE</vt:lpstr>
      <vt:lpstr>Snímek 4</vt:lpstr>
      <vt:lpstr>Průsečík s osou x [ -2, 0 ]</vt:lpstr>
      <vt:lpstr>Jak zjistím zda bod leží na grafu?</vt:lpstr>
      <vt:lpstr>Napiš rovnici lineární funkce zobrazené grafem</vt:lpstr>
      <vt:lpstr>Snímek 8</vt:lpstr>
      <vt:lpstr>Snímek 9</vt:lpstr>
      <vt:lpstr>Příklady na procvičení</vt:lpstr>
      <vt:lpstr>Snímek 11</vt:lpstr>
      <vt:lpstr>Řešení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URČENÍ ROVNICE LINEÁRNÍ FUNKCE</dc:title>
  <dc:creator>Vaclav</dc:creator>
  <cp:lastModifiedBy>Vaclav</cp:lastModifiedBy>
  <cp:revision>23</cp:revision>
  <dcterms:created xsi:type="dcterms:W3CDTF">2012-02-03T15:22:37Z</dcterms:created>
  <dcterms:modified xsi:type="dcterms:W3CDTF">2012-03-07T15:51:05Z</dcterms:modified>
</cp:coreProperties>
</file>