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99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CECB8-5080-468C-836F-D72FFF02A39C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25EE1-0325-4BDA-B56B-695BC964E4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1" y="1412776"/>
            <a:ext cx="3841809" cy="353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130871"/>
              </p:ext>
            </p:extLst>
          </p:nvPr>
        </p:nvGraphicFramePr>
        <p:xfrm>
          <a:off x="696259" y="4935282"/>
          <a:ext cx="7692165" cy="1878094"/>
        </p:xfrm>
        <a:graphic>
          <a:graphicData uri="http://schemas.openxmlformats.org/drawingml/2006/table">
            <a:tbl>
              <a:tblPr/>
              <a:tblGrid>
                <a:gridCol w="2328821"/>
                <a:gridCol w="5363344"/>
              </a:tblGrid>
              <a:tr h="4579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5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91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VY_32_INOVACE_11_Vlastnosti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použití hydroxidů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86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908721"/>
            <a:ext cx="6874926" cy="386866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Hydroxidy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tříprvkové sloučeniny</a:t>
            </a:r>
            <a:endParaRPr lang="cs-CZ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Jana Melicharová,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2. ZŠ Dobříš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355" y="548680"/>
            <a:ext cx="3442797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090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Hydroxidy – vlastnosti a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Hydroxidy = louhy(obchodní název) nebo zásady</a:t>
            </a:r>
          </a:p>
          <a:p>
            <a:r>
              <a:rPr lang="cs-CZ" sz="2000" dirty="0" smtClean="0"/>
              <a:t>Jsou to žíraviny</a:t>
            </a:r>
          </a:p>
          <a:p>
            <a:r>
              <a:rPr lang="cs-CZ" sz="2000" dirty="0" smtClean="0"/>
              <a:t> mají molekuly složené z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atomů tří prvků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/>
              <a:t>Do tříprvkových sloučenin patří kromě hydroxidů </a:t>
            </a:r>
            <a:r>
              <a:rPr lang="cs-CZ" sz="2000" dirty="0" smtClean="0"/>
              <a:t>                  i </a:t>
            </a:r>
            <a:r>
              <a:rPr lang="cs-CZ" sz="2000" dirty="0" smtClean="0"/>
              <a:t>kyslíkaté kyseliny a soli kyslíkatých kyselin</a:t>
            </a:r>
          </a:p>
          <a:p>
            <a:r>
              <a:rPr lang="cs-CZ" sz="2000" b="1" dirty="0" smtClean="0"/>
              <a:t>Hydroxidy jsou tříprvkové sloučeniny, které obsahují hydroxidové anionty </a:t>
            </a:r>
            <a:r>
              <a:rPr lang="cs-CZ" sz="2800" b="1" dirty="0" smtClean="0">
                <a:solidFill>
                  <a:srgbClr val="FF0000"/>
                </a:solidFill>
              </a:rPr>
              <a:t>OH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-</a:t>
            </a:r>
            <a:r>
              <a:rPr lang="cs-CZ" sz="2000" b="1" dirty="0" smtClean="0"/>
              <a:t>,</a:t>
            </a:r>
            <a:r>
              <a:rPr lang="cs-CZ" sz="2000" b="1" baseline="30000" dirty="0" smtClean="0"/>
              <a:t> </a:t>
            </a:r>
            <a:r>
              <a:rPr lang="cs-CZ" sz="2000" b="1" dirty="0" smtClean="0"/>
              <a:t>které jsou vázány na kationty kovů</a:t>
            </a:r>
          </a:p>
          <a:p>
            <a:r>
              <a:rPr lang="cs-CZ" sz="2000" dirty="0" smtClean="0"/>
              <a:t>Ve vodě odštěpují </a:t>
            </a:r>
            <a:r>
              <a:rPr lang="cs-CZ" sz="2400" b="1" dirty="0" smtClean="0">
                <a:solidFill>
                  <a:srgbClr val="FFFF00"/>
                </a:solidFill>
              </a:rPr>
              <a:t>hydroxidový anion OH</a:t>
            </a:r>
            <a:r>
              <a:rPr lang="cs-CZ" sz="2400" b="1" baseline="30000" dirty="0" smtClean="0">
                <a:solidFill>
                  <a:srgbClr val="FFFF00"/>
                </a:solidFill>
              </a:rPr>
              <a:t>-</a:t>
            </a:r>
            <a:endParaRPr lang="cs-CZ" sz="2400" b="1" baseline="30000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151" y="188640"/>
            <a:ext cx="152400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648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bezpečné práce </a:t>
            </a:r>
            <a:r>
              <a:rPr lang="cs-CZ" dirty="0" smtClean="0"/>
              <a:t>                     s </a:t>
            </a:r>
            <a:r>
              <a:rPr lang="cs-CZ" dirty="0" smtClean="0"/>
              <a:t>hydroxidy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1) Pevné hydroxidy nikdy nebereme </a:t>
            </a:r>
            <a:r>
              <a:rPr lang="cs-CZ" sz="2400" dirty="0" smtClean="0"/>
              <a:t>                 do </a:t>
            </a:r>
            <a:r>
              <a:rPr lang="cs-CZ" sz="2400" dirty="0" smtClean="0"/>
              <a:t>rukou, při práci s nimi používáme ochranné pomůcky (jsou to žíraviny).</a:t>
            </a:r>
          </a:p>
          <a:p>
            <a:r>
              <a:rPr lang="cs-CZ" sz="2400" dirty="0" smtClean="0"/>
              <a:t>2) Při mísení pevných hydroxidů s vodou směsí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důkladně mícháme</a:t>
            </a:r>
            <a:r>
              <a:rPr lang="cs-CZ" sz="2400" b="1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3) Při potřísnění hydroxidem omýváme postižené místo prudkým proudem vody </a:t>
            </a:r>
            <a:r>
              <a:rPr lang="cs-CZ" sz="2400" dirty="0" smtClean="0"/>
              <a:t>    a </a:t>
            </a:r>
            <a:r>
              <a:rPr lang="cs-CZ" sz="2400" dirty="0" smtClean="0"/>
              <a:t>neutralizujeme zředěným octem nebo citronovou šťávou.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173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Hydroxid sodný – </a:t>
            </a:r>
            <a:r>
              <a:rPr lang="cs-CZ" dirty="0" err="1" smtClean="0">
                <a:solidFill>
                  <a:srgbClr val="002060"/>
                </a:solidFill>
              </a:rPr>
              <a:t>NaOH</a:t>
            </a:r>
            <a:r>
              <a:rPr lang="cs-CZ" dirty="0" smtClean="0">
                <a:solidFill>
                  <a:srgbClr val="002060"/>
                </a:solidFill>
              </a:rPr>
              <a:t>,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hydroxid draselný - KOH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dirty="0" smtClean="0">
                <a:solidFill>
                  <a:schemeClr val="accent4">
                    <a:lumMod val="50000"/>
                  </a:schemeClr>
                </a:solidFill>
              </a:rPr>
              <a:t>Vlastnost</a:t>
            </a:r>
            <a:r>
              <a:rPr lang="cs-CZ" u="sng" dirty="0" smtClean="0">
                <a:solidFill>
                  <a:schemeClr val="accent4">
                    <a:lumMod val="50000"/>
                  </a:schemeClr>
                </a:solidFill>
              </a:rPr>
              <a:t>i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jsou bílé pevné látky ve vodě dobře rozpustné, ze vzduchu pohlcují vlhkost </a:t>
            </a:r>
            <a:r>
              <a:rPr lang="cs-CZ" sz="2400" dirty="0" smtClean="0"/>
              <a:t>             a </a:t>
            </a:r>
            <a:r>
              <a:rPr lang="cs-CZ" sz="2400" dirty="0" smtClean="0"/>
              <a:t>oxid uhličitý (hygroskopické), jejich roztoky rozkládají tuky</a:t>
            </a:r>
          </a:p>
          <a:p>
            <a:r>
              <a:rPr lang="cs-CZ" sz="2400" u="sng" dirty="0" smtClean="0">
                <a:solidFill>
                  <a:schemeClr val="accent4">
                    <a:lumMod val="50000"/>
                  </a:schemeClr>
                </a:solidFill>
              </a:rPr>
              <a:t>Použití</a:t>
            </a:r>
            <a:r>
              <a:rPr lang="cs-CZ" u="sng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</a:p>
          <a:p>
            <a:r>
              <a:rPr lang="cs-CZ" sz="2400" dirty="0" smtClean="0"/>
              <a:t>výroba mýdel, papíru, při zpracování kůží a k čištění vratných lahví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69491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Hydroxid vápenatý Ca(OH)</a:t>
            </a:r>
            <a:r>
              <a:rPr lang="cs-CZ" baseline="-25000" dirty="0" smtClean="0">
                <a:solidFill>
                  <a:srgbClr val="002060"/>
                </a:solidFill>
              </a:rPr>
              <a:t>2</a:t>
            </a:r>
            <a:endParaRPr lang="cs-CZ" baseline="-25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u="sng" dirty="0" smtClean="0">
                <a:solidFill>
                  <a:srgbClr val="7030A0"/>
                </a:solidFill>
              </a:rPr>
              <a:t>Příprava</a:t>
            </a:r>
            <a:r>
              <a:rPr lang="cs-CZ" sz="2000" dirty="0" smtClean="0">
                <a:solidFill>
                  <a:srgbClr val="7030A0"/>
                </a:solidFill>
              </a:rPr>
              <a:t>:</a:t>
            </a:r>
            <a:r>
              <a:rPr lang="cs-CZ" sz="2000" dirty="0" smtClean="0"/>
              <a:t> vzniká reakcí oxidu vápenatého s vodou </a:t>
            </a:r>
          </a:p>
          <a:p>
            <a:pPr marL="0" indent="0">
              <a:buNone/>
            </a:pPr>
            <a:r>
              <a:rPr lang="cs-CZ" sz="2000" dirty="0" smtClean="0"/>
              <a:t>                  (= hašení páleného vápna)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</a:t>
            </a:r>
            <a:r>
              <a:rPr lang="cs-CZ" sz="2400" dirty="0" err="1" smtClean="0"/>
              <a:t>CaO</a:t>
            </a:r>
            <a:r>
              <a:rPr lang="cs-CZ" sz="2400" dirty="0" smtClean="0"/>
              <a:t> +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            </a:t>
            </a:r>
            <a:r>
              <a:rPr lang="cs-CZ" sz="2400" dirty="0" smtClean="0">
                <a:solidFill>
                  <a:srgbClr val="002060"/>
                </a:solidFill>
              </a:rPr>
              <a:t>Ca(OH)</a:t>
            </a:r>
            <a:r>
              <a:rPr lang="cs-CZ" sz="2400" baseline="-25000" dirty="0" smtClean="0">
                <a:solidFill>
                  <a:srgbClr val="002060"/>
                </a:solidFill>
              </a:rPr>
              <a:t>2</a:t>
            </a:r>
            <a:r>
              <a:rPr lang="cs-CZ" sz="2400" baseline="-25000" dirty="0" smtClean="0"/>
              <a:t>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(uvolňuje se velké množství tepla</a:t>
            </a:r>
            <a:r>
              <a:rPr lang="cs-CZ" dirty="0" smtClean="0"/>
              <a:t>)</a:t>
            </a:r>
          </a:p>
          <a:p>
            <a:r>
              <a:rPr lang="cs-CZ" u="sng" dirty="0" smtClean="0">
                <a:solidFill>
                  <a:srgbClr val="7030A0"/>
                </a:solidFill>
              </a:rPr>
              <a:t>Vlastnosti:</a:t>
            </a:r>
            <a:r>
              <a:rPr lang="cs-CZ" dirty="0" smtClean="0"/>
              <a:t> bílá pevná látka, málo rozpustná ve vodě</a:t>
            </a:r>
          </a:p>
          <a:p>
            <a:r>
              <a:rPr lang="cs-CZ" u="sng" dirty="0" smtClean="0">
                <a:solidFill>
                  <a:srgbClr val="7030A0"/>
                </a:solidFill>
              </a:rPr>
              <a:t>Použití: </a:t>
            </a:r>
            <a:r>
              <a:rPr lang="cs-CZ" dirty="0" smtClean="0"/>
              <a:t>ve stavebnictví jako hašené vápno k přípravě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malty a omítkových směsí, v zemědělství </a:t>
            </a:r>
            <a:r>
              <a:rPr lang="cs-CZ" dirty="0" smtClean="0"/>
              <a:t>a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lesnictví, při výrobě cukru (čištění cukerné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šťávy), natírání vnitřních omítek (desinfekce)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076056" y="307903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132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Hydroxid amonný – NH</a:t>
            </a:r>
            <a:r>
              <a:rPr lang="cs-CZ" baseline="-25000" dirty="0" smtClean="0">
                <a:solidFill>
                  <a:srgbClr val="002060"/>
                </a:solidFill>
              </a:rPr>
              <a:t>4</a:t>
            </a:r>
            <a:r>
              <a:rPr lang="cs-CZ" dirty="0" smtClean="0">
                <a:solidFill>
                  <a:srgbClr val="002060"/>
                </a:solidFill>
              </a:rPr>
              <a:t>OH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>
                <a:solidFill>
                  <a:schemeClr val="bg1">
                    <a:lumMod val="85000"/>
                    <a:lumOff val="15000"/>
                  </a:schemeClr>
                </a:solidFill>
              </a:rPr>
              <a:t>P</a:t>
            </a:r>
            <a:r>
              <a:rPr lang="cs-CZ" sz="2400" u="sng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říprava: </a:t>
            </a:r>
            <a:r>
              <a:rPr lang="cs-CZ" sz="2400" dirty="0" smtClean="0"/>
              <a:t>rozpouštěním plynného amoniaku NH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ve vodě</a:t>
            </a:r>
          </a:p>
          <a:p>
            <a:endParaRPr lang="cs-CZ" sz="2400" dirty="0" smtClean="0"/>
          </a:p>
          <a:p>
            <a:r>
              <a:rPr lang="cs-CZ" sz="2400" u="sng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Vlastnosti: </a:t>
            </a:r>
            <a:r>
              <a:rPr lang="cs-CZ" sz="2400" dirty="0" smtClean="0"/>
              <a:t>bezbarvá nestálá </a:t>
            </a:r>
            <a:r>
              <a:rPr lang="cs-CZ" sz="2400" dirty="0" smtClean="0"/>
              <a:t>kapalina, </a:t>
            </a:r>
            <a:r>
              <a:rPr lang="cs-CZ" sz="2400" dirty="0" smtClean="0"/>
              <a:t>dráždí dýchací cesty</a:t>
            </a:r>
          </a:p>
          <a:p>
            <a:endParaRPr lang="cs-CZ" sz="2400" dirty="0" smtClean="0"/>
          </a:p>
          <a:p>
            <a:r>
              <a:rPr lang="cs-CZ" sz="2400" u="sng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Použití:</a:t>
            </a:r>
            <a:r>
              <a:rPr lang="cs-CZ" sz="24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400" dirty="0" smtClean="0"/>
              <a:t>výroba umělých hnojiv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364279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Otázky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Vyjmenuj vlastnosti hydroxidu sodného:</a:t>
            </a:r>
          </a:p>
          <a:p>
            <a:r>
              <a:rPr lang="cs-CZ" dirty="0" smtClean="0"/>
              <a:t>2) Z kolika prvků jsou hydroxidy tvořeny?</a:t>
            </a:r>
          </a:p>
          <a:p>
            <a:r>
              <a:rPr lang="cs-CZ" dirty="0" smtClean="0"/>
              <a:t>3) Co to znamená, že jsou hydroxidy žíraviny?</a:t>
            </a:r>
          </a:p>
          <a:p>
            <a:r>
              <a:rPr lang="cs-CZ" dirty="0" smtClean="0"/>
              <a:t>4) </a:t>
            </a:r>
            <a:r>
              <a:rPr lang="cs-CZ" dirty="0" smtClean="0"/>
              <a:t>Popiš, </a:t>
            </a:r>
            <a:r>
              <a:rPr lang="cs-CZ" dirty="0" smtClean="0"/>
              <a:t>jakým způsobem poskytneš první pomoc </a:t>
            </a:r>
            <a:r>
              <a:rPr lang="cs-CZ" dirty="0" smtClean="0"/>
              <a:t>                 při </a:t>
            </a:r>
            <a:r>
              <a:rPr lang="cs-CZ" dirty="0" smtClean="0"/>
              <a:t>poleptání hydroxidem?</a:t>
            </a:r>
          </a:p>
          <a:p>
            <a:r>
              <a:rPr lang="cs-CZ" dirty="0" smtClean="0"/>
              <a:t>5) Další názvy hydroxidů jsou ……………a ………………….</a:t>
            </a:r>
          </a:p>
          <a:p>
            <a:r>
              <a:rPr lang="cs-CZ" dirty="0" smtClean="0"/>
              <a:t>6) K čemu se používá hydroxid vápenatý?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20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Odpovědi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</p:spPr>
        <p:txBody>
          <a:bodyPr/>
          <a:lstStyle/>
          <a:p>
            <a:r>
              <a:rPr lang="cs-CZ" dirty="0" smtClean="0"/>
              <a:t>1) Je to bílá pevná látka,</a:t>
            </a:r>
            <a:r>
              <a:rPr lang="cs-CZ" dirty="0"/>
              <a:t> </a:t>
            </a:r>
            <a:r>
              <a:rPr lang="cs-CZ" dirty="0" smtClean="0"/>
              <a:t>žíravina,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dobře rozpustná ve vodě, pohlcuje vlhkost ze vzduchu.</a:t>
            </a:r>
          </a:p>
          <a:p>
            <a:r>
              <a:rPr lang="cs-CZ" dirty="0" smtClean="0"/>
              <a:t>2)  Ze tří prvků (kyslík, vodík a většinou kov)</a:t>
            </a:r>
          </a:p>
          <a:p>
            <a:r>
              <a:rPr lang="cs-CZ" dirty="0" smtClean="0"/>
              <a:t>3) </a:t>
            </a:r>
            <a:r>
              <a:rPr lang="cs-CZ" dirty="0"/>
              <a:t>L</a:t>
            </a:r>
            <a:r>
              <a:rPr lang="cs-CZ" dirty="0" smtClean="0"/>
              <a:t>eptají pokožku.</a:t>
            </a:r>
          </a:p>
          <a:p>
            <a:r>
              <a:rPr lang="cs-CZ" dirty="0" smtClean="0"/>
              <a:t>4) Polít prudkým proudem vody a neutralizovat zředěným octem.</a:t>
            </a:r>
          </a:p>
          <a:p>
            <a:r>
              <a:rPr lang="cs-CZ" dirty="0" smtClean="0"/>
              <a:t>5) Zásady, louhy.</a:t>
            </a:r>
          </a:p>
          <a:p>
            <a:r>
              <a:rPr lang="cs-CZ" dirty="0" smtClean="0"/>
              <a:t>6) Ve stavebnictví (příprava malty), v lesnictví </a:t>
            </a:r>
            <a:r>
              <a:rPr lang="cs-CZ" dirty="0" smtClean="0"/>
              <a:t>                        a </a:t>
            </a:r>
            <a:r>
              <a:rPr lang="cs-CZ" dirty="0" smtClean="0"/>
              <a:t>zemědělství (vápnění půdy), při výrobě cukru, </a:t>
            </a:r>
            <a:r>
              <a:rPr lang="cs-CZ" dirty="0" smtClean="0"/>
              <a:t>                     k </a:t>
            </a:r>
            <a:r>
              <a:rPr lang="cs-CZ" dirty="0" smtClean="0"/>
              <a:t>natírání omítek.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58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450989" cy="4051437"/>
          </a:xfrm>
        </p:spPr>
        <p:txBody>
          <a:bodyPr/>
          <a:lstStyle/>
          <a:p>
            <a:r>
              <a:rPr lang="cs-CZ" u="sng" dirty="0" smtClean="0">
                <a:solidFill>
                  <a:srgbClr val="336699"/>
                </a:solidFill>
              </a:rPr>
              <a:t>Josef </a:t>
            </a:r>
            <a:r>
              <a:rPr lang="cs-CZ" u="sng" dirty="0">
                <a:solidFill>
                  <a:srgbClr val="336699"/>
                </a:solidFill>
              </a:rPr>
              <a:t>Mach, Irena </a:t>
            </a:r>
            <a:r>
              <a:rPr lang="cs-CZ" u="sng" dirty="0" err="1">
                <a:solidFill>
                  <a:srgbClr val="336699"/>
                </a:solidFill>
              </a:rPr>
              <a:t>Plucková</a:t>
            </a:r>
            <a:r>
              <a:rPr lang="cs-CZ" u="sng" dirty="0">
                <a:solidFill>
                  <a:srgbClr val="336699"/>
                </a:solidFill>
              </a:rPr>
              <a:t>, Jiří </a:t>
            </a:r>
            <a:r>
              <a:rPr lang="cs-CZ" u="sng" dirty="0" err="1">
                <a:solidFill>
                  <a:srgbClr val="336699"/>
                </a:solidFill>
              </a:rPr>
              <a:t>Šibor</a:t>
            </a:r>
            <a:r>
              <a:rPr lang="cs-CZ" u="sng" dirty="0">
                <a:solidFill>
                  <a:srgbClr val="336699"/>
                </a:solidFill>
              </a:rPr>
              <a:t>: Chemie (Úvod do obecné a anorganické </a:t>
            </a:r>
            <a:r>
              <a:rPr lang="cs-CZ" u="sng" dirty="0" smtClean="0">
                <a:solidFill>
                  <a:srgbClr val="336699"/>
                </a:solidFill>
              </a:rPr>
              <a:t>chemie), </a:t>
            </a:r>
            <a:r>
              <a:rPr lang="cs-CZ" u="sng" dirty="0">
                <a:solidFill>
                  <a:srgbClr val="336699"/>
                </a:solidFill>
              </a:rPr>
              <a:t>naklad. Nová </a:t>
            </a:r>
            <a:r>
              <a:rPr lang="cs-CZ" u="sng" dirty="0" smtClean="0">
                <a:solidFill>
                  <a:srgbClr val="336699"/>
                </a:solidFill>
              </a:rPr>
              <a:t>škola</a:t>
            </a:r>
          </a:p>
          <a:p>
            <a:r>
              <a:rPr lang="cs-CZ" u="sng" dirty="0">
                <a:solidFill>
                  <a:srgbClr val="336699"/>
                </a:solidFill>
              </a:rPr>
              <a:t>http://cs.wikipedia.org/wiki/Soubor:SodiumHydroxide.jpg</a:t>
            </a:r>
            <a:endParaRPr lang="cs-CZ" u="sng" dirty="0">
              <a:solidFill>
                <a:srgbClr val="336699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99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51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110</TotalTime>
  <Words>458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               Hydroxidy – tříprvkové sloučeniny</vt:lpstr>
      <vt:lpstr>Hydroxidy – vlastnosti a použití</vt:lpstr>
      <vt:lpstr>Pravidla bezpečné práce                      s hydroxidy </vt:lpstr>
      <vt:lpstr>Hydroxid sodný – NaOH, hydroxid draselný - KOH</vt:lpstr>
      <vt:lpstr>Hydroxid vápenatý Ca(OH)2</vt:lpstr>
      <vt:lpstr>Hydroxid amonný – NH4OH</vt:lpstr>
      <vt:lpstr>Otázky</vt:lpstr>
      <vt:lpstr>Odpovědi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Tříprvkové sloučeniny –                hydroxidy</dc:title>
  <dc:creator>OEM</dc:creator>
  <cp:lastModifiedBy>User</cp:lastModifiedBy>
  <cp:revision>20</cp:revision>
  <dcterms:created xsi:type="dcterms:W3CDTF">2011-08-22T20:09:55Z</dcterms:created>
  <dcterms:modified xsi:type="dcterms:W3CDTF">2012-08-30T08:56:28Z</dcterms:modified>
</cp:coreProperties>
</file>