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57" r:id="rId4"/>
    <p:sldId id="260" r:id="rId5"/>
    <p:sldId id="258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92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87CA709-BCFE-4AE9-BDD6-F30ED0F71527}" type="datetimeFigureOut">
              <a:rPr lang="cs-CZ" smtClean="0"/>
              <a:pPr/>
              <a:t>30.8.2012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371DC43-A9C1-4D72-B239-7CEBD798F8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gicka-pohoda.cz/diamant--surovy-n1,1467.html" TargetMode="External"/><Relationship Id="rId2" Type="http://schemas.openxmlformats.org/officeDocument/2006/relationships/hyperlink" Target="http://prozivot-bmoney-eu.bloger.cz/Investice/DIAMANTY-jako-investi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40114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VY_32_INOVACE_01_Uhlík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UHLÍK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Jana Melicharová, 2. ZŠ 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360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Uhlík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600" dirty="0" smtClean="0"/>
              <a:t>Chemická značka: C – </a:t>
            </a:r>
            <a:r>
              <a:rPr lang="cs-CZ" sz="3600" dirty="0" err="1" smtClean="0"/>
              <a:t>Carboneum</a:t>
            </a:r>
            <a:endParaRPr lang="cs-CZ" sz="3600" dirty="0" smtClean="0"/>
          </a:p>
          <a:p>
            <a:r>
              <a:rPr lang="cs-CZ" sz="3600" dirty="0" smtClean="0">
                <a:solidFill>
                  <a:srgbClr val="FFC000"/>
                </a:solidFill>
              </a:rPr>
              <a:t>Výskyt: </a:t>
            </a:r>
            <a:r>
              <a:rPr lang="cs-CZ" sz="3600" dirty="0" smtClean="0"/>
              <a:t>V přírodě se vyskytuje ve dvou čistých formách: diamant a tuha (grafit), je vázán v tělech organismů, nachází se v ropě, zemním</a:t>
            </a:r>
          </a:p>
          <a:p>
            <a:r>
              <a:rPr lang="cs-CZ" sz="3600" dirty="0" smtClean="0"/>
              <a:t>plynu, uhlí, v  oxidu uhličitém CO2, oxidu uhelnatém CO a v solích 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     (uhličitanech)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- uměle vyrobené formy uhlíku – saze, koks a aktivní uhlí</a:t>
            </a:r>
          </a:p>
          <a:p>
            <a:r>
              <a:rPr lang="cs-CZ" sz="3600" dirty="0" smtClean="0">
                <a:solidFill>
                  <a:srgbClr val="FFC000"/>
                </a:solidFill>
              </a:rPr>
              <a:t>Vlastnosti: </a:t>
            </a:r>
            <a:r>
              <a:rPr lang="cs-CZ" sz="3600" dirty="0" smtClean="0">
                <a:solidFill>
                  <a:srgbClr val="FF0000"/>
                </a:solidFill>
              </a:rPr>
              <a:t>diamant</a:t>
            </a:r>
            <a:r>
              <a:rPr lang="cs-CZ" sz="3600" dirty="0" smtClean="0"/>
              <a:t> je nejtvrdší nerost, vede teplo a nevede elektrický proud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                      tuha (grafit)</a:t>
            </a:r>
            <a:r>
              <a:rPr lang="cs-CZ" sz="3600" dirty="0" smtClean="0"/>
              <a:t> je velmi měkký, nevede teplo a vede elektrický  proud</a:t>
            </a:r>
          </a:p>
          <a:p>
            <a:r>
              <a:rPr lang="cs-CZ" sz="3600" dirty="0" smtClean="0">
                <a:solidFill>
                  <a:srgbClr val="FFC000"/>
                </a:solidFill>
              </a:rPr>
              <a:t>                      </a:t>
            </a:r>
            <a:r>
              <a:rPr lang="cs-CZ" sz="3600" dirty="0" smtClean="0">
                <a:solidFill>
                  <a:srgbClr val="FF0000"/>
                </a:solidFill>
              </a:rPr>
              <a:t>aktivní uhlí </a:t>
            </a:r>
            <a:r>
              <a:rPr lang="cs-CZ" sz="3600" dirty="0" smtClean="0"/>
              <a:t>má velký povrch, a proto je schopno zachycovat barviva, jedovaté  plyny</a:t>
            </a:r>
          </a:p>
          <a:p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           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999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836712"/>
            <a:ext cx="75608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Využití</a:t>
            </a:r>
            <a:r>
              <a:rPr lang="cs-CZ" dirty="0"/>
              <a:t>: diamanty – broušení, </a:t>
            </a:r>
            <a:r>
              <a:rPr lang="cs-CZ" dirty="0" smtClean="0"/>
              <a:t>vrtání a řezání materiálů s vysokou tvrdostí,šperkařství (vybroušený diamant – briliant)</a:t>
            </a:r>
            <a:endParaRPr lang="cs-CZ" dirty="0"/>
          </a:p>
          <a:p>
            <a:r>
              <a:rPr lang="cs-CZ" dirty="0" smtClean="0"/>
              <a:t>                 Grafit </a:t>
            </a:r>
            <a:r>
              <a:rPr lang="cs-CZ" dirty="0"/>
              <a:t>– tužky, elektrody</a:t>
            </a:r>
          </a:p>
          <a:p>
            <a:r>
              <a:rPr lang="cs-CZ" dirty="0" smtClean="0"/>
              <a:t>                 Saze </a:t>
            </a:r>
            <a:r>
              <a:rPr lang="cs-CZ" dirty="0"/>
              <a:t>– pneumatiky</a:t>
            </a:r>
          </a:p>
          <a:p>
            <a:r>
              <a:rPr lang="cs-CZ" dirty="0" smtClean="0"/>
              <a:t>                 Koks </a:t>
            </a:r>
            <a:r>
              <a:rPr lang="cs-CZ" dirty="0"/>
              <a:t>– při výrobě surového železa, pevné </a:t>
            </a:r>
            <a:r>
              <a:rPr lang="cs-CZ" dirty="0" smtClean="0"/>
              <a:t>palivo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Aktivní </a:t>
            </a:r>
            <a:r>
              <a:rPr lang="cs-CZ" dirty="0"/>
              <a:t>uhlí – filtry ochranných masek, součást </a:t>
            </a:r>
            <a:endParaRPr lang="cs-CZ" dirty="0" smtClean="0"/>
          </a:p>
          <a:p>
            <a:r>
              <a:rPr lang="cs-CZ" dirty="0" smtClean="0"/>
              <a:t>                                            živočišného uhlí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Krystalová mřížka grafitu           krystalová mřížka diamantu     </a:t>
            </a:r>
            <a:endParaRPr lang="cs-CZ" dirty="0">
              <a:solidFill>
                <a:srgbClr val="FFC000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7812"/>
            <a:ext cx="2016224" cy="1812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343126"/>
            <a:ext cx="3543316" cy="182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63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rozivot-bmoney-eu.bloger.cz/obrazky/prozivot-bmoney-eu.bloger.cz/diamant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45339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0" y="2303463"/>
            <a:ext cx="3886200" cy="428783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												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DIAMANT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104456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78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V  jakých formách se v přírodě vyskytuje uhlík?</a:t>
            </a:r>
          </a:p>
          <a:p>
            <a:r>
              <a:rPr lang="cs-CZ" dirty="0" smtClean="0"/>
              <a:t>2) </a:t>
            </a:r>
            <a:r>
              <a:rPr lang="cs-CZ" dirty="0"/>
              <a:t>U</a:t>
            </a:r>
            <a:r>
              <a:rPr lang="cs-CZ" dirty="0" smtClean="0"/>
              <a:t>měle vyrobené formy uhlíku jsou:</a:t>
            </a:r>
          </a:p>
          <a:p>
            <a:r>
              <a:rPr lang="cs-CZ" dirty="0" smtClean="0"/>
              <a:t>3) Porovnej vlastnosti grafitu a diamantu:</a:t>
            </a:r>
          </a:p>
          <a:p>
            <a:r>
              <a:rPr lang="cs-CZ" dirty="0" smtClean="0"/>
              <a:t>4) K čemu se používá diamant a k čemu grafit?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26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dpovědi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Diamant a tuha.</a:t>
            </a:r>
          </a:p>
          <a:p>
            <a:pPr marL="342900" indent="-342900">
              <a:buAutoNum type="arabicParenR"/>
            </a:pPr>
            <a:r>
              <a:rPr lang="cs-CZ" dirty="0" smtClean="0"/>
              <a:t>Saze, koks a aktivní uhlí.</a:t>
            </a:r>
          </a:p>
          <a:p>
            <a:pPr marL="342900" indent="-342900">
              <a:buAutoNum type="arabicParenR"/>
            </a:pPr>
            <a:r>
              <a:rPr lang="cs-CZ" dirty="0" smtClean="0"/>
              <a:t>Diamant je nejtvrdší nerost na světě, vede teplo a nevede elektrický proud. Tuha je velmi měkká, nevede teplo a vede elektrický proud.</a:t>
            </a:r>
          </a:p>
          <a:p>
            <a:pPr marL="342900" indent="-342900">
              <a:buAutoNum type="arabicParenR"/>
            </a:pPr>
            <a:r>
              <a:rPr lang="cs-CZ" dirty="0" smtClean="0"/>
              <a:t>Diamant se používá  k výrobě šperků, k broušení, vrtání a řezání velmi tvrdých materiálů, tuha se používá k výrobě tužek a elektrod, jako mazadlo ložisek.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606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prozivot-bmoney-eu.bloger.cz/Investice/DIAMANTY-jako-investice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http://www.magicka-pohoda.cz/diamant--</a:t>
            </a:r>
            <a:r>
              <a:rPr lang="cs-CZ" dirty="0" smtClean="0">
                <a:hlinkClick r:id="rId3"/>
              </a:rPr>
              <a:t>surovy-n1,1467.html</a:t>
            </a:r>
            <a:endParaRPr lang="cs-CZ" dirty="0" smtClean="0"/>
          </a:p>
          <a:p>
            <a:r>
              <a:rPr lang="cs-CZ"/>
              <a:t>http://www.zschemie.euweb.cz/uhlik/uhlik2.html</a:t>
            </a:r>
            <a:endParaRPr lang="cs-CZ" dirty="0" smtClean="0"/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Josef Mach, Irena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</a:rPr>
              <a:t>Plucková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, Jiří </a:t>
            </a:r>
            <a:r>
              <a:rPr lang="cs-CZ" dirty="0" err="1">
                <a:solidFill>
                  <a:schemeClr val="accent2">
                    <a:lumMod val="50000"/>
                  </a:schemeClr>
                </a:solidFill>
              </a:rPr>
              <a:t>Šibor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: Chemie (Úvod do obecné a anorganické chemie), naklad. Nová škola</a:t>
            </a:r>
          </a:p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566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223</TotalTime>
  <Words>339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UHLÍK</vt:lpstr>
      <vt:lpstr>Uhlík</vt:lpstr>
      <vt:lpstr>Prezentace aplikace PowerPoint</vt:lpstr>
      <vt:lpstr>Prezentace aplikace PowerPoint</vt:lpstr>
      <vt:lpstr>Otázky</vt:lpstr>
      <vt:lpstr>Odpovědi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UHLÍK</dc:title>
  <dc:creator>OEM</dc:creator>
  <cp:lastModifiedBy>OEM</cp:lastModifiedBy>
  <cp:revision>21</cp:revision>
  <dcterms:created xsi:type="dcterms:W3CDTF">2011-08-06T14:15:27Z</dcterms:created>
  <dcterms:modified xsi:type="dcterms:W3CDTF">2012-08-30T07:26:42Z</dcterms:modified>
</cp:coreProperties>
</file>