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0" r:id="rId4"/>
    <p:sldId id="281" r:id="rId5"/>
    <p:sldId id="282" r:id="rId6"/>
    <p:sldId id="28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smtClean="0"/>
            <a:t>: VY_32_INOVACE_1C57Čj3_Podstatná </a:t>
          </a:r>
          <a:r>
            <a:rPr lang="cs-CZ" dirty="0" smtClean="0"/>
            <a:t>jména – pády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– pády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VY_32_INOVACE_1C57Čj3_Podstatná </a:t>
          </a:r>
          <a:r>
            <a:rPr lang="cs-CZ" sz="1800" kern="1200" dirty="0" smtClean="0"/>
            <a:t>jména – pády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– pády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49066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Pracovní listy, doplňovačky a test</a:t>
            </a:r>
          </a:p>
          <a:p>
            <a:pPr marL="0" indent="0">
              <a:buNone/>
            </a:pPr>
            <a:r>
              <a:rPr lang="cs-CZ" sz="2400" dirty="0" smtClean="0"/>
              <a:t>Pomůcky: využití funkce pera, fixy</a:t>
            </a:r>
          </a:p>
          <a:p>
            <a:pPr marL="0" indent="0">
              <a:buNone/>
            </a:pPr>
            <a:r>
              <a:rPr lang="cs-CZ" sz="2400" dirty="0" smtClean="0"/>
              <a:t>Inovace:  </a:t>
            </a:r>
            <a:r>
              <a:rPr lang="cs-CZ" sz="2400" dirty="0" smtClean="0"/>
              <a:t>Aktivace </a:t>
            </a:r>
            <a:r>
              <a:rPr lang="cs-CZ" sz="2400" dirty="0" smtClean="0"/>
              <a:t>žáků - manipulace s perem, společné vytvoření názorné a přehledné  ukázky, zábavná forma </a:t>
            </a:r>
            <a:r>
              <a:rPr lang="cs-CZ" sz="2400" dirty="0" smtClean="0"/>
              <a:t>učení.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přiřazování pádových otázek a předložek k </a:t>
            </a:r>
            <a:r>
              <a:rPr lang="cs-CZ" sz="2400" dirty="0" smtClean="0"/>
              <a:t>pádům.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určování pádů podstatných jmen a přiřazování pomocí </a:t>
            </a:r>
            <a:r>
              <a:rPr lang="cs-CZ" sz="2400" dirty="0" smtClean="0"/>
              <a:t>pera. 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snímek – </a:t>
            </a:r>
            <a:r>
              <a:rPr lang="cs-CZ" sz="2400" dirty="0"/>
              <a:t>vyškrtávání slov fixem, </a:t>
            </a:r>
            <a:r>
              <a:rPr lang="cs-CZ" sz="2400" dirty="0" smtClean="0"/>
              <a:t>která neodpovídají danému 	          </a:t>
            </a:r>
            <a:r>
              <a:rPr lang="cs-CZ" sz="2400" dirty="0" smtClean="0"/>
              <a:t>pádu.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/>
              <a:t>s</a:t>
            </a:r>
            <a:r>
              <a:rPr lang="cs-CZ" sz="2400" dirty="0" smtClean="0"/>
              <a:t>nímek – verze pro </a:t>
            </a:r>
            <a:r>
              <a:rPr lang="cs-CZ" sz="2400" dirty="0" smtClean="0"/>
              <a:t>tisk.    </a:t>
            </a:r>
            <a:r>
              <a:rPr lang="cs-CZ" sz="24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862" y="26064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rgbClr val="7030A0"/>
                </a:solidFill>
              </a:rPr>
              <a:t>Seřaď správně pády a přiřaď k nim předložky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48719"/>
            <a:ext cx="1440160" cy="502855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1. pád 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2. pád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3. pád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4. pád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5. pád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6. pád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C00000"/>
                </a:solidFill>
              </a:rPr>
              <a:t>7. pád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05085" y="5877272"/>
            <a:ext cx="3240360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Kým? Čím?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825265" y="5373216"/>
            <a:ext cx="3087961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Kom? Čem?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226242" y="6021288"/>
            <a:ext cx="5040560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Oslovujeme, voláme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471592" y="5553236"/>
            <a:ext cx="3672408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Komu? Čemu?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635896" y="5021494"/>
            <a:ext cx="2784884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Koho? Co?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722459" y="5553236"/>
            <a:ext cx="3600400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Koho? Čeho?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15851" y="6201308"/>
            <a:ext cx="2588840" cy="64807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Kdo? co?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844172" y="2708920"/>
            <a:ext cx="1080120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před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172055" y="942009"/>
            <a:ext cx="590074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270472" y="2122979"/>
            <a:ext cx="619573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27032" y="2102516"/>
            <a:ext cx="914400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nad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03368" y="4478045"/>
            <a:ext cx="617984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v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206157" y="3272257"/>
            <a:ext cx="594421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71452" y="2696193"/>
            <a:ext cx="629126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s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237767" y="3861048"/>
            <a:ext cx="732303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ke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232675" y="5054109"/>
            <a:ext cx="649451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za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812360" y="3284984"/>
            <a:ext cx="1143745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vedle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927032" y="1518073"/>
            <a:ext cx="914400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pro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8009892" y="3861048"/>
            <a:ext cx="914400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bez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8170430" y="4437112"/>
            <a:ext cx="711696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na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93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chemeClr val="accent3">
                    <a:lumMod val="75000"/>
                  </a:schemeClr>
                </a:solidFill>
              </a:rPr>
              <a:t>Urči pád podstatných jmen</a:t>
            </a:r>
            <a:endParaRPr lang="cs-CZ" sz="32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1666528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1. pád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2. pád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3. pád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4. pád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5. pád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6. pád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7. pád</a:t>
            </a:r>
          </a:p>
        </p:txBody>
      </p:sp>
      <p:sp>
        <p:nvSpPr>
          <p:cNvPr id="4" name="Popisek se šipkou doleva 3"/>
          <p:cNvSpPr/>
          <p:nvPr/>
        </p:nvSpPr>
        <p:spPr>
          <a:xfrm>
            <a:off x="4457184" y="4917408"/>
            <a:ext cx="2532092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robotem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Popisek se šipkou doleva 4"/>
          <p:cNvSpPr/>
          <p:nvPr/>
        </p:nvSpPr>
        <p:spPr>
          <a:xfrm>
            <a:off x="3906319" y="1464169"/>
            <a:ext cx="2448272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robotovi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Popisek se šipkou doleva 5"/>
          <p:cNvSpPr/>
          <p:nvPr/>
        </p:nvSpPr>
        <p:spPr>
          <a:xfrm>
            <a:off x="4529251" y="5589240"/>
            <a:ext cx="2460025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Robote!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Popisek se šipkou doleva 6"/>
          <p:cNvSpPr/>
          <p:nvPr/>
        </p:nvSpPr>
        <p:spPr>
          <a:xfrm>
            <a:off x="4510775" y="2725603"/>
            <a:ext cx="2028035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robota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2242568" y="6165304"/>
            <a:ext cx="2448272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robotovi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Popisek se šipkou doleva 8"/>
          <p:cNvSpPr/>
          <p:nvPr/>
        </p:nvSpPr>
        <p:spPr>
          <a:xfrm>
            <a:off x="4860032" y="6165304"/>
            <a:ext cx="2016224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robota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Popisek se šipkou doleva 9"/>
          <p:cNvSpPr/>
          <p:nvPr/>
        </p:nvSpPr>
        <p:spPr>
          <a:xfrm>
            <a:off x="4642694" y="2088354"/>
            <a:ext cx="1764196" cy="576064"/>
          </a:xfrm>
          <a:prstGeom prst="leftArrow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robot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Popisek se šipkou doleva 10"/>
          <p:cNvSpPr/>
          <p:nvPr/>
        </p:nvSpPr>
        <p:spPr>
          <a:xfrm>
            <a:off x="6354591" y="1916832"/>
            <a:ext cx="2592288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letuškou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2" name="Popisek se šipkou doleva 11"/>
          <p:cNvSpPr/>
          <p:nvPr/>
        </p:nvSpPr>
        <p:spPr>
          <a:xfrm>
            <a:off x="5207240" y="3337955"/>
            <a:ext cx="2160240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letušce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3" name="Popisek se šipkou doleva 12"/>
          <p:cNvSpPr/>
          <p:nvPr/>
        </p:nvSpPr>
        <p:spPr>
          <a:xfrm>
            <a:off x="6535452" y="1052736"/>
            <a:ext cx="2503512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l</a:t>
            </a:r>
            <a:r>
              <a:rPr lang="cs-CZ" sz="3200" dirty="0" smtClean="0">
                <a:solidFill>
                  <a:srgbClr val="C00000"/>
                </a:solidFill>
              </a:rPr>
              <a:t>etuško!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4" name="Popisek se šipkou doleva 13"/>
          <p:cNvSpPr/>
          <p:nvPr/>
        </p:nvSpPr>
        <p:spPr>
          <a:xfrm>
            <a:off x="6707088" y="1464169"/>
            <a:ext cx="2160240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letušku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Popisek se šipkou doleva 14"/>
          <p:cNvSpPr/>
          <p:nvPr/>
        </p:nvSpPr>
        <p:spPr>
          <a:xfrm>
            <a:off x="6707088" y="2376386"/>
            <a:ext cx="2160240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letušce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6" name="Popisek se šipkou doleva 15"/>
          <p:cNvSpPr/>
          <p:nvPr/>
        </p:nvSpPr>
        <p:spPr>
          <a:xfrm>
            <a:off x="5193388" y="4005064"/>
            <a:ext cx="2160240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letušky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7" name="Popisek se šipkou doleva 16"/>
          <p:cNvSpPr/>
          <p:nvPr/>
        </p:nvSpPr>
        <p:spPr>
          <a:xfrm>
            <a:off x="6707088" y="2839686"/>
            <a:ext cx="2160240" cy="576064"/>
          </a:xfrm>
          <a:prstGeom prst="leftArrow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letuška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9" name="Popisek se šipkou doleva 18"/>
          <p:cNvSpPr/>
          <p:nvPr/>
        </p:nvSpPr>
        <p:spPr>
          <a:xfrm>
            <a:off x="7492110" y="3918876"/>
            <a:ext cx="1467780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7030A0"/>
                </a:solidFill>
              </a:rPr>
              <a:t>o</a:t>
            </a:r>
            <a:r>
              <a:rPr lang="cs-CZ" sz="3200" dirty="0" smtClean="0">
                <a:solidFill>
                  <a:srgbClr val="7030A0"/>
                </a:solidFill>
              </a:rPr>
              <a:t>či!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0" name="Popisek se šipkou doleva 19"/>
          <p:cNvSpPr/>
          <p:nvPr/>
        </p:nvSpPr>
        <p:spPr>
          <a:xfrm>
            <a:off x="6996308" y="4822782"/>
            <a:ext cx="1776772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očích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1" name="Popisek se šipkou doleva 20"/>
          <p:cNvSpPr/>
          <p:nvPr/>
        </p:nvSpPr>
        <p:spPr>
          <a:xfrm>
            <a:off x="7015674" y="6093296"/>
            <a:ext cx="1944216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očima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2" name="Popisek se šipkou doleva 21"/>
          <p:cNvSpPr/>
          <p:nvPr/>
        </p:nvSpPr>
        <p:spPr>
          <a:xfrm>
            <a:off x="7524328" y="4420259"/>
            <a:ext cx="1343000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oči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3" name="Popisek se šipkou doleva 22"/>
          <p:cNvSpPr/>
          <p:nvPr/>
        </p:nvSpPr>
        <p:spPr>
          <a:xfrm>
            <a:off x="7117775" y="5301208"/>
            <a:ext cx="1622648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očím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4" name="Popisek se šipkou doleva 23"/>
          <p:cNvSpPr/>
          <p:nvPr/>
        </p:nvSpPr>
        <p:spPr>
          <a:xfrm>
            <a:off x="7367480" y="5733256"/>
            <a:ext cx="1327892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očí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25" name="Popisek se šipkou doleva 24"/>
          <p:cNvSpPr/>
          <p:nvPr/>
        </p:nvSpPr>
        <p:spPr>
          <a:xfrm>
            <a:off x="7405464" y="3454743"/>
            <a:ext cx="1461864" cy="576064"/>
          </a:xfrm>
          <a:prstGeom prst="leftArrowCallou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oči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04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rgbClr val="7030A0"/>
                </a:solidFill>
              </a:rPr>
              <a:t>Škrtni slovo, které nepatří do řady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1.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hruška, modřínů, koťaty, slůňata</a:t>
            </a:r>
            <a:r>
              <a:rPr lang="cs-CZ" sz="4000" dirty="0" smtClean="0">
                <a:solidFill>
                  <a:srgbClr val="C00000"/>
                </a:solidFill>
              </a:rPr>
              <a:t> 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2.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žákyň, letadel, skříňce, šiškách</a:t>
            </a:r>
            <a:r>
              <a:rPr lang="cs-CZ" sz="4000" dirty="0" smtClean="0">
                <a:solidFill>
                  <a:srgbClr val="C00000"/>
                </a:solidFill>
              </a:rPr>
              <a:t>  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3.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stolu, pravítko!  </a:t>
            </a:r>
            <a:r>
              <a:rPr lang="cs-CZ" sz="4000" dirty="0"/>
              <a:t>č</a:t>
            </a:r>
            <a:r>
              <a:rPr lang="cs-CZ" sz="4000" dirty="0" smtClean="0"/>
              <a:t>epice,  zámku </a:t>
            </a:r>
            <a:endParaRPr lang="cs-CZ" sz="4000" dirty="0"/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4.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školníkovi, hotely, slepýše, známky </a:t>
            </a:r>
            <a:endParaRPr lang="cs-CZ" sz="4000" dirty="0"/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5.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tygře!  </a:t>
            </a:r>
            <a:r>
              <a:rPr lang="cs-CZ" sz="4000" dirty="0"/>
              <a:t>k</a:t>
            </a:r>
            <a:r>
              <a:rPr lang="cs-CZ" sz="4000" dirty="0" smtClean="0"/>
              <a:t>lecích,  prodavačko!  psi  </a:t>
            </a:r>
            <a:endParaRPr lang="cs-CZ" sz="4000" dirty="0"/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6.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žárovky, číslech, chobotě, vsi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C00000"/>
                </a:solidFill>
              </a:rPr>
              <a:t>7. </a:t>
            </a:r>
            <a:r>
              <a:rPr lang="cs-CZ" sz="4000" dirty="0" smtClean="0">
                <a:solidFill>
                  <a:srgbClr val="C00000"/>
                </a:solidFill>
              </a:rPr>
              <a:t>pád  </a:t>
            </a:r>
            <a:r>
              <a:rPr lang="cs-CZ" sz="4000" dirty="0" smtClean="0"/>
              <a:t>rodičem,  časopisů, městy, pětkou</a:t>
            </a:r>
            <a:r>
              <a:rPr lang="cs-CZ" sz="4000" dirty="0" smtClean="0">
                <a:solidFill>
                  <a:srgbClr val="C00000"/>
                </a:solidFill>
              </a:rPr>
              <a:t>  </a:t>
            </a:r>
            <a:endParaRPr lang="cs-CZ" sz="4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39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7927" y="2996952"/>
            <a:ext cx="461665" cy="3341364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b="1" i="1" dirty="0"/>
              <a:t>Škrtni slovo, které nepatří do řady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16801" y="2094839"/>
            <a:ext cx="3662541" cy="4250506"/>
          </a:xfrm>
          <a:prstGeom prst="rect">
            <a:avLst/>
          </a:prstGeom>
        </p:spPr>
        <p:txBody>
          <a:bodyPr vert="vert270" wrap="square">
            <a:spAutoFit/>
          </a:bodyPr>
          <a:lstStyle/>
          <a:p>
            <a:r>
              <a:rPr lang="cs-CZ" sz="1600" dirty="0"/>
              <a:t>1. pád  hruška, modřínů, koťaty, slůňata 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/>
              <a:t>2. pád  žákyň, letadel, skříňce, šiškách </a:t>
            </a:r>
            <a:endParaRPr lang="cs-CZ" sz="1600" dirty="0" smtClean="0"/>
          </a:p>
          <a:p>
            <a:r>
              <a:rPr lang="cs-CZ" sz="1600" dirty="0" smtClean="0"/>
              <a:t>  </a:t>
            </a:r>
            <a:endParaRPr lang="cs-CZ" sz="1600" dirty="0"/>
          </a:p>
          <a:p>
            <a:r>
              <a:rPr lang="cs-CZ" sz="1600" dirty="0"/>
              <a:t>3. pád  stolu, pravítko!  čepice,  </a:t>
            </a:r>
            <a:r>
              <a:rPr lang="cs-CZ" sz="1600" dirty="0" smtClean="0"/>
              <a:t>zámku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/>
              <a:t>4. pád  školníkovi, hotely, slepýše, známky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5. pád  tygře!  klecích,  prodavačko!  psi 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/>
              <a:t>6. pád  žárovky, číslech, chobotě, vsi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7. pád  rodičem,  časopisů, městy, pětkou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148064" y="1418004"/>
            <a:ext cx="3785652" cy="4943004"/>
          </a:xfrm>
          <a:prstGeom prst="rect">
            <a:avLst/>
          </a:prstGeom>
        </p:spPr>
        <p:txBody>
          <a:bodyPr vert="vert270" wrap="square">
            <a:spAutoFit/>
          </a:bodyPr>
          <a:lstStyle/>
          <a:p>
            <a:r>
              <a:rPr lang="cs-CZ" dirty="0"/>
              <a:t>1. pád  hruška, modřínů, koťaty, slůňata  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2. pád  žákyň, letadel, skříňce, šiškách </a:t>
            </a:r>
          </a:p>
          <a:p>
            <a:r>
              <a:rPr lang="cs-CZ" dirty="0"/>
              <a:t>  </a:t>
            </a:r>
          </a:p>
          <a:p>
            <a:r>
              <a:rPr lang="cs-CZ" dirty="0"/>
              <a:t>3. pád  stolu, pravítko!  čepice,  zámku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4. pád  školníkovi, hotely, slepýše, známky </a:t>
            </a:r>
          </a:p>
          <a:p>
            <a:endParaRPr lang="cs-CZ" dirty="0"/>
          </a:p>
          <a:p>
            <a:r>
              <a:rPr lang="cs-CZ" dirty="0"/>
              <a:t>5. pád  tygře!  klecích,  prodavačko!  psi 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6. pád  žárovky, číslech, chobotě, vsi </a:t>
            </a:r>
          </a:p>
          <a:p>
            <a:endParaRPr lang="cs-CZ" dirty="0"/>
          </a:p>
          <a:p>
            <a:r>
              <a:rPr lang="cs-CZ" dirty="0"/>
              <a:t>7. pád  rodičem,  časopisů, městy, pětkou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89647" y="2924944"/>
            <a:ext cx="461665" cy="3341364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b="1" i="1" dirty="0"/>
              <a:t>Škrtni slovo, které nepatří do řady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5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462</Words>
  <Application>Microsoft Office PowerPoint</Application>
  <PresentationFormat>Předvádění na obrazovce (4:3)</PresentationFormat>
  <Paragraphs>108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Seřaď správně pády a přiřaď k nim předložky</vt:lpstr>
      <vt:lpstr>Urči pád podstatných jmen</vt:lpstr>
      <vt:lpstr>Škrtni slovo, které nepatří do řady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228</cp:revision>
  <dcterms:created xsi:type="dcterms:W3CDTF">2012-01-14T06:48:53Z</dcterms:created>
  <dcterms:modified xsi:type="dcterms:W3CDTF">2012-03-07T17:01:07Z</dcterms:modified>
</cp:coreProperties>
</file>