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VY_32_INOVACE_14_Plíživí </a:t>
            </a:r>
            <a:r>
              <a:rPr lang="cs-CZ" sz="2800" dirty="0" smtClean="0"/>
              <a:t>nepřátelé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Drogy</a:t>
            </a:r>
            <a:br>
              <a:rPr lang="cs-CZ" sz="2800" dirty="0" smtClean="0"/>
            </a:br>
            <a:r>
              <a:rPr lang="cs-CZ" sz="2800" dirty="0" smtClean="0"/>
              <a:t>TÉMA SADY: Občanská výchova</a:t>
            </a:r>
            <a:br>
              <a:rPr lang="cs-CZ" sz="2800" dirty="0" smtClean="0"/>
            </a:br>
            <a:r>
              <a:rPr lang="cs-CZ" sz="2800" dirty="0" smtClean="0"/>
              <a:t>DATUM: 10. prosinec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5013176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Plíživí 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5657" y="2597430"/>
            <a:ext cx="50876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nepřátelé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  <p:pic>
        <p:nvPicPr>
          <p:cNvPr id="1026" name="Picture 2" descr="C:\Users\Lucie\AppData\Local\Microsoft\Windows\Temporary Internet Files\Content.IE5\32HDAXOE\MC90028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657" y="4077072"/>
            <a:ext cx="508767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870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DROGY</a:t>
            </a:r>
            <a:endParaRPr lang="cs-CZ" sz="9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Lucie\AppData\Local\Microsoft\Windows\Temporary Internet Files\Content.IE5\MD5YQW23\MC900199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418" y="2438400"/>
            <a:ext cx="4053838" cy="351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606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548680"/>
            <a:ext cx="8229600" cy="114300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sz="4800" dirty="0" smtClean="0">
                <a:latin typeface="+mn-lt"/>
              </a:rPr>
              <a:t> Co je příčinou závislostí?</a:t>
            </a:r>
            <a:endParaRPr lang="cs-CZ" sz="4800" dirty="0"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434411[5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0"/>
            <a:ext cx="2736304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3951" y="3356992"/>
            <a:ext cx="872354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800" dirty="0" smtClean="0">
                <a:latin typeface="+mn-lt"/>
              </a:rPr>
              <a:t> Jaké vzájemné vlastnosti mají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lidé, kteří kouří, jsou alkoholiky,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zneužívají drogy?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9039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8229600" cy="11430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Příčiny drogových závislostí: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443" y="1268760"/>
            <a:ext cx="43579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touha po požitku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294" y="2042372"/>
            <a:ext cx="66952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snaha po úniku z nesnázích</a:t>
            </a:r>
            <a:endParaRPr lang="cs-CZ" sz="4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4759" y="2861410"/>
            <a:ext cx="92740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pocity nespokojenosti a méněcennosti</a:t>
            </a:r>
            <a:endParaRPr lang="cs-CZ" sz="4400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294" y="3772996"/>
            <a:ext cx="27655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</a:t>
            </a:r>
            <a:r>
              <a:rPr lang="cs-CZ" sz="4400" dirty="0">
                <a:latin typeface="+mn-lt"/>
              </a:rPr>
              <a:t>s</a:t>
            </a:r>
            <a:r>
              <a:rPr lang="cs-CZ" sz="4400" dirty="0" smtClean="0">
                <a:latin typeface="+mn-lt"/>
              </a:rPr>
              <a:t>labá vůle</a:t>
            </a:r>
            <a:endParaRPr lang="cs-CZ" sz="4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294" y="4542437"/>
            <a:ext cx="77571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sklon k nudě a nezájmu o cokoli</a:t>
            </a:r>
            <a:endParaRPr lang="cs-CZ" sz="4400" dirty="0"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702" y="5352874"/>
            <a:ext cx="860363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lenost a neochota vynaložit jakékoli</a:t>
            </a:r>
          </a:p>
          <a:p>
            <a:r>
              <a:rPr lang="cs-CZ" sz="4400" dirty="0" smtClean="0">
                <a:latin typeface="+mn-lt"/>
              </a:rPr>
              <a:t>  úsilí</a:t>
            </a:r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4847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9126700" cy="1143000"/>
          </a:xfrm>
        </p:spPr>
        <p:txBody>
          <a:bodyPr/>
          <a:lstStyle/>
          <a:p>
            <a:pPr algn="l"/>
            <a:r>
              <a:rPr lang="cs-CZ" dirty="0" smtClean="0">
                <a:latin typeface="+mn-lt"/>
              </a:rPr>
              <a:t>- neschopnost radovat se z normální</a:t>
            </a:r>
            <a:br>
              <a:rPr lang="cs-CZ" dirty="0" smtClean="0">
                <a:latin typeface="+mn-lt"/>
              </a:rPr>
            </a:br>
            <a:r>
              <a:rPr lang="cs-CZ" dirty="0" smtClean="0">
                <a:latin typeface="+mn-lt"/>
              </a:rPr>
              <a:t>  života</a:t>
            </a:r>
            <a:endParaRPr lang="cs-CZ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812" y="1484784"/>
            <a:ext cx="91966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snaha po uvolnění psychického napětí</a:t>
            </a:r>
            <a:endParaRPr lang="cs-CZ" sz="4400" dirty="0"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SFB0X6VD\MC900054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353" y="2774431"/>
            <a:ext cx="2707538" cy="354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86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</a:t>
            </a:r>
            <a:r>
              <a:rPr lang="cs-CZ" dirty="0" smtClean="0">
                <a:latin typeface="+mn-lt"/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Drogová závislost </a:t>
            </a:r>
            <a:r>
              <a:rPr lang="cs-CZ" dirty="0" smtClean="0">
                <a:latin typeface="+mn-lt"/>
              </a:rPr>
              <a:t>(narkomanie) zpravidla začíná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zneužíváním léků </a:t>
            </a:r>
            <a:r>
              <a:rPr lang="cs-CZ" dirty="0" smtClean="0">
                <a:latin typeface="+mn-lt"/>
              </a:rPr>
              <a:t>(někdy i po vzoru rodičů).</a:t>
            </a:r>
            <a:endParaRPr lang="cs-CZ" dirty="0"/>
          </a:p>
        </p:txBody>
      </p:sp>
      <p:pic>
        <p:nvPicPr>
          <p:cNvPr id="3074" name="Picture 2" descr="C:\Users\Lucie\AppData\Local\Microsoft\Windows\Temporary Internet Files\Content.IE5\MD5YQW23\MC900215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89701"/>
            <a:ext cx="3528392" cy="3243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24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83671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- D</a:t>
            </a:r>
            <a:r>
              <a:rPr lang="cs-CZ" dirty="0" smtClean="0">
                <a:latin typeface="+mn-lt"/>
              </a:rPr>
              <a:t>aleko </a:t>
            </a:r>
            <a:r>
              <a:rPr lang="cs-CZ" u="sng" dirty="0" smtClean="0">
                <a:latin typeface="+mn-lt"/>
              </a:rPr>
              <a:t>dramatičtějším</a:t>
            </a:r>
            <a:r>
              <a:rPr lang="cs-CZ" dirty="0" smtClean="0">
                <a:latin typeface="+mn-lt"/>
              </a:rPr>
              <a:t> začátkem je </a:t>
            </a:r>
            <a:r>
              <a:rPr lang="cs-CZ" u="sng" dirty="0" smtClean="0">
                <a:latin typeface="+mn-lt"/>
              </a:rPr>
              <a:t>pokus</a:t>
            </a:r>
            <a:r>
              <a:rPr lang="cs-CZ" dirty="0" smtClean="0">
                <a:latin typeface="+mn-lt"/>
              </a:rPr>
              <a:t> provedený podle návodu „zkušenějšího“ v nějaké </a:t>
            </a:r>
            <a:r>
              <a:rPr lang="cs-CZ" u="sng" dirty="0" smtClean="0">
                <a:latin typeface="+mn-lt"/>
              </a:rPr>
              <a:t>partě </a:t>
            </a:r>
            <a:r>
              <a:rPr lang="cs-CZ" dirty="0" smtClean="0">
                <a:latin typeface="+mn-lt"/>
              </a:rPr>
              <a:t>pochybných kamarádů.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140968"/>
            <a:ext cx="9340570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</a:t>
            </a:r>
            <a:r>
              <a:rPr lang="cs-CZ" sz="4400" u="sng" dirty="0" smtClean="0">
                <a:latin typeface="+mn-lt"/>
              </a:rPr>
              <a:t>Těžké</a:t>
            </a:r>
            <a:r>
              <a:rPr lang="cs-CZ" sz="4400" dirty="0" smtClean="0">
                <a:latin typeface="+mn-lt"/>
              </a:rPr>
              <a:t> a </a:t>
            </a:r>
            <a:r>
              <a:rPr lang="cs-CZ" sz="4400" u="sng" dirty="0" smtClean="0">
                <a:latin typeface="+mn-lt"/>
              </a:rPr>
              <a:t>nenapravitelné</a:t>
            </a:r>
            <a:r>
              <a:rPr lang="cs-CZ" sz="4400" dirty="0" smtClean="0">
                <a:latin typeface="+mn-lt"/>
              </a:rPr>
              <a:t>, někdy i</a:t>
            </a:r>
          </a:p>
          <a:p>
            <a:r>
              <a:rPr lang="cs-CZ" sz="4400" dirty="0" smtClean="0">
                <a:latin typeface="+mn-lt"/>
              </a:rPr>
              <a:t>  </a:t>
            </a:r>
            <a:r>
              <a:rPr lang="cs-CZ" sz="4400" dirty="0" smtClean="0">
                <a:solidFill>
                  <a:srgbClr val="FF0000"/>
                </a:solidFill>
                <a:latin typeface="+mn-lt"/>
              </a:rPr>
              <a:t>smrtelné</a:t>
            </a:r>
            <a:r>
              <a:rPr lang="cs-CZ" sz="4400" dirty="0" smtClean="0">
                <a:latin typeface="+mn-lt"/>
              </a:rPr>
              <a:t> nebezpečí hrozí už při </a:t>
            </a:r>
            <a:r>
              <a:rPr lang="cs-CZ" sz="4400" u="sng" dirty="0" smtClean="0">
                <a:latin typeface="+mn-lt"/>
              </a:rPr>
              <a:t>prvním</a:t>
            </a:r>
          </a:p>
          <a:p>
            <a:r>
              <a:rPr lang="cs-CZ" sz="4400" dirty="0" smtClean="0">
                <a:latin typeface="+mn-lt"/>
              </a:rPr>
              <a:t>  seznámení s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drogou.</a:t>
            </a:r>
            <a:endParaRPr lang="cs-CZ" sz="4400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32" y="5264626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2078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161" y="0"/>
            <a:ext cx="9656763" cy="318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3200675"/>
            <a:ext cx="894033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+mn-lt"/>
              </a:rPr>
              <a:t>- U </a:t>
            </a:r>
            <a:r>
              <a:rPr lang="cs-CZ" sz="4400" u="sng" dirty="0" smtClean="0">
                <a:latin typeface="+mn-lt"/>
              </a:rPr>
              <a:t>vnímavých jedinců </a:t>
            </a:r>
            <a:r>
              <a:rPr lang="cs-CZ" sz="4400" dirty="0" smtClean="0">
                <a:latin typeface="+mn-lt"/>
              </a:rPr>
              <a:t>se již po </a:t>
            </a:r>
            <a:r>
              <a:rPr lang="cs-CZ" sz="4400" u="sng" dirty="0" smtClean="0">
                <a:latin typeface="+mn-lt"/>
              </a:rPr>
              <a:t>prvním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pokusu rozvine těžká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drogová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závislost</a:t>
            </a:r>
            <a:r>
              <a:rPr lang="cs-CZ" sz="4400" dirty="0" smtClean="0">
                <a:latin typeface="+mn-lt"/>
              </a:rPr>
              <a:t>, </a:t>
            </a:r>
            <a:r>
              <a:rPr lang="cs-CZ" sz="4400" dirty="0"/>
              <a:t>která se jen obtížně </a:t>
            </a:r>
            <a:endParaRPr lang="cs-CZ" sz="4400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  léčí a z níž bez pomoci </a:t>
            </a:r>
            <a:r>
              <a:rPr lang="cs-CZ" sz="4400" dirty="0"/>
              <a:t>zdravotníků</a:t>
            </a:r>
            <a:endParaRPr lang="cs-CZ" sz="4400" dirty="0" smtClean="0">
              <a:latin typeface="+mn-lt"/>
            </a:endParaRPr>
          </a:p>
          <a:p>
            <a:r>
              <a:rPr lang="cs-CZ" sz="4400" dirty="0" smtClean="0">
                <a:latin typeface="+mn-lt"/>
              </a:rPr>
              <a:t>  </a:t>
            </a:r>
            <a:r>
              <a:rPr lang="cs-CZ" sz="4400" u="sng" dirty="0" smtClean="0">
                <a:latin typeface="+mn-lt"/>
              </a:rPr>
              <a:t>nelze</a:t>
            </a:r>
            <a:r>
              <a:rPr lang="cs-CZ" sz="4400" dirty="0" smtClean="0">
                <a:latin typeface="+mn-lt"/>
              </a:rPr>
              <a:t> vyváznout.</a:t>
            </a:r>
          </a:p>
          <a:p>
            <a:endParaRPr lang="cs-CZ" sz="4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9145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algn="l"/>
            <a:r>
              <a:rPr lang="cs-CZ" u="sng" dirty="0" smtClean="0">
                <a:latin typeface="+mn-lt"/>
              </a:rPr>
              <a:t>Léčení</a:t>
            </a:r>
            <a:r>
              <a:rPr lang="cs-CZ" dirty="0" smtClean="0">
                <a:latin typeface="+mn-lt"/>
              </a:rPr>
              <a:t> je ovšem </a:t>
            </a:r>
            <a:r>
              <a:rPr lang="cs-CZ" u="sng" dirty="0" smtClean="0">
                <a:latin typeface="+mn-lt"/>
              </a:rPr>
              <a:t>zdlouhavé</a:t>
            </a:r>
            <a:r>
              <a:rPr lang="cs-CZ" dirty="0" smtClean="0">
                <a:latin typeface="+mn-lt"/>
              </a:rPr>
              <a:t> a často i </a:t>
            </a:r>
            <a:r>
              <a:rPr lang="cs-CZ" u="sng" dirty="0" smtClean="0">
                <a:latin typeface="+mn-lt"/>
              </a:rPr>
              <a:t>neúspěšné.</a:t>
            </a:r>
            <a:endParaRPr lang="cs-CZ" u="sng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Z6QZ204O\MC9003590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43924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94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raději: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276872"/>
            <a:ext cx="92890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NIKDY NEZKOUŠET DROGU, ANI </a:t>
            </a:r>
          </a:p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JEDNOU!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MD5YQW23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476672"/>
            <a:ext cx="16977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351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2" y="481236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1.</a:t>
            </a:r>
            <a:r>
              <a:rPr lang="cs-CZ" dirty="0" smtClean="0">
                <a:latin typeface="+mn-lt"/>
              </a:rPr>
              <a:t> Zkuste říci, jaké výhody má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zdržet se tabáku, alkoholu a </a:t>
            </a:r>
            <a:br>
              <a:rPr lang="cs-CZ" dirty="0" smtClean="0">
                <a:latin typeface="+mn-lt"/>
              </a:rPr>
            </a:br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drog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1" name="Picture 3" descr="C:\Users\Lucie\AppData\Local\Microsoft\Windows\Temporary Internet Files\Content.IE5\Z6QZ204O\MC900434411[3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0"/>
            <a:ext cx="230425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480" y="2492896"/>
            <a:ext cx="904273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</a:t>
            </a:r>
            <a:r>
              <a:rPr lang="cs-CZ" sz="4400" dirty="0" smtClean="0">
                <a:latin typeface="+mn-lt"/>
              </a:rPr>
              <a:t> Vyjmenujte, co nejvíce lepších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 věcí než je kouření, alkohol a drogy. </a:t>
            </a:r>
            <a:endParaRPr lang="cs-CZ" sz="44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772" y="4293095"/>
            <a:ext cx="90824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</a:t>
            </a:r>
            <a:r>
              <a:rPr lang="cs-CZ" sz="4400" dirty="0" smtClean="0">
                <a:latin typeface="+mn-lt"/>
              </a:rPr>
              <a:t> Jak se bráníte pocitu smutku, u koho</a:t>
            </a:r>
          </a:p>
          <a:p>
            <a:r>
              <a:rPr lang="cs-CZ" sz="4400" dirty="0">
                <a:latin typeface="+mn-lt"/>
              </a:rPr>
              <a:t> </a:t>
            </a:r>
            <a:r>
              <a:rPr lang="cs-CZ" sz="4400" dirty="0" smtClean="0">
                <a:latin typeface="+mn-lt"/>
              </a:rPr>
              <a:t>   hledáte oporu při nějakém trápení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?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6472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/>
              <a:t>vlastní zdroje</a:t>
            </a:r>
          </a:p>
          <a:p>
            <a:r>
              <a:rPr lang="cs-CZ" sz="4000" dirty="0">
                <a:hlinkClick r:id="rId2"/>
              </a:rPr>
              <a:t>http://office.microsoft.com</a:t>
            </a:r>
            <a:r>
              <a:rPr lang="cs-CZ" sz="4000" dirty="0"/>
              <a:t> – kliparty</a:t>
            </a:r>
          </a:p>
          <a:p>
            <a:pPr lvl="0"/>
            <a:r>
              <a:rPr lang="cs-CZ" sz="4000" dirty="0">
                <a:solidFill>
                  <a:prstClr val="black"/>
                </a:solidFill>
              </a:rPr>
              <a:t>PLESKOTOVÁ, A., </a:t>
            </a:r>
            <a:r>
              <a:rPr lang="cs-CZ" sz="4000" i="1" dirty="0">
                <a:solidFill>
                  <a:prstClr val="black"/>
                </a:solidFill>
              </a:rPr>
              <a:t>OBČANSKÁ VÝCHOVA pro 9. ročník</a:t>
            </a:r>
            <a:r>
              <a:rPr lang="cs-CZ" sz="4000" dirty="0">
                <a:solidFill>
                  <a:prstClr val="black"/>
                </a:solidFill>
              </a:rPr>
              <a:t>., 1. vyd. Praha: Septima, 1996. ISBN 80-85801-71-X</a:t>
            </a:r>
            <a:endParaRPr lang="cs-CZ" sz="4000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285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VY_32_INOVACE_14_Plíživí nepřátelé                                                   - Drogy TÉMA SADY: Občanská výchova DATUM: 10. prosinec 2011 ČÍSLO PROJEKTU: CZ.1.07/1.4.00/21.0477</vt:lpstr>
      <vt:lpstr>Plíživí </vt:lpstr>
      <vt:lpstr>DROGY</vt:lpstr>
      <vt:lpstr>1. Co je příčinou závislostí?</vt:lpstr>
      <vt:lpstr>Příčiny drogových závislostí:</vt:lpstr>
      <vt:lpstr>- neschopnost radovat se z normální   života</vt:lpstr>
      <vt:lpstr>- Drogová závislost (narkomanie) zpravidla začíná zneužíváním léků (někdy i po vzoru rodičů).</vt:lpstr>
      <vt:lpstr>- Daleko dramatičtějším začátkem je pokus provedený podle návodu „zkušenějšího“ v nějaké partě pochybných kamarádů. </vt:lpstr>
      <vt:lpstr>Prezentace aplikace PowerPoint</vt:lpstr>
      <vt:lpstr>Léčení je ovšem zdlouhavé a často i neúspěšné.</vt:lpstr>
      <vt:lpstr>Proto raději:</vt:lpstr>
      <vt:lpstr>1. Zkuste říci, jaké výhody má     zdržet se tabáku, alkoholu a      drog?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77</cp:revision>
  <dcterms:created xsi:type="dcterms:W3CDTF">2012-04-21T07:06:25Z</dcterms:created>
  <dcterms:modified xsi:type="dcterms:W3CDTF">2012-08-30T11:44:08Z</dcterms:modified>
</cp:coreProperties>
</file>