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65" r:id="rId4"/>
    <p:sldId id="266" r:id="rId5"/>
    <p:sldId id="256" r:id="rId6"/>
    <p:sldId id="258" r:id="rId7"/>
    <p:sldId id="261" r:id="rId8"/>
    <p:sldId id="262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3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F09D-C7DF-41F0-898C-C091E30A093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C3C3-79D7-49AE-AEFD-3F1C20321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F09D-C7DF-41F0-898C-C091E30A093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C3C3-79D7-49AE-AEFD-3F1C20321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F09D-C7DF-41F0-898C-C091E30A093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C3C3-79D7-49AE-AEFD-3F1C20321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F09D-C7DF-41F0-898C-C091E30A093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C3C3-79D7-49AE-AEFD-3F1C20321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F09D-C7DF-41F0-898C-C091E30A093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C3C3-79D7-49AE-AEFD-3F1C20321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F09D-C7DF-41F0-898C-C091E30A093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C3C3-79D7-49AE-AEFD-3F1C20321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F09D-C7DF-41F0-898C-C091E30A093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C3C3-79D7-49AE-AEFD-3F1C20321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F09D-C7DF-41F0-898C-C091E30A093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C3C3-79D7-49AE-AEFD-3F1C20321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F09D-C7DF-41F0-898C-C091E30A093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C3C3-79D7-49AE-AEFD-3F1C20321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F09D-C7DF-41F0-898C-C091E30A093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C3C3-79D7-49AE-AEFD-3F1C20321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9F09D-C7DF-41F0-898C-C091E30A093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2C3C3-79D7-49AE-AEFD-3F1C20321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9F09D-C7DF-41F0-898C-C091E30A093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62C3C3-79D7-49AE-AEFD-3F1C20321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      Nataša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Dostálová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     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VY_32_INOVACE_1306_souřadné VV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    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Souřadně spojené vedlejší věty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 20 .5.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23. 5.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Ročník: 8.-9.</a:t>
            </a:r>
          </a:p>
          <a:p>
            <a:r>
              <a:rPr lang="cs-CZ" sz="2800" dirty="0" smtClean="0"/>
              <a:t>Tematická oblast: Český jazyk – Skladba – Souřadně spojené vedlejší věty</a:t>
            </a:r>
          </a:p>
          <a:p>
            <a:r>
              <a:rPr lang="cs-CZ" sz="2800" dirty="0" smtClean="0"/>
              <a:t>Vzdělávací materiál lze využít k výkladu a procvičování daného tématu. Zvyšuje názornost výkladu, tím žáky aktivizuje a motivuje.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SOŘADNĚ SPOJENÉ VEDLEJŠÍ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3816424" cy="4525963"/>
          </a:xfrm>
        </p:spPr>
        <p:txBody>
          <a:bodyPr>
            <a:normAutofit fontScale="92500"/>
          </a:bodyPr>
          <a:lstStyle/>
          <a:p>
            <a:r>
              <a:rPr lang="cs-CZ" sz="3200" dirty="0" smtClean="0"/>
              <a:t>Závisí na jedné větě řídící</a:t>
            </a:r>
          </a:p>
          <a:p>
            <a:r>
              <a:rPr lang="cs-CZ" sz="3200" dirty="0" smtClean="0"/>
              <a:t>Ptáme se na ně stejnou otázkou</a:t>
            </a:r>
          </a:p>
          <a:p>
            <a:r>
              <a:rPr lang="cs-CZ" sz="3200" dirty="0" smtClean="0"/>
              <a:t>Mají stejný druh</a:t>
            </a:r>
          </a:p>
          <a:p>
            <a:r>
              <a:rPr lang="cs-CZ" sz="3200" dirty="0" smtClean="0"/>
              <a:t>Existuje mezi nimi významový poměr:</a:t>
            </a:r>
          </a:p>
          <a:p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39952" y="1600200"/>
            <a:ext cx="4752528" cy="4781128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000" dirty="0" smtClean="0">
                <a:solidFill>
                  <a:srgbClr val="C00000"/>
                </a:solidFill>
              </a:rPr>
              <a:t>slučovací</a:t>
            </a:r>
            <a:r>
              <a:rPr lang="cs-CZ" dirty="0" smtClean="0"/>
              <a:t> </a:t>
            </a:r>
            <a:r>
              <a:rPr lang="cs-CZ" i="1" dirty="0" smtClean="0"/>
              <a:t>( a, i, ani, jednak - </a:t>
            </a:r>
            <a:r>
              <a:rPr lang="cs-CZ" i="1" dirty="0" err="1" smtClean="0"/>
              <a:t>jednak</a:t>
            </a:r>
            <a:r>
              <a:rPr lang="cs-CZ" i="1" dirty="0" smtClean="0"/>
              <a:t>…)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dirty="0" smtClean="0">
                <a:solidFill>
                  <a:srgbClr val="C00000"/>
                </a:solidFill>
              </a:rPr>
              <a:t>stupňovací</a:t>
            </a:r>
            <a:r>
              <a:rPr lang="cs-CZ" dirty="0" smtClean="0"/>
              <a:t> </a:t>
            </a:r>
            <a:r>
              <a:rPr lang="cs-CZ" i="1" dirty="0" smtClean="0"/>
              <a:t>(ba, </a:t>
            </a:r>
            <a:r>
              <a:rPr lang="cs-CZ" i="1" dirty="0" err="1" smtClean="0"/>
              <a:t>ba</a:t>
            </a:r>
            <a:r>
              <a:rPr lang="cs-CZ" i="1" dirty="0" smtClean="0"/>
              <a:t> i, nejen – ale i …)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dirty="0" smtClean="0">
                <a:solidFill>
                  <a:srgbClr val="C00000"/>
                </a:solidFill>
              </a:rPr>
              <a:t>odporovací</a:t>
            </a:r>
            <a:r>
              <a:rPr lang="cs-CZ" dirty="0" smtClean="0"/>
              <a:t> </a:t>
            </a:r>
            <a:r>
              <a:rPr lang="cs-CZ" i="1" dirty="0" smtClean="0"/>
              <a:t>(ale, avšak…)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dirty="0" smtClean="0">
                <a:solidFill>
                  <a:srgbClr val="C00000"/>
                </a:solidFill>
              </a:rPr>
              <a:t>vylučovací</a:t>
            </a:r>
            <a:r>
              <a:rPr lang="cs-CZ" dirty="0" smtClean="0"/>
              <a:t> </a:t>
            </a:r>
            <a:r>
              <a:rPr lang="cs-CZ" i="1" dirty="0" smtClean="0"/>
              <a:t>(nebo, anebo, či…)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dirty="0" smtClean="0">
                <a:solidFill>
                  <a:srgbClr val="C00000"/>
                </a:solidFill>
              </a:rPr>
              <a:t>důsledkový</a:t>
            </a:r>
            <a:r>
              <a:rPr lang="cs-CZ" dirty="0" smtClean="0"/>
              <a:t> </a:t>
            </a:r>
            <a:r>
              <a:rPr lang="cs-CZ" i="1" dirty="0" smtClean="0"/>
              <a:t>(proto, a proto, tak, a tak, tudíž…)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dirty="0" smtClean="0">
                <a:solidFill>
                  <a:srgbClr val="C00000"/>
                </a:solidFill>
              </a:rPr>
              <a:t>Příčinný</a:t>
            </a:r>
            <a:r>
              <a:rPr lang="cs-CZ" dirty="0" smtClean="0"/>
              <a:t> </a:t>
            </a:r>
            <a:r>
              <a:rPr lang="cs-CZ" i="1" dirty="0" smtClean="0"/>
              <a:t>(neboť, vždyť, totiž…)</a:t>
            </a:r>
          </a:p>
          <a:p>
            <a:pPr marL="514350" indent="-514350">
              <a:buNone/>
            </a:pPr>
            <a:r>
              <a:rPr lang="cs-CZ" dirty="0" smtClean="0"/>
              <a:t>  </a:t>
            </a:r>
          </a:p>
          <a:p>
            <a:pPr marL="514350" indent="-514350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Pracujte podle pokynů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Zeptejte se na vedlejší věty stejnou otázkou.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Odpovězte na otázku.</a:t>
            </a:r>
          </a:p>
          <a:p>
            <a:r>
              <a:rPr lang="cs-CZ" sz="3600" dirty="0" smtClean="0"/>
              <a:t>Zjistěte spojovací výraz mezi vedlejšími větami.</a:t>
            </a:r>
          </a:p>
          <a:p>
            <a:r>
              <a:rPr lang="cs-CZ" sz="3600" dirty="0" smtClean="0"/>
              <a:t>Určete významový poměr mezi vedlejšími větami.</a:t>
            </a:r>
          </a:p>
          <a:p>
            <a:r>
              <a:rPr lang="cs-CZ" sz="3600" dirty="0" smtClean="0">
                <a:solidFill>
                  <a:srgbClr val="002060"/>
                </a:solidFill>
              </a:rPr>
              <a:t>Určete druh vedlejších vět.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Slíbil mi, buď že mi napíše, nebo že mi zavolá.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 lnSpcReduction="1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Co mi slíbil?</a:t>
            </a:r>
          </a:p>
          <a:p>
            <a:r>
              <a:rPr lang="cs-CZ" sz="4000" dirty="0" smtClean="0">
                <a:solidFill>
                  <a:srgbClr val="002060"/>
                </a:solidFill>
              </a:rPr>
              <a:t>Že mi napíše.</a:t>
            </a:r>
          </a:p>
          <a:p>
            <a:r>
              <a:rPr lang="cs-CZ" sz="4000" dirty="0" smtClean="0">
                <a:solidFill>
                  <a:srgbClr val="002060"/>
                </a:solidFill>
              </a:rPr>
              <a:t>Že mi zavolá.</a:t>
            </a:r>
          </a:p>
          <a:p>
            <a:r>
              <a:rPr lang="cs-CZ" sz="4000" dirty="0" smtClean="0"/>
              <a:t>Spojovací výraz  </a:t>
            </a:r>
            <a:r>
              <a:rPr lang="cs-CZ" sz="4000" b="1" i="1" dirty="0" smtClean="0"/>
              <a:t>nebo</a:t>
            </a:r>
          </a:p>
          <a:p>
            <a:r>
              <a:rPr lang="cs-CZ" sz="4000" dirty="0" smtClean="0"/>
              <a:t>Významový poměr </a:t>
            </a:r>
            <a:r>
              <a:rPr lang="cs-CZ" sz="4000" b="1" i="1" dirty="0" smtClean="0"/>
              <a:t>vylučovací </a:t>
            </a:r>
          </a:p>
          <a:p>
            <a:r>
              <a:rPr lang="cs-CZ" sz="4000" i="1" u="sng" dirty="0" smtClean="0">
                <a:solidFill>
                  <a:srgbClr val="002060"/>
                </a:solidFill>
              </a:rPr>
              <a:t>VV předmětné</a:t>
            </a:r>
            <a:endParaRPr lang="cs-CZ" sz="4000" i="1" u="sng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Obýval jsem byt v jednom ze starých domů, jež stojí v centru města a jejichž kouzlo na mě velmi působilo.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248472"/>
          </a:xfrm>
        </p:spPr>
        <p:txBody>
          <a:bodyPr>
            <a:normAutofit lnSpcReduction="1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Jakých domů?</a:t>
            </a:r>
          </a:p>
          <a:p>
            <a:r>
              <a:rPr lang="cs-CZ" sz="4000" dirty="0" smtClean="0">
                <a:solidFill>
                  <a:srgbClr val="002060"/>
                </a:solidFill>
              </a:rPr>
              <a:t>Jež stojí v centru města.</a:t>
            </a:r>
          </a:p>
          <a:p>
            <a:r>
              <a:rPr lang="cs-CZ" sz="4000" dirty="0" smtClean="0">
                <a:solidFill>
                  <a:srgbClr val="002060"/>
                </a:solidFill>
              </a:rPr>
              <a:t>Jejichž kouzlo na mě působilo.</a:t>
            </a:r>
          </a:p>
          <a:p>
            <a:r>
              <a:rPr lang="cs-CZ" sz="4000" dirty="0" smtClean="0"/>
              <a:t>Spojovací výraz  </a:t>
            </a:r>
            <a:r>
              <a:rPr lang="cs-CZ" sz="4000" b="1" i="1" u="sng" dirty="0" smtClean="0"/>
              <a:t>a</a:t>
            </a:r>
          </a:p>
          <a:p>
            <a:r>
              <a:rPr lang="cs-CZ" sz="4000" dirty="0" smtClean="0"/>
              <a:t>Významový poměr </a:t>
            </a:r>
            <a:r>
              <a:rPr lang="cs-CZ" sz="4000" b="1" i="1" dirty="0" smtClean="0"/>
              <a:t>slučovací</a:t>
            </a:r>
          </a:p>
          <a:p>
            <a:r>
              <a:rPr lang="cs-CZ" sz="4000" i="1" u="sng" dirty="0" smtClean="0">
                <a:solidFill>
                  <a:srgbClr val="002060"/>
                </a:solidFill>
              </a:rPr>
              <a:t>VV přívlastkové</a:t>
            </a:r>
            <a:endParaRPr lang="cs-CZ" sz="4000" i="1" u="sng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Bylo zajímavé, že dospělým se po celodenní túře třásly nohy, ale děti začaly po krátkém odpočinku skotačit.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248472"/>
          </a:xfrm>
        </p:spPr>
        <p:txBody>
          <a:bodyPr>
            <a:normAutofit lnSpcReduction="1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Co bylo zajímavé?</a:t>
            </a:r>
          </a:p>
          <a:p>
            <a:r>
              <a:rPr lang="cs-CZ" sz="4000" dirty="0" smtClean="0">
                <a:solidFill>
                  <a:srgbClr val="002060"/>
                </a:solidFill>
              </a:rPr>
              <a:t>Že dospělým se po túře třásly nohy.</a:t>
            </a:r>
          </a:p>
          <a:p>
            <a:r>
              <a:rPr lang="cs-CZ" sz="4000" dirty="0" smtClean="0">
                <a:solidFill>
                  <a:srgbClr val="002060"/>
                </a:solidFill>
              </a:rPr>
              <a:t>Že děti začaly skotačit.</a:t>
            </a:r>
          </a:p>
          <a:p>
            <a:r>
              <a:rPr lang="cs-CZ" sz="4000" dirty="0" smtClean="0"/>
              <a:t>Spojovací výraz  </a:t>
            </a:r>
            <a:r>
              <a:rPr lang="cs-CZ" sz="4000" b="1" i="1" u="sng" dirty="0" smtClean="0"/>
              <a:t>ale</a:t>
            </a:r>
          </a:p>
          <a:p>
            <a:r>
              <a:rPr lang="cs-CZ" sz="4000" dirty="0" smtClean="0"/>
              <a:t>Významový poměr </a:t>
            </a:r>
            <a:r>
              <a:rPr lang="cs-CZ" sz="4000" b="1" i="1" dirty="0" smtClean="0"/>
              <a:t>odporovací</a:t>
            </a:r>
          </a:p>
          <a:p>
            <a:r>
              <a:rPr lang="cs-CZ" sz="4000" i="1" u="sng" dirty="0" smtClean="0">
                <a:solidFill>
                  <a:srgbClr val="002060"/>
                </a:solidFill>
              </a:rPr>
              <a:t>VV podmětné</a:t>
            </a:r>
            <a:endParaRPr lang="cs-CZ" sz="4000" i="1" u="sng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800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Viděla jsem toho člověka, jak mu ukazoval nějaký papír, dokonce ho </a:t>
            </a:r>
            <a:br>
              <a:rPr lang="cs-CZ" dirty="0" smtClean="0"/>
            </a:br>
            <a:r>
              <a:rPr lang="cs-CZ" dirty="0" smtClean="0"/>
              <a:t>také o něčem přesvědčoval.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36504"/>
          </a:xfrm>
        </p:spPr>
        <p:txBody>
          <a:bodyPr>
            <a:normAutofit fontScale="925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 jaké situací </a:t>
            </a:r>
            <a:r>
              <a:rPr lang="cs-CZ" sz="4000" u="sng" dirty="0" smtClean="0">
                <a:solidFill>
                  <a:srgbClr val="FF0000"/>
                </a:solidFill>
              </a:rPr>
              <a:t>jsem viděla</a:t>
            </a:r>
            <a:r>
              <a:rPr lang="cs-CZ" sz="4000" dirty="0" smtClean="0">
                <a:solidFill>
                  <a:srgbClr val="FF0000"/>
                </a:solidFill>
              </a:rPr>
              <a:t> toho </a:t>
            </a:r>
            <a:r>
              <a:rPr lang="cs-CZ" sz="4000" u="sng" dirty="0" smtClean="0">
                <a:solidFill>
                  <a:srgbClr val="FF0000"/>
                </a:solidFill>
              </a:rPr>
              <a:t>člověka</a:t>
            </a:r>
            <a:r>
              <a:rPr lang="cs-CZ" sz="4000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sz="4000" dirty="0" smtClean="0">
                <a:solidFill>
                  <a:srgbClr val="002060"/>
                </a:solidFill>
              </a:rPr>
              <a:t>Jak mu ukazoval nějaký papír.</a:t>
            </a:r>
          </a:p>
          <a:p>
            <a:r>
              <a:rPr lang="cs-CZ" sz="4000" dirty="0" smtClean="0">
                <a:solidFill>
                  <a:srgbClr val="002060"/>
                </a:solidFill>
              </a:rPr>
              <a:t>Jak ho o něčem přesvědčoval.</a:t>
            </a:r>
          </a:p>
          <a:p>
            <a:r>
              <a:rPr lang="cs-CZ" sz="4000" dirty="0" smtClean="0"/>
              <a:t>Spojovací výraz  </a:t>
            </a:r>
            <a:r>
              <a:rPr lang="cs-CZ" sz="4000" b="1" i="1" u="sng" dirty="0" smtClean="0"/>
              <a:t>dokonce</a:t>
            </a:r>
          </a:p>
          <a:p>
            <a:r>
              <a:rPr lang="cs-CZ" sz="4000" dirty="0" smtClean="0"/>
              <a:t>Významový poměr </a:t>
            </a:r>
            <a:r>
              <a:rPr lang="cs-CZ" sz="4000" b="1" i="1" dirty="0" smtClean="0"/>
              <a:t>stupňovací</a:t>
            </a:r>
          </a:p>
          <a:p>
            <a:r>
              <a:rPr lang="cs-CZ" sz="4000" i="1" u="sng" dirty="0" smtClean="0">
                <a:solidFill>
                  <a:srgbClr val="002060"/>
                </a:solidFill>
              </a:rPr>
              <a:t>VV doplňkové</a:t>
            </a:r>
            <a:endParaRPr lang="cs-CZ" sz="4000" i="1" u="sng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STÝBLÍK, Vlastimil a kol. </a:t>
            </a:r>
            <a:r>
              <a:rPr lang="cs-CZ" sz="2000" i="1" dirty="0" smtClean="0"/>
              <a:t>Přehledná mluvnice češtiny pro základní školy</a:t>
            </a:r>
            <a:r>
              <a:rPr lang="cs-CZ" sz="2000" dirty="0" smtClean="0"/>
              <a:t>. Praha: Fortuna, 1992, ISBN 80-85298-36-8</a:t>
            </a:r>
          </a:p>
          <a:p>
            <a:endParaRPr lang="cs-CZ" sz="2000" dirty="0" smtClean="0"/>
          </a:p>
          <a:p>
            <a:r>
              <a:rPr lang="cs-CZ" sz="2000" dirty="0" smtClean="0"/>
              <a:t>TOPIL, Zdeněk; BIČÍKOVÁ, Vladimíra. </a:t>
            </a:r>
            <a:r>
              <a:rPr lang="cs-CZ" sz="2000" i="1" dirty="0" smtClean="0"/>
              <a:t>Český jazyk s Tobiášem</a:t>
            </a:r>
            <a:r>
              <a:rPr lang="cs-CZ" sz="2000" dirty="0" smtClean="0"/>
              <a:t>. Havlíčkův Brod: Tobiáš, 1996, </a:t>
            </a:r>
            <a:r>
              <a:rPr lang="cs-CZ" sz="2000" smtClean="0"/>
              <a:t>ISBN 80-85808-40-4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410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SOŘADNĚ SPOJENÉ VEDLEJŠÍ VĚTY</vt:lpstr>
      <vt:lpstr>Pracujte podle pokynů </vt:lpstr>
      <vt:lpstr>Slíbil mi, buď že mi napíše, nebo že mi zavolá.  </vt:lpstr>
      <vt:lpstr>Obýval jsem byt v jednom ze starých domů, jež stojí v centru města a jejichž kouzlo na mě velmi působilo.  </vt:lpstr>
      <vt:lpstr>Bylo zajímavé, že dospělým se po celodenní túře třásly nohy, ale děti začaly po krátkém odpočinku skotačit.  </vt:lpstr>
      <vt:lpstr>Viděla jsem toho člověka, jak mu ukazoval nějaký papír, dokonce ho  také o něčem přesvědčoval. 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Slíbil mi, buď že mi napíše, nebo že mi zavolá</dc:title>
  <dc:creator>Ucitel</dc:creator>
  <cp:lastModifiedBy>Ucitel</cp:lastModifiedBy>
  <cp:revision>13</cp:revision>
  <dcterms:created xsi:type="dcterms:W3CDTF">2012-05-18T06:33:21Z</dcterms:created>
  <dcterms:modified xsi:type="dcterms:W3CDTF">2012-06-26T20:32:46Z</dcterms:modified>
</cp:coreProperties>
</file>