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5" r:id="rId4"/>
    <p:sldId id="268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F0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VY_32_INOVACE_1C53Čj3_Vyjmenovaná slova po 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</a:t>
          </a:r>
          <a:r>
            <a:rPr lang="cs-CZ" smtClean="0"/>
            <a:t>po v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DD82E8-9FD1-46E4-B364-F96308795DE0}" type="presOf" srcId="{FBBFC3EA-9D9D-4F3A-BEA6-9C2C0E46BF20}" destId="{832BF48F-0145-4429-9E02-8FCA946CCE9E}" srcOrd="1" destOrd="0" presId="urn:microsoft.com/office/officeart/2005/8/layout/target3"/>
    <dgm:cxn modelId="{B183B93D-3108-496D-9322-CBAFF0F64E06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CAA29B3-26D3-4A36-BDBC-B8F40D4D6F9B}" type="presOf" srcId="{EBC41103-E2E5-4D48-9B4B-425520D3D098}" destId="{3BA01B75-849B-4716-8BCD-084A86FF328F}" srcOrd="0" destOrd="0" presId="urn:microsoft.com/office/officeart/2005/8/layout/target3"/>
    <dgm:cxn modelId="{6C333C6B-9EA0-4B9B-ABFD-0276807360F4}" type="presOf" srcId="{C73C7642-F245-4585-8F88-243F9FAEF6CA}" destId="{59F530CB-4999-43B3-A00D-6AB53886BD77}" srcOrd="1" destOrd="0" presId="urn:microsoft.com/office/officeart/2005/8/layout/target3"/>
    <dgm:cxn modelId="{DD66F3E6-AE81-4D8F-9B90-411156695F47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3BBF1F6-2DCE-422F-AE8B-5113D65083DF}" type="presOf" srcId="{445C7998-7549-48B0-BD68-D4F0167F02E5}" destId="{BC35EE03-4121-4EF9-923D-7CB6D30D358D}" srcOrd="0" destOrd="0" presId="urn:microsoft.com/office/officeart/2005/8/layout/target3"/>
    <dgm:cxn modelId="{5A8E8DC3-9F12-4C9C-B9E4-BB90142955FB}" type="presOf" srcId="{FBBFC3EA-9D9D-4F3A-BEA6-9C2C0E46BF20}" destId="{643EA938-EDE0-4533-ACCC-D2BD6F3A527C}" srcOrd="0" destOrd="0" presId="urn:microsoft.com/office/officeart/2005/8/layout/target3"/>
    <dgm:cxn modelId="{94F6D207-28C1-4DCB-957C-B9F400A37969}" type="presOf" srcId="{019433A1-1324-4DE1-9E6F-32B851095F74}" destId="{E7297F21-D4FD-4A41-AE58-814D01A6B5E7}" srcOrd="1" destOrd="0" presId="urn:microsoft.com/office/officeart/2005/8/layout/target3"/>
    <dgm:cxn modelId="{AB3CC405-E56A-4747-B619-C3182EA368D3}" type="presOf" srcId="{EBC41103-E2E5-4D48-9B4B-425520D3D098}" destId="{A27B6496-BF1B-4384-9217-9659064D5D6A}" srcOrd="1" destOrd="0" presId="urn:microsoft.com/office/officeart/2005/8/layout/target3"/>
    <dgm:cxn modelId="{3BB6679B-3E48-4BD0-A2B2-C6CDFD887D3D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E867971-A183-43D2-9173-1124E8ABC943}" type="presOf" srcId="{C73C7642-F245-4585-8F88-243F9FAEF6CA}" destId="{9A9B6F4F-B6FF-4F2D-B640-A8473E589523}" srcOrd="0" destOrd="0" presId="urn:microsoft.com/office/officeart/2005/8/layout/target3"/>
    <dgm:cxn modelId="{AB4B52B5-B7E7-4E38-BC73-6FB456FB087F}" type="presParOf" srcId="{71045F8C-00FA-488E-A7BD-E2E6753D979D}" destId="{3577EC6B-C980-4F34-8C69-4365E7B8FC8C}" srcOrd="0" destOrd="0" presId="urn:microsoft.com/office/officeart/2005/8/layout/target3"/>
    <dgm:cxn modelId="{ACB1F8FA-0A50-4617-9A39-9F5A52F69F3B}" type="presParOf" srcId="{71045F8C-00FA-488E-A7BD-E2E6753D979D}" destId="{6940EB87-DC1D-4BC3-9408-9AC2E1FFC039}" srcOrd="1" destOrd="0" presId="urn:microsoft.com/office/officeart/2005/8/layout/target3"/>
    <dgm:cxn modelId="{43C1BB96-AA8B-4791-8F15-407D802790D2}" type="presParOf" srcId="{71045F8C-00FA-488E-A7BD-E2E6753D979D}" destId="{BC35EE03-4121-4EF9-923D-7CB6D30D358D}" srcOrd="2" destOrd="0" presId="urn:microsoft.com/office/officeart/2005/8/layout/target3"/>
    <dgm:cxn modelId="{390362F4-6942-46BA-80E1-329AEF58CB5C}" type="presParOf" srcId="{71045F8C-00FA-488E-A7BD-E2E6753D979D}" destId="{C95EEA27-3CBF-4645-A92D-9D8AF5C1CBFC}" srcOrd="3" destOrd="0" presId="urn:microsoft.com/office/officeart/2005/8/layout/target3"/>
    <dgm:cxn modelId="{8BBF7D3D-15CA-4668-8A62-C342B5238835}" type="presParOf" srcId="{71045F8C-00FA-488E-A7BD-E2E6753D979D}" destId="{851BB866-B6AE-4566-893F-4C635BA974FC}" srcOrd="4" destOrd="0" presId="urn:microsoft.com/office/officeart/2005/8/layout/target3"/>
    <dgm:cxn modelId="{74ECAF8B-F4B7-4259-B051-F60CCB4D71BD}" type="presParOf" srcId="{71045F8C-00FA-488E-A7BD-E2E6753D979D}" destId="{643EA938-EDE0-4533-ACCC-D2BD6F3A527C}" srcOrd="5" destOrd="0" presId="urn:microsoft.com/office/officeart/2005/8/layout/target3"/>
    <dgm:cxn modelId="{D45BF7F4-D477-409E-BC26-A037B911B60A}" type="presParOf" srcId="{71045F8C-00FA-488E-A7BD-E2E6753D979D}" destId="{92F31B18-D66D-4CC7-89B9-378928DE877D}" srcOrd="6" destOrd="0" presId="urn:microsoft.com/office/officeart/2005/8/layout/target3"/>
    <dgm:cxn modelId="{F1129173-6EA5-4827-A365-BA777B127D80}" type="presParOf" srcId="{71045F8C-00FA-488E-A7BD-E2E6753D979D}" destId="{902074E1-B931-4618-97F1-FADBE82E9C3C}" srcOrd="7" destOrd="0" presId="urn:microsoft.com/office/officeart/2005/8/layout/target3"/>
    <dgm:cxn modelId="{F8857D4D-7FA1-4AA8-8173-C01B1767A63E}" type="presParOf" srcId="{71045F8C-00FA-488E-A7BD-E2E6753D979D}" destId="{A3817367-F2BC-482F-8832-FA00B51DCCF3}" srcOrd="8" destOrd="0" presId="urn:microsoft.com/office/officeart/2005/8/layout/target3"/>
    <dgm:cxn modelId="{6A3678AD-5BE0-4FBC-B754-465397A6B899}" type="presParOf" srcId="{71045F8C-00FA-488E-A7BD-E2E6753D979D}" destId="{2DD79E57-A63E-47D4-A1AB-6DF333476AD4}" srcOrd="9" destOrd="0" presId="urn:microsoft.com/office/officeart/2005/8/layout/target3"/>
    <dgm:cxn modelId="{27293A71-CA0F-487B-84B5-2DD20342D1D3}" type="presParOf" srcId="{71045F8C-00FA-488E-A7BD-E2E6753D979D}" destId="{648967D3-ED80-4214-8D87-4E7012561E4A}" srcOrd="10" destOrd="0" presId="urn:microsoft.com/office/officeart/2005/8/layout/target3"/>
    <dgm:cxn modelId="{B4E5DD5F-81CC-4AE6-AE96-DDD3BB283049}" type="presParOf" srcId="{71045F8C-00FA-488E-A7BD-E2E6753D979D}" destId="{9A9B6F4F-B6FF-4F2D-B640-A8473E589523}" srcOrd="11" destOrd="0" presId="urn:microsoft.com/office/officeart/2005/8/layout/target3"/>
    <dgm:cxn modelId="{30509E3C-4D7F-48C7-805A-A00C20052E61}" type="presParOf" srcId="{71045F8C-00FA-488E-A7BD-E2E6753D979D}" destId="{13BD0FAF-9F2C-4708-9E63-A8E8E5252943}" srcOrd="12" destOrd="0" presId="urn:microsoft.com/office/officeart/2005/8/layout/target3"/>
    <dgm:cxn modelId="{D50FAD9D-7957-4B7A-98B6-D47C5EEB893E}" type="presParOf" srcId="{71045F8C-00FA-488E-A7BD-E2E6753D979D}" destId="{6821E7C9-5E4B-45FA-8F82-01E6F26FAA25}" srcOrd="13" destOrd="0" presId="urn:microsoft.com/office/officeart/2005/8/layout/target3"/>
    <dgm:cxn modelId="{27D4A973-B33C-46FD-9F3C-F931DD8AAF89}" type="presParOf" srcId="{71045F8C-00FA-488E-A7BD-E2E6753D979D}" destId="{3BA01B75-849B-4716-8BCD-084A86FF328F}" srcOrd="14" destOrd="0" presId="urn:microsoft.com/office/officeart/2005/8/layout/target3"/>
    <dgm:cxn modelId="{CB6FE462-609B-4DED-9880-D909D9992E75}" type="presParOf" srcId="{71045F8C-00FA-488E-A7BD-E2E6753D979D}" destId="{4D19AB04-24FA-40C2-B203-52AE3D15E171}" srcOrd="15" destOrd="0" presId="urn:microsoft.com/office/officeart/2005/8/layout/target3"/>
    <dgm:cxn modelId="{75237C19-23C5-4ABC-8493-D074D67B58DE}" type="presParOf" srcId="{71045F8C-00FA-488E-A7BD-E2E6753D979D}" destId="{832BF48F-0145-4429-9E02-8FCA946CCE9E}" srcOrd="16" destOrd="0" presId="urn:microsoft.com/office/officeart/2005/8/layout/target3"/>
    <dgm:cxn modelId="{909A6C84-DACE-4592-B811-D6C38B4D0D78}" type="presParOf" srcId="{71045F8C-00FA-488E-A7BD-E2E6753D979D}" destId="{E7297F21-D4FD-4A41-AE58-814D01A6B5E7}" srcOrd="17" destOrd="0" presId="urn:microsoft.com/office/officeart/2005/8/layout/target3"/>
    <dgm:cxn modelId="{8FC4B1BC-DA79-4C46-983E-4E4A316B14A8}" type="presParOf" srcId="{71045F8C-00FA-488E-A7BD-E2E6753D979D}" destId="{59F530CB-4999-43B3-A00D-6AB53886BD77}" srcOrd="18" destOrd="0" presId="urn:microsoft.com/office/officeart/2005/8/layout/target3"/>
    <dgm:cxn modelId="{7827301F-CCF7-46F5-A88F-93C7C7C74DA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VY_32_INOVACE_1C53Čj3_Vyjmenovaná slova po v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Vyjmenovaná slova </a:t>
          </a:r>
          <a:r>
            <a:rPr lang="cs-CZ" sz="1800" kern="1200" smtClean="0"/>
            <a:t>po v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920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651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858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85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71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42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32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1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04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449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1BD83-4AA7-427A-995E-41020B5D36E4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62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178043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61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Pro 3.ročník ZŠ</a:t>
            </a:r>
          </a:p>
          <a:p>
            <a:pPr marL="0" indent="0">
              <a:buNone/>
            </a:pPr>
            <a:r>
              <a:rPr lang="cs-CZ" sz="2400" dirty="0" smtClean="0"/>
              <a:t>Pracovní listy a doplňovačky</a:t>
            </a:r>
          </a:p>
          <a:p>
            <a:pPr marL="0" indent="0">
              <a:buNone/>
            </a:pPr>
            <a:r>
              <a:rPr lang="cs-CZ" sz="2400" dirty="0" smtClean="0"/>
              <a:t>Pomůcky: využití funkce pera, fix</a:t>
            </a:r>
          </a:p>
          <a:p>
            <a:pPr marL="0" indent="0">
              <a:buNone/>
            </a:pPr>
            <a:r>
              <a:rPr lang="cs-CZ" sz="2400" dirty="0" smtClean="0"/>
              <a:t>Inovace: aktivace žáků při procvičování vyjmenovaných slov po </a:t>
            </a:r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, rychlá kontrola, </a:t>
            </a:r>
            <a:r>
              <a:rPr lang="cs-CZ" sz="2400" dirty="0" smtClean="0"/>
              <a:t>zábavná forma učení</a:t>
            </a:r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snímek – při správném výběru vyjmenovaných slov po </a:t>
            </a:r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 </a:t>
            </a:r>
            <a:r>
              <a:rPr lang="cs-CZ" sz="2400" dirty="0" smtClean="0"/>
              <a:t>se postupně odkrývají čísla podle </a:t>
            </a:r>
            <a:r>
              <a:rPr lang="cs-CZ" sz="2400" dirty="0" smtClean="0"/>
              <a:t>pořadí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snímek – </a:t>
            </a:r>
            <a:r>
              <a:rPr lang="cs-CZ" sz="2400" dirty="0" smtClean="0"/>
              <a:t>pomocí pera vybíráme kartičky se slovy, odůvodňujeme, doplňujeme správné i, y a přiřazujeme do příslušného sloupce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snímek – </a:t>
            </a:r>
            <a:r>
              <a:rPr lang="cs-CZ" sz="2400" dirty="0" smtClean="0"/>
              <a:t>když odsuneme </a:t>
            </a:r>
            <a:r>
              <a:rPr lang="cs-CZ" sz="2400" dirty="0" smtClean="0"/>
              <a:t>chybně </a:t>
            </a:r>
            <a:r>
              <a:rPr lang="cs-CZ" sz="2400" dirty="0" smtClean="0"/>
              <a:t>napsané slovo, tak se objeví </a:t>
            </a:r>
            <a:r>
              <a:rPr lang="cs-CZ" sz="2400" dirty="0" smtClean="0"/>
              <a:t>smajlík</a:t>
            </a:r>
          </a:p>
        </p:txBody>
      </p:sp>
    </p:spTree>
    <p:extLst>
      <p:ext uri="{BB962C8B-B14F-4D97-AF65-F5344CB8AC3E}">
        <p14:creationId xmlns:p14="http://schemas.microsoft.com/office/powerpoint/2010/main" val="4138510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3200" b="1" i="1" u="sng" dirty="0" smtClean="0">
                <a:solidFill>
                  <a:schemeClr val="bg2">
                    <a:lumMod val="25000"/>
                  </a:schemeClr>
                </a:solidFill>
              </a:rPr>
              <a:t>Odsunuj vyjmenovaná slova ve správném pořadí a řaď je vedle tabulky</a:t>
            </a:r>
            <a:endParaRPr lang="cs-CZ" sz="3200" b="1" i="1" u="sng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3529522"/>
              </p:ext>
            </p:extLst>
          </p:nvPr>
        </p:nvGraphicFramePr>
        <p:xfrm>
          <a:off x="467544" y="1628800"/>
          <a:ext cx="3816424" cy="37804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  <a:gridCol w="1872208"/>
              </a:tblGrid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12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2395630" y="4178068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Vy – </a:t>
            </a:r>
            <a:r>
              <a:rPr lang="cs-CZ" sz="3200" dirty="0" err="1" smtClean="0">
                <a:solidFill>
                  <a:schemeClr val="bg2">
                    <a:lumMod val="25000"/>
                  </a:schemeClr>
                </a:solidFill>
              </a:rPr>
              <a:t>vý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 -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381061" y="3534799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povyk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92293" y="2276872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vyžle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4471" y="2276872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výr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3611" y="3534544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vydra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392293" y="2924944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zvykat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400258" y="4797152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výskat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399726" y="1628800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výt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7544" y="2924944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výheň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83611" y="1628800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vysoký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67544" y="4178068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vy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67544" y="4797152"/>
            <a:ext cx="1872208" cy="57606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žvýkat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553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2800" u="sng" dirty="0" smtClean="0"/>
              <a:t>Rozhodni, zda napíšeš i, í nebo y, ý (předpona vy, </a:t>
            </a:r>
            <a:r>
              <a:rPr lang="cs-CZ" sz="2800" u="sng" dirty="0" err="1" smtClean="0"/>
              <a:t>vý</a:t>
            </a:r>
            <a:r>
              <a:rPr lang="cs-CZ" sz="2800" u="sng" dirty="0" smtClean="0"/>
              <a:t>)</a:t>
            </a: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6480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	y, ý</a:t>
            </a:r>
            <a:r>
              <a:rPr lang="cs-CZ" sz="4000" b="1" dirty="0" smtClean="0">
                <a:solidFill>
                  <a:srgbClr val="0070C0"/>
                </a:solidFill>
              </a:rPr>
              <a:t>					</a:t>
            </a:r>
            <a:r>
              <a:rPr lang="cs-CZ" sz="4000" b="1" dirty="0" smtClean="0">
                <a:solidFill>
                  <a:srgbClr val="FF0000"/>
                </a:solidFill>
              </a:rPr>
              <a:t>i, 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92167" y="4967839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v_deo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32040" y="5471895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v_lka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54897" y="4862545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v_chřice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76056" y="4715811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v_táme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60032" y="5734691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v_dlička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27784" y="6081007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v_nice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7784" y="4460260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v_ra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11760" y="5496161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v_na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386674" y="5576951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_dět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02498" y="5576951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v_letěl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34005" y="4712288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v_dech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067944" y="4378769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v_pis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013906" y="6121663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v_let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54897" y="6144323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v_mysl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03223" y="5293188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v_hra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32312" y="4531233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v_skakovat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820233" y="5892295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v_pínač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02498" y="5060815"/>
            <a:ext cx="1584176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v_hlídka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516488" y="908720"/>
            <a:ext cx="1603144" cy="9144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024640" y="908720"/>
            <a:ext cx="1603144" cy="91440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966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Veselý obličej 36"/>
          <p:cNvSpPr/>
          <p:nvPr/>
        </p:nvSpPr>
        <p:spPr>
          <a:xfrm>
            <a:off x="1633375" y="4437112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3490381" y="3573016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5014660" y="2708920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3641197" y="1802160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524307" y="965347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2738"/>
            <a:ext cx="8219256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/>
              <a:t>Odsuň špatné slovo. Jak jsi pracoval?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04" y="945488"/>
            <a:ext cx="7175140" cy="52918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Na věšáku u vchodu			    dva kabáty.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Dnes večer jsme slyšeli		          našeho psa.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Pod splavem byl nebezpečný vodní			     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Nadmořská  			    Javořice je 837 m.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Pevná 			      pomohla mnoha lidem.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Při tělesné výchově můžeme			       a běhat.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Veselý obličej 3"/>
          <p:cNvSpPr/>
          <p:nvPr/>
        </p:nvSpPr>
        <p:spPr>
          <a:xfrm>
            <a:off x="6876256" y="428718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346313" y="3498537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vížka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123728" y="3498537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výška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156511" y="2671680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vír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910175" y="2698335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výr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644008" y="1756459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výt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510581" y="1764920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vít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101137" y="934538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visely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283968" y="934538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vysely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6" name="Veselý obličej 35"/>
          <p:cNvSpPr/>
          <p:nvPr/>
        </p:nvSpPr>
        <p:spPr>
          <a:xfrm>
            <a:off x="5615365" y="5230865"/>
            <a:ext cx="490353" cy="382721"/>
          </a:xfrm>
          <a:prstGeom prst="smileyFace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5364088" y="5229200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vískat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1438618" y="4399872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výra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2575529" y="4399872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víra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4173898" y="5229200"/>
            <a:ext cx="1080120" cy="4572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výskat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9949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215</Words>
  <Application>Microsoft Office PowerPoint</Application>
  <PresentationFormat>Předvádění na obrazovce (4:3)</PresentationFormat>
  <Paragraphs>87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Odsunuj vyjmenovaná slova ve správném pořadí a řaď je vedle tabulky</vt:lpstr>
      <vt:lpstr>Rozhodni, zda napíšeš i, í nebo y, ý (předpona vy, vý)</vt:lpstr>
      <vt:lpstr>Odsuň špatné slovo. Jak jsi pracoval?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Libor</cp:lastModifiedBy>
  <cp:revision>102</cp:revision>
  <dcterms:created xsi:type="dcterms:W3CDTF">2012-01-14T06:48:53Z</dcterms:created>
  <dcterms:modified xsi:type="dcterms:W3CDTF">2012-02-29T20:42:51Z</dcterms:modified>
</cp:coreProperties>
</file>