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74" r:id="rId2"/>
    <p:sldId id="256" r:id="rId3"/>
    <p:sldId id="257" r:id="rId4"/>
    <p:sldId id="261" r:id="rId5"/>
    <p:sldId id="269" r:id="rId6"/>
    <p:sldId id="270" r:id="rId7"/>
    <p:sldId id="262" r:id="rId8"/>
    <p:sldId id="263" r:id="rId9"/>
    <p:sldId id="265" r:id="rId10"/>
    <p:sldId id="267" r:id="rId11"/>
    <p:sldId id="268" r:id="rId12"/>
    <p:sldId id="272" r:id="rId13"/>
    <p:sldId id="27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1E4AB4-9E25-4A15-886A-EB0D04689846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9E3563-CC1E-464A-A3C4-6887AD8EC8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602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461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2529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403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403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857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4313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1151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3877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387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403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04960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04960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E3563-CC1E-464A-A3C4-6887AD8EC841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3078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331C457-40E3-4CDD-9FD4-D63D0C8F5555}" type="datetimeFigureOut">
              <a:rPr lang="cs-CZ" smtClean="0"/>
              <a:t>30.8.2012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3945952-45D2-468E-9636-EE2C2FC7801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623" y="0"/>
            <a:ext cx="6076950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398" y="1743075"/>
            <a:ext cx="5867400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817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/>
              <a:t>Podobnost</a:t>
            </a:r>
            <a:r>
              <a:rPr lang="cs-CZ" sz="5400" dirty="0" smtClean="0"/>
              <a:t> </a:t>
            </a:r>
            <a:r>
              <a:rPr lang="cs-CZ" sz="6000" dirty="0" smtClean="0"/>
              <a:t>trojúhelníků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Aneb jak změřit výšku stromu, aniž bychom na něj museli šplhat?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1272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330580" cy="141826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Jsou-li si dva trojúhelníky podobné,  lze odvodit délky stran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83568" y="1600007"/>
            <a:ext cx="6237312" cy="30312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</a:t>
            </a:r>
          </a:p>
          <a:p>
            <a:r>
              <a:rPr lang="cs-CZ" sz="2400" dirty="0" smtClean="0"/>
              <a:t>Stačí když známe délky stran jednoho trojúhelníku a délku jedné strany druhého trojúhelníku. </a:t>
            </a:r>
          </a:p>
          <a:p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631238"/>
            <a:ext cx="158115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678738"/>
            <a:ext cx="3429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139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6912768" cy="166308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Strana </a:t>
            </a:r>
            <a:r>
              <a:rPr lang="cs-CZ" sz="3600" i="1" dirty="0" smtClean="0"/>
              <a:t>f</a:t>
            </a:r>
            <a:r>
              <a:rPr lang="cs-CZ" sz="3600" dirty="0" smtClean="0"/>
              <a:t> je třikrát větší než strana </a:t>
            </a:r>
            <a:r>
              <a:rPr lang="cs-CZ" sz="3600" i="1" dirty="0" smtClean="0"/>
              <a:t>c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2237551"/>
            <a:ext cx="8435280" cy="291318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Kolikrát je větší strana </a:t>
            </a:r>
            <a:r>
              <a:rPr lang="cs-CZ" sz="2400" i="1" dirty="0" smtClean="0"/>
              <a:t>d</a:t>
            </a:r>
            <a:r>
              <a:rPr lang="cs-CZ" sz="2400" dirty="0" smtClean="0"/>
              <a:t> než strana </a:t>
            </a:r>
            <a:r>
              <a:rPr lang="cs-CZ" sz="2400" i="1" dirty="0" smtClean="0"/>
              <a:t>a</a:t>
            </a:r>
            <a:r>
              <a:rPr lang="cs-CZ" sz="2400" dirty="0" smtClean="0"/>
              <a:t> ?</a:t>
            </a:r>
            <a:endParaRPr lang="cs-CZ" sz="2400" dirty="0"/>
          </a:p>
          <a:p>
            <a:r>
              <a:rPr lang="cs-CZ" sz="2400" dirty="0" smtClean="0"/>
              <a:t>Víme-li, že strana </a:t>
            </a:r>
            <a:r>
              <a:rPr lang="cs-CZ" sz="2400" i="1" dirty="0" smtClean="0"/>
              <a:t>c</a:t>
            </a:r>
            <a:r>
              <a:rPr lang="cs-CZ" sz="2400" dirty="0" smtClean="0"/>
              <a:t> měří 2 cm, kolik měří strana </a:t>
            </a:r>
            <a:r>
              <a:rPr lang="cs-CZ" sz="2400" i="1" dirty="0" smtClean="0"/>
              <a:t>f.</a:t>
            </a:r>
          </a:p>
          <a:p>
            <a:r>
              <a:rPr lang="cs-CZ" sz="2400" dirty="0" smtClean="0"/>
              <a:t>Víme-li, že strana </a:t>
            </a:r>
            <a:r>
              <a:rPr lang="cs-CZ" sz="2400" i="1" dirty="0"/>
              <a:t>a</a:t>
            </a:r>
            <a:r>
              <a:rPr lang="cs-CZ" sz="2400" dirty="0" smtClean="0"/>
              <a:t> měří 1 cm, kolik měří strana </a:t>
            </a:r>
            <a:r>
              <a:rPr lang="cs-CZ" sz="2400" i="1" dirty="0" smtClean="0"/>
              <a:t>d.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157370"/>
            <a:ext cx="158115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242970"/>
            <a:ext cx="3429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399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23728" y="260648"/>
            <a:ext cx="5832648" cy="100811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ZÁVĚR Z VÝSLEDKŮ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772816"/>
            <a:ext cx="7715200" cy="5714999"/>
          </a:xfrm>
        </p:spPr>
        <p:txBody>
          <a:bodyPr>
            <a:normAutofit/>
          </a:bodyPr>
          <a:lstStyle/>
          <a:p>
            <a:r>
              <a:rPr lang="cs-CZ" sz="2400" dirty="0" smtClean="0"/>
              <a:t>Jak jsme tedy zjistili, všechny strany jsou ve stejném poměru, tedy v našem případě 1:3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COŽ SE ROVNÁ:</a:t>
            </a:r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 smtClean="0"/>
              <a:t>Jedna strana trojúhelníka DEF je třikrát větší než odpovídající strana na trojúhelníku ABC např. e= 3x b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4007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47864" y="188640"/>
            <a:ext cx="2819400" cy="82636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VYUŽITÍ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412776"/>
            <a:ext cx="7787208" cy="425536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 matematice se využívá podobnost hlavě k odvozování velikosti úhlů a dá se s její pomocí odvodit i </a:t>
            </a:r>
            <a:r>
              <a:rPr lang="cs-CZ" sz="2400" dirty="0"/>
              <a:t>P</a:t>
            </a:r>
            <a:r>
              <a:rPr lang="cs-CZ" sz="2400" dirty="0" smtClean="0"/>
              <a:t>ythagorova věta, Euklidovy věty o výšce a odvěsně  nebo Thaletova kružnice. My se však společně zaměříme na praktické využití - ke změření výšky budovy, stromu, věže, sloupu…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3436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2050" name="Picture 2" descr="C:\Documents and Settings\m\Local Settings\Temporary Internet Files\Content.IE5\UM2JQOFD\MP900425178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908720"/>
            <a:ext cx="7467600" cy="4754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06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Pokud svítí slunce, lze využít stínu věže ke změření její výšky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907704" y="2276872"/>
            <a:ext cx="6779096" cy="38492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7448550" cy="460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767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58874"/>
            <a:ext cx="7596336" cy="437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872208"/>
          </a:xfrm>
        </p:spPr>
        <p:txBody>
          <a:bodyPr>
            <a:normAutofit/>
          </a:bodyPr>
          <a:lstStyle/>
          <a:p>
            <a:r>
              <a:rPr lang="cs-CZ" dirty="0" smtClean="0"/>
              <a:t>Stačí, když vytvoříme jiný, podobný trojúhelník, který můžeme změřit. Například stín postavy.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907704" y="2276872"/>
            <a:ext cx="6779096" cy="38492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006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67395" y="0"/>
            <a:ext cx="3610744" cy="940966"/>
          </a:xfrm>
        </p:spPr>
        <p:txBody>
          <a:bodyPr>
            <a:normAutofit/>
          </a:bodyPr>
          <a:lstStyle/>
          <a:p>
            <a:r>
              <a:rPr lang="cs-CZ" dirty="0" smtClean="0"/>
              <a:t>Připomeňme  si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cs-CZ" dirty="0" smtClean="0"/>
              <a:t>Kolikrát je větší strana </a:t>
            </a:r>
            <a:r>
              <a:rPr lang="cs-CZ" i="1" dirty="0" smtClean="0"/>
              <a:t>d</a:t>
            </a:r>
            <a:r>
              <a:rPr lang="cs-CZ" dirty="0" smtClean="0"/>
              <a:t> než strana </a:t>
            </a:r>
            <a:r>
              <a:rPr lang="cs-CZ" i="1" dirty="0" smtClean="0"/>
              <a:t>a</a:t>
            </a:r>
            <a:r>
              <a:rPr lang="cs-CZ" dirty="0" smtClean="0"/>
              <a:t> ?</a:t>
            </a:r>
            <a:endParaRPr lang="cs-CZ" dirty="0"/>
          </a:p>
          <a:p>
            <a:r>
              <a:rPr lang="cs-CZ" dirty="0" smtClean="0"/>
              <a:t>Víme-li, že strana </a:t>
            </a:r>
            <a:r>
              <a:rPr lang="cs-CZ" i="1" dirty="0" smtClean="0"/>
              <a:t>c</a:t>
            </a:r>
            <a:r>
              <a:rPr lang="cs-CZ" dirty="0" smtClean="0"/>
              <a:t> měří 2 cm, kolik měří strana </a:t>
            </a:r>
            <a:r>
              <a:rPr lang="cs-CZ" i="1" dirty="0" smtClean="0"/>
              <a:t>f.</a:t>
            </a:r>
          </a:p>
          <a:p>
            <a:r>
              <a:rPr lang="cs-CZ" dirty="0" smtClean="0"/>
              <a:t>Víme-li, že strana </a:t>
            </a:r>
            <a:r>
              <a:rPr lang="cs-CZ" i="1" dirty="0"/>
              <a:t>a</a:t>
            </a:r>
            <a:r>
              <a:rPr lang="cs-CZ" dirty="0" smtClean="0"/>
              <a:t> měří 1 cm, kolik měří strana </a:t>
            </a:r>
            <a:r>
              <a:rPr lang="cs-CZ" i="1" dirty="0" smtClean="0"/>
              <a:t>d.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157370"/>
            <a:ext cx="158115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682" y="4242970"/>
            <a:ext cx="3429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141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Víme-li, že výška postavy je 150 cm a vrhá stín dlouhý 2 m. </a:t>
            </a:r>
            <a:r>
              <a:rPr lang="cs-CZ" b="1" dirty="0" smtClean="0"/>
              <a:t>Jak vysoká je věž, vrhá-li stín dlouhý 60 metrů?</a:t>
            </a:r>
            <a:endParaRPr lang="cs-CZ" b="1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95425" y="2484437"/>
            <a:ext cx="5391150" cy="310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24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Řešení:</a:t>
            </a:r>
            <a:br>
              <a:rPr lang="cs-CZ" smtClean="0"/>
            </a:b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dirty="0" smtClean="0"/>
                  <a:t>Je-li stín věže 30x delší než stín postavy, pak je i výšky věže 30x větší než je postava sama…</a:t>
                </a:r>
              </a:p>
              <a:p>
                <a:pPr marL="0" indent="0">
                  <a:buNone/>
                </a:pPr>
                <a:r>
                  <a:rPr lang="cs-CZ" dirty="0"/>
                  <a:t> a proto to je 30x2=60, což znamená že platí i   </a:t>
                </a:r>
                <a:r>
                  <a:rPr lang="cs-CZ" dirty="0" smtClean="0"/>
                  <a:t>30x1,5=45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i="1" smtClean="0"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r>
                  <a:rPr lang="cs-CZ" dirty="0" smtClean="0"/>
                  <a:t> Výška věže je 45m. </a:t>
                </a:r>
              </a:p>
              <a:p>
                <a:pPr marL="0" indent="0">
                  <a:buNone/>
                </a:pPr>
                <a:endParaRPr lang="cs-CZ" dirty="0"/>
              </a:p>
              <a:p>
                <a:r>
                  <a:rPr lang="cs-CZ" dirty="0" smtClean="0"/>
                  <a:t>A zkontrolujeme si to…</a:t>
                </a:r>
              </a:p>
              <a:p>
                <a:r>
                  <a:rPr lang="cs-CZ" dirty="0" smtClean="0"/>
                  <a:t>Je-li stín v poměru k postavě 4:3, pak je stín věže (kvůli podobným trojúhelníkům) taktéž v tomto poměru k věži. Pomocí jednoduchého výpočtu (v tomto případě 60:4x3=45) dokážeme vypočítat v</a:t>
                </a:r>
                <a:r>
                  <a:rPr lang="cs-CZ" dirty="0"/>
                  <a:t>elikost věže)</a:t>
                </a:r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3"/>
                <a:stretch>
                  <a:fillRect l="-1224" t="-1001" r="-114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819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obrázky: office.com</a:t>
            </a:r>
          </a:p>
          <a:p>
            <a:r>
              <a:rPr lang="cs-CZ" dirty="0" smtClean="0"/>
              <a:t>Vytvořeno v programu </a:t>
            </a:r>
            <a:r>
              <a:rPr lang="cs-CZ" dirty="0" err="1" smtClean="0"/>
              <a:t>GeoGebra</a:t>
            </a:r>
            <a:r>
              <a:rPr lang="cs-CZ" dirty="0" smtClean="0"/>
              <a:t> 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911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264</TotalTime>
  <Words>386</Words>
  <Application>Microsoft Office PowerPoint</Application>
  <PresentationFormat>Předvádění na obrazovce (4:3)</PresentationFormat>
  <Paragraphs>49</Paragraphs>
  <Slides>13</Slides>
  <Notes>13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 </vt:lpstr>
      <vt:lpstr>Podobnost trojúhelníků</vt:lpstr>
      <vt:lpstr>Jsou-li si dva trojúhelníky podobné,  lze odvodit délky stran</vt:lpstr>
      <vt:lpstr>Strana f je třikrát větší než strana c.</vt:lpstr>
      <vt:lpstr>ZÁVĚR Z VÝSLEDKŮ</vt:lpstr>
      <vt:lpstr>VYUŽITÍ</vt:lpstr>
      <vt:lpstr>Prezentace aplikace PowerPoint</vt:lpstr>
      <vt:lpstr>Pokud svítí slunce, lze využít stínu věže ke změření její výšky</vt:lpstr>
      <vt:lpstr>Stačí, když vytvoříme jiný, podobný trojúhelník, který můžeme změřit. Například stín postavy.  </vt:lpstr>
      <vt:lpstr>Připomeňme  si</vt:lpstr>
      <vt:lpstr>Víme-li, že výška postavy je 150 cm a vrhá stín dlouhý 2 m. Jak vysoká je věž, vrhá-li stín dlouhý 60 metrů?</vt:lpstr>
      <vt:lpstr>Řešení: 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Podobnost trojúhelníků</dc:title>
  <dc:creator>m</dc:creator>
  <cp:lastModifiedBy>m</cp:lastModifiedBy>
  <cp:revision>13</cp:revision>
  <dcterms:created xsi:type="dcterms:W3CDTF">2012-08-30T14:06:36Z</dcterms:created>
  <dcterms:modified xsi:type="dcterms:W3CDTF">2012-08-30T18:30:43Z</dcterms:modified>
</cp:coreProperties>
</file>