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77" r:id="rId4"/>
    <p:sldId id="278" r:id="rId5"/>
    <p:sldId id="279" r:id="rId6"/>
    <p:sldId id="28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F06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VY_32_INOVACE_1C56Čj3_Podstatná jména – číslo a rod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Podstatná jména – číslo a rod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DD82E8-9FD1-46E4-B364-F96308795DE0}" type="presOf" srcId="{FBBFC3EA-9D9D-4F3A-BEA6-9C2C0E46BF20}" destId="{832BF48F-0145-4429-9E02-8FCA946CCE9E}" srcOrd="1" destOrd="0" presId="urn:microsoft.com/office/officeart/2005/8/layout/target3"/>
    <dgm:cxn modelId="{B183B93D-3108-496D-9322-CBAFF0F64E06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CAA29B3-26D3-4A36-BDBC-B8F40D4D6F9B}" type="presOf" srcId="{EBC41103-E2E5-4D48-9B4B-425520D3D098}" destId="{3BA01B75-849B-4716-8BCD-084A86FF328F}" srcOrd="0" destOrd="0" presId="urn:microsoft.com/office/officeart/2005/8/layout/target3"/>
    <dgm:cxn modelId="{6C333C6B-9EA0-4B9B-ABFD-0276807360F4}" type="presOf" srcId="{C73C7642-F245-4585-8F88-243F9FAEF6CA}" destId="{59F530CB-4999-43B3-A00D-6AB53886BD77}" srcOrd="1" destOrd="0" presId="urn:microsoft.com/office/officeart/2005/8/layout/target3"/>
    <dgm:cxn modelId="{DD66F3E6-AE81-4D8F-9B90-411156695F47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3BBF1F6-2DCE-422F-AE8B-5113D65083DF}" type="presOf" srcId="{445C7998-7549-48B0-BD68-D4F0167F02E5}" destId="{BC35EE03-4121-4EF9-923D-7CB6D30D358D}" srcOrd="0" destOrd="0" presId="urn:microsoft.com/office/officeart/2005/8/layout/target3"/>
    <dgm:cxn modelId="{5A8E8DC3-9F12-4C9C-B9E4-BB90142955FB}" type="presOf" srcId="{FBBFC3EA-9D9D-4F3A-BEA6-9C2C0E46BF20}" destId="{643EA938-EDE0-4533-ACCC-D2BD6F3A527C}" srcOrd="0" destOrd="0" presId="urn:microsoft.com/office/officeart/2005/8/layout/target3"/>
    <dgm:cxn modelId="{94F6D207-28C1-4DCB-957C-B9F400A37969}" type="presOf" srcId="{019433A1-1324-4DE1-9E6F-32B851095F74}" destId="{E7297F21-D4FD-4A41-AE58-814D01A6B5E7}" srcOrd="1" destOrd="0" presId="urn:microsoft.com/office/officeart/2005/8/layout/target3"/>
    <dgm:cxn modelId="{AB3CC405-E56A-4747-B619-C3182EA368D3}" type="presOf" srcId="{EBC41103-E2E5-4D48-9B4B-425520D3D098}" destId="{A27B6496-BF1B-4384-9217-9659064D5D6A}" srcOrd="1" destOrd="0" presId="urn:microsoft.com/office/officeart/2005/8/layout/target3"/>
    <dgm:cxn modelId="{3BB6679B-3E48-4BD0-A2B2-C6CDFD887D3D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E867971-A183-43D2-9173-1124E8ABC943}" type="presOf" srcId="{C73C7642-F245-4585-8F88-243F9FAEF6CA}" destId="{9A9B6F4F-B6FF-4F2D-B640-A8473E589523}" srcOrd="0" destOrd="0" presId="urn:microsoft.com/office/officeart/2005/8/layout/target3"/>
    <dgm:cxn modelId="{AB4B52B5-B7E7-4E38-BC73-6FB456FB087F}" type="presParOf" srcId="{71045F8C-00FA-488E-A7BD-E2E6753D979D}" destId="{3577EC6B-C980-4F34-8C69-4365E7B8FC8C}" srcOrd="0" destOrd="0" presId="urn:microsoft.com/office/officeart/2005/8/layout/target3"/>
    <dgm:cxn modelId="{ACB1F8FA-0A50-4617-9A39-9F5A52F69F3B}" type="presParOf" srcId="{71045F8C-00FA-488E-A7BD-E2E6753D979D}" destId="{6940EB87-DC1D-4BC3-9408-9AC2E1FFC039}" srcOrd="1" destOrd="0" presId="urn:microsoft.com/office/officeart/2005/8/layout/target3"/>
    <dgm:cxn modelId="{43C1BB96-AA8B-4791-8F15-407D802790D2}" type="presParOf" srcId="{71045F8C-00FA-488E-A7BD-E2E6753D979D}" destId="{BC35EE03-4121-4EF9-923D-7CB6D30D358D}" srcOrd="2" destOrd="0" presId="urn:microsoft.com/office/officeart/2005/8/layout/target3"/>
    <dgm:cxn modelId="{390362F4-6942-46BA-80E1-329AEF58CB5C}" type="presParOf" srcId="{71045F8C-00FA-488E-A7BD-E2E6753D979D}" destId="{C95EEA27-3CBF-4645-A92D-9D8AF5C1CBFC}" srcOrd="3" destOrd="0" presId="urn:microsoft.com/office/officeart/2005/8/layout/target3"/>
    <dgm:cxn modelId="{8BBF7D3D-15CA-4668-8A62-C342B5238835}" type="presParOf" srcId="{71045F8C-00FA-488E-A7BD-E2E6753D979D}" destId="{851BB866-B6AE-4566-893F-4C635BA974FC}" srcOrd="4" destOrd="0" presId="urn:microsoft.com/office/officeart/2005/8/layout/target3"/>
    <dgm:cxn modelId="{74ECAF8B-F4B7-4259-B051-F60CCB4D71BD}" type="presParOf" srcId="{71045F8C-00FA-488E-A7BD-E2E6753D979D}" destId="{643EA938-EDE0-4533-ACCC-D2BD6F3A527C}" srcOrd="5" destOrd="0" presId="urn:microsoft.com/office/officeart/2005/8/layout/target3"/>
    <dgm:cxn modelId="{D45BF7F4-D477-409E-BC26-A037B911B60A}" type="presParOf" srcId="{71045F8C-00FA-488E-A7BD-E2E6753D979D}" destId="{92F31B18-D66D-4CC7-89B9-378928DE877D}" srcOrd="6" destOrd="0" presId="urn:microsoft.com/office/officeart/2005/8/layout/target3"/>
    <dgm:cxn modelId="{F1129173-6EA5-4827-A365-BA777B127D80}" type="presParOf" srcId="{71045F8C-00FA-488E-A7BD-E2E6753D979D}" destId="{902074E1-B931-4618-97F1-FADBE82E9C3C}" srcOrd="7" destOrd="0" presId="urn:microsoft.com/office/officeart/2005/8/layout/target3"/>
    <dgm:cxn modelId="{F8857D4D-7FA1-4AA8-8173-C01B1767A63E}" type="presParOf" srcId="{71045F8C-00FA-488E-A7BD-E2E6753D979D}" destId="{A3817367-F2BC-482F-8832-FA00B51DCCF3}" srcOrd="8" destOrd="0" presId="urn:microsoft.com/office/officeart/2005/8/layout/target3"/>
    <dgm:cxn modelId="{6A3678AD-5BE0-4FBC-B754-465397A6B899}" type="presParOf" srcId="{71045F8C-00FA-488E-A7BD-E2E6753D979D}" destId="{2DD79E57-A63E-47D4-A1AB-6DF333476AD4}" srcOrd="9" destOrd="0" presId="urn:microsoft.com/office/officeart/2005/8/layout/target3"/>
    <dgm:cxn modelId="{27293A71-CA0F-487B-84B5-2DD20342D1D3}" type="presParOf" srcId="{71045F8C-00FA-488E-A7BD-E2E6753D979D}" destId="{648967D3-ED80-4214-8D87-4E7012561E4A}" srcOrd="10" destOrd="0" presId="urn:microsoft.com/office/officeart/2005/8/layout/target3"/>
    <dgm:cxn modelId="{B4E5DD5F-81CC-4AE6-AE96-DDD3BB283049}" type="presParOf" srcId="{71045F8C-00FA-488E-A7BD-E2E6753D979D}" destId="{9A9B6F4F-B6FF-4F2D-B640-A8473E589523}" srcOrd="11" destOrd="0" presId="urn:microsoft.com/office/officeart/2005/8/layout/target3"/>
    <dgm:cxn modelId="{30509E3C-4D7F-48C7-805A-A00C20052E61}" type="presParOf" srcId="{71045F8C-00FA-488E-A7BD-E2E6753D979D}" destId="{13BD0FAF-9F2C-4708-9E63-A8E8E5252943}" srcOrd="12" destOrd="0" presId="urn:microsoft.com/office/officeart/2005/8/layout/target3"/>
    <dgm:cxn modelId="{D50FAD9D-7957-4B7A-98B6-D47C5EEB893E}" type="presParOf" srcId="{71045F8C-00FA-488E-A7BD-E2E6753D979D}" destId="{6821E7C9-5E4B-45FA-8F82-01E6F26FAA25}" srcOrd="13" destOrd="0" presId="urn:microsoft.com/office/officeart/2005/8/layout/target3"/>
    <dgm:cxn modelId="{27D4A973-B33C-46FD-9F3C-F931DD8AAF89}" type="presParOf" srcId="{71045F8C-00FA-488E-A7BD-E2E6753D979D}" destId="{3BA01B75-849B-4716-8BCD-084A86FF328F}" srcOrd="14" destOrd="0" presId="urn:microsoft.com/office/officeart/2005/8/layout/target3"/>
    <dgm:cxn modelId="{CB6FE462-609B-4DED-9880-D909D9992E75}" type="presParOf" srcId="{71045F8C-00FA-488E-A7BD-E2E6753D979D}" destId="{4D19AB04-24FA-40C2-B203-52AE3D15E171}" srcOrd="15" destOrd="0" presId="urn:microsoft.com/office/officeart/2005/8/layout/target3"/>
    <dgm:cxn modelId="{75237C19-23C5-4ABC-8493-D074D67B58DE}" type="presParOf" srcId="{71045F8C-00FA-488E-A7BD-E2E6753D979D}" destId="{832BF48F-0145-4429-9E02-8FCA946CCE9E}" srcOrd="16" destOrd="0" presId="urn:microsoft.com/office/officeart/2005/8/layout/target3"/>
    <dgm:cxn modelId="{909A6C84-DACE-4592-B811-D6C38B4D0D78}" type="presParOf" srcId="{71045F8C-00FA-488E-A7BD-E2E6753D979D}" destId="{E7297F21-D4FD-4A41-AE58-814D01A6B5E7}" srcOrd="17" destOrd="0" presId="urn:microsoft.com/office/officeart/2005/8/layout/target3"/>
    <dgm:cxn modelId="{8FC4B1BC-DA79-4C46-983E-4E4A316B14A8}" type="presParOf" srcId="{71045F8C-00FA-488E-A7BD-E2E6753D979D}" destId="{59F530CB-4999-43B3-A00D-6AB53886BD77}" srcOrd="18" destOrd="0" presId="urn:microsoft.com/office/officeart/2005/8/layout/target3"/>
    <dgm:cxn modelId="{7827301F-CCF7-46F5-A88F-93C7C7C74DA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VY_32_INOVACE_1C56Čj3_Podstatná jména – číslo a rod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Podstatná jména – číslo a rod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920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651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858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858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671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42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9322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25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01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704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449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628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emf"/><Relationship Id="rId11" Type="http://schemas.openxmlformats.org/officeDocument/2006/relationships/image" Target="../media/image16.wmf"/><Relationship Id="rId5" Type="http://schemas.openxmlformats.org/officeDocument/2006/relationships/image" Target="../media/image10.wmf"/><Relationship Id="rId10" Type="http://schemas.openxmlformats.org/officeDocument/2006/relationships/image" Target="../media/image15.wmf"/><Relationship Id="rId4" Type="http://schemas.openxmlformats.org/officeDocument/2006/relationships/image" Target="../media/image9.wmf"/><Relationship Id="rId9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4890232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4617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Pro 3.ročník ZŠ</a:t>
            </a:r>
          </a:p>
          <a:p>
            <a:pPr marL="0" indent="0">
              <a:buNone/>
            </a:pPr>
            <a:r>
              <a:rPr lang="cs-CZ" sz="2400" dirty="0" smtClean="0"/>
              <a:t>Prezentace  a doplňovačky</a:t>
            </a:r>
          </a:p>
          <a:p>
            <a:pPr marL="0" indent="0">
              <a:buNone/>
            </a:pPr>
            <a:r>
              <a:rPr lang="cs-CZ" sz="2400" dirty="0" smtClean="0"/>
              <a:t>Pomůcky: využití funkce pera</a:t>
            </a:r>
          </a:p>
          <a:p>
            <a:pPr marL="0" indent="0">
              <a:buNone/>
            </a:pPr>
            <a:r>
              <a:rPr lang="cs-CZ" sz="2400" dirty="0" smtClean="0"/>
              <a:t>Inovace:  </a:t>
            </a:r>
            <a:r>
              <a:rPr lang="cs-CZ" sz="2400" dirty="0" smtClean="0"/>
              <a:t>Lepší </a:t>
            </a:r>
            <a:r>
              <a:rPr lang="cs-CZ" sz="2400" dirty="0" smtClean="0"/>
              <a:t>pochopení pomocí názorné a přehledné  ukázky, zábavná forma </a:t>
            </a:r>
            <a:r>
              <a:rPr lang="cs-CZ" sz="2400" dirty="0" smtClean="0"/>
              <a:t>učení.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Metodické pokyny: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snímek – vyvození čísla jednotného /1 osoba, zvíře nebo věc/ a množného /2 a více věcí, osob nebo zvířat</a:t>
            </a:r>
            <a:r>
              <a:rPr lang="cs-CZ" sz="2400" dirty="0" smtClean="0"/>
              <a:t>/. </a:t>
            </a: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snímek – vyvození určování rodu podstatných jmen, důsledné využívání ukazovacích </a:t>
            </a:r>
            <a:r>
              <a:rPr lang="cs-CZ" sz="2400" dirty="0" smtClean="0"/>
              <a:t>zájmen.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3.   snímek – pomocí pera přiřazování slov do správného </a:t>
            </a:r>
            <a:r>
              <a:rPr lang="cs-CZ" sz="2400" dirty="0" smtClean="0"/>
              <a:t>sloupce.    </a:t>
            </a:r>
            <a:r>
              <a:rPr lang="cs-CZ" sz="2400" dirty="0" smtClean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4138510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vál 28"/>
          <p:cNvSpPr/>
          <p:nvPr/>
        </p:nvSpPr>
        <p:spPr>
          <a:xfrm>
            <a:off x="5452423" y="794792"/>
            <a:ext cx="2520508" cy="914400"/>
          </a:xfrm>
          <a:prstGeom prst="ellipse">
            <a:avLst/>
          </a:prstGeom>
          <a:solidFill>
            <a:schemeClr val="bg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169533" y="794792"/>
            <a:ext cx="2520508" cy="914400"/>
          </a:xfrm>
          <a:prstGeom prst="ellipse">
            <a:avLst/>
          </a:prstGeom>
          <a:solidFill>
            <a:schemeClr val="bg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b="1" i="1" dirty="0">
                <a:solidFill>
                  <a:srgbClr val="00B050"/>
                </a:solidFill>
              </a:rPr>
              <a:t>Č</a:t>
            </a:r>
            <a:r>
              <a:rPr lang="cs-CZ" sz="3200" b="1" i="1" dirty="0" smtClean="0">
                <a:solidFill>
                  <a:srgbClr val="00B050"/>
                </a:solidFill>
              </a:rPr>
              <a:t>íslo podstatných jmen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7"/>
            <a:ext cx="8229600" cy="5760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JEDNOTNÉ				MNOŽNÉ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49186"/>
            <a:ext cx="792087" cy="1031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127" y="1747965"/>
            <a:ext cx="792087" cy="1031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2706" y="1746854"/>
            <a:ext cx="792087" cy="1031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9533" y="1749185"/>
            <a:ext cx="792087" cy="1031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9533" y="2840003"/>
            <a:ext cx="968740" cy="1031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9876" y="2492896"/>
            <a:ext cx="968740" cy="1031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1530" y="2636912"/>
            <a:ext cx="968740" cy="1031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127" y="2780608"/>
            <a:ext cx="968740" cy="1031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053" y="2780609"/>
            <a:ext cx="968740" cy="1031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8616" y="2715899"/>
            <a:ext cx="968740" cy="1031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163" y="3871427"/>
            <a:ext cx="1563497" cy="1357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9876" y="3668335"/>
            <a:ext cx="1563497" cy="1357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8988" y="3734010"/>
            <a:ext cx="1563497" cy="1357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0777" y="4514850"/>
            <a:ext cx="4600575" cy="234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558" y="5234716"/>
            <a:ext cx="1054035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3330001" y="2785605"/>
            <a:ext cx="720080" cy="738714"/>
          </a:xfrm>
          <a:prstGeom prst="ellipse">
            <a:avLst/>
          </a:prstGeom>
          <a:solidFill>
            <a:schemeClr val="bg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4687618" y="1765524"/>
            <a:ext cx="720080" cy="738714"/>
          </a:xfrm>
          <a:prstGeom prst="ellipse">
            <a:avLst/>
          </a:prstGeom>
          <a:solidFill>
            <a:schemeClr val="bg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3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5872327" y="3977865"/>
            <a:ext cx="720080" cy="738714"/>
          </a:xfrm>
          <a:prstGeom prst="ellipse">
            <a:avLst/>
          </a:prstGeom>
          <a:solidFill>
            <a:schemeClr val="bg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3841451" y="5678550"/>
            <a:ext cx="720080" cy="738714"/>
          </a:xfrm>
          <a:prstGeom prst="ellipse">
            <a:avLst/>
          </a:prstGeom>
          <a:solidFill>
            <a:schemeClr val="bg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4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306858" y="5445224"/>
            <a:ext cx="720080" cy="738714"/>
          </a:xfrm>
          <a:prstGeom prst="ellipse">
            <a:avLst/>
          </a:prstGeom>
          <a:solidFill>
            <a:schemeClr val="bg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308043" y="4145493"/>
            <a:ext cx="720080" cy="738714"/>
          </a:xfrm>
          <a:prstGeom prst="ellipse">
            <a:avLst/>
          </a:prstGeom>
          <a:solidFill>
            <a:schemeClr val="bg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347574" y="2966841"/>
            <a:ext cx="720080" cy="738714"/>
          </a:xfrm>
          <a:prstGeom prst="ellipse">
            <a:avLst/>
          </a:prstGeom>
          <a:solidFill>
            <a:schemeClr val="bg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347574" y="1893208"/>
            <a:ext cx="720080" cy="738714"/>
          </a:xfrm>
          <a:prstGeom prst="ellipse">
            <a:avLst/>
          </a:prstGeom>
          <a:solidFill>
            <a:schemeClr val="bg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29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4981" y="1504870"/>
            <a:ext cx="888867" cy="1218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pisek se šipkou dolů 4"/>
          <p:cNvSpPr/>
          <p:nvPr/>
        </p:nvSpPr>
        <p:spPr>
          <a:xfrm>
            <a:off x="467544" y="908720"/>
            <a:ext cx="1562472" cy="914400"/>
          </a:xfrm>
          <a:prstGeom prst="downArrowCallout">
            <a:avLst/>
          </a:prstGeom>
          <a:solidFill>
            <a:schemeClr val="bg2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" name="Popisek se šipkou dolů 3"/>
          <p:cNvSpPr/>
          <p:nvPr/>
        </p:nvSpPr>
        <p:spPr>
          <a:xfrm>
            <a:off x="4059395" y="908720"/>
            <a:ext cx="1562472" cy="914400"/>
          </a:xfrm>
          <a:prstGeom prst="downArrowCallout">
            <a:avLst/>
          </a:prstGeom>
          <a:solidFill>
            <a:schemeClr val="bg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" name="Popisek se šipkou dolů 5"/>
          <p:cNvSpPr/>
          <p:nvPr/>
        </p:nvSpPr>
        <p:spPr>
          <a:xfrm>
            <a:off x="6876256" y="908720"/>
            <a:ext cx="1562472" cy="914400"/>
          </a:xfrm>
          <a:prstGeom prst="downArrowCallout">
            <a:avLst/>
          </a:prstGeom>
          <a:solidFill>
            <a:schemeClr val="bg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46646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b="1" i="1" dirty="0" smtClean="0"/>
              <a:t>Rod podstatných jmen</a:t>
            </a:r>
            <a:endParaRPr lang="cs-CZ" sz="32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648072"/>
          </a:xfrm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MUŽSKÝ</a:t>
            </a:r>
            <a:r>
              <a:rPr lang="cs-CZ" dirty="0" smtClean="0">
                <a:solidFill>
                  <a:srgbClr val="FF0000"/>
                </a:solidFill>
              </a:rPr>
              <a:t>			ŽENSKÝ		</a:t>
            </a:r>
            <a:r>
              <a:rPr lang="cs-CZ" dirty="0" smtClean="0">
                <a:solidFill>
                  <a:srgbClr val="00B050"/>
                </a:solidFill>
              </a:rPr>
              <a:t>STŘEDNÍ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49253" y="1819636"/>
            <a:ext cx="1296145" cy="1152128"/>
          </a:xfrm>
          <a:prstGeom prst="ellipse">
            <a:avLst/>
          </a:prstGeom>
          <a:solidFill>
            <a:schemeClr val="bg2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TEN TI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31628" y="4437112"/>
            <a:ext cx="1296145" cy="1152128"/>
          </a:xfrm>
          <a:prstGeom prst="ellipse">
            <a:avLst/>
          </a:prstGeom>
          <a:solidFill>
            <a:schemeClr val="bg2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TEN TY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2051" name="Picture 3" descr="C:\Documents and Settings\Marie\Local Settings\Temporary Internet Files\Content.IE5\G92WLCR9\MC9004124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36" y="5589240"/>
            <a:ext cx="1127409" cy="95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Marie\Local Settings\Temporary Internet Files\Content.IE5\IN27C9OR\MC9003588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36" y="2835045"/>
            <a:ext cx="1322330" cy="1147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087" y="1921615"/>
            <a:ext cx="888867" cy="1218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 descr="C:\Documents and Settings\Marie\Local Settings\Temporary Internet Files\Content.IE5\G92WLCR9\MC9003264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0016" y="3363938"/>
            <a:ext cx="918972" cy="75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Documents and Settings\Marie\Local Settings\Temporary Internet Files\Content.IE5\G92WLCR9\MC9003264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0530" y="3139922"/>
            <a:ext cx="918972" cy="75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 descr="C:\Documents and Settings\Marie\Local Settings\Temporary Internet Files\Content.IE5\G92WLCR9\MC9003264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8780" y="2753351"/>
            <a:ext cx="918972" cy="75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6787" y="4093491"/>
            <a:ext cx="1487061" cy="761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3" descr="C:\Documents and Settings\Marie\Local Settings\Temporary Internet Files\Content.IE5\G92WLCR9\MC9004124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936" y="5741640"/>
            <a:ext cx="1127409" cy="95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Documents and Settings\Marie\Local Settings\Temporary Internet Files\Content.IE5\G92WLCR9\MC9004124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78" y="5894040"/>
            <a:ext cx="1127409" cy="95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087" y="4494941"/>
            <a:ext cx="1487061" cy="761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 descr="C:\Documents and Settings\Marie\Local Settings\Temporary Internet Files\Content.IE5\ROUCHUKR\MC9004125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1245" y="5278815"/>
            <a:ext cx="1136210" cy="1127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ál 9"/>
          <p:cNvSpPr/>
          <p:nvPr/>
        </p:nvSpPr>
        <p:spPr>
          <a:xfrm>
            <a:off x="7278446" y="3097620"/>
            <a:ext cx="1263588" cy="1233437"/>
          </a:xfrm>
          <a:prstGeom prst="ellipse">
            <a:avLst/>
          </a:prstGeom>
          <a:solidFill>
            <a:schemeClr val="bg2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B050"/>
                </a:solidFill>
              </a:rPr>
              <a:t>TO TA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208837" y="3125323"/>
            <a:ext cx="1263588" cy="1233437"/>
          </a:xfrm>
          <a:prstGeom prst="ellipse">
            <a:avLst/>
          </a:prstGeom>
          <a:solidFill>
            <a:schemeClr val="bg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TA TY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2058" name="Picture 10" descr="C:\Documents and Settings\Marie\Local Settings\Temporary Internet Files\Content.IE5\5N6SCE0R\MC900437098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8234" y="1504870"/>
            <a:ext cx="1958516" cy="1958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Documents and Settings\Marie\Local Settings\Temporary Internet Files\Content.IE5\G92WLCR9\MC900410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3587" y="1764080"/>
            <a:ext cx="1360403" cy="1310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Documents and Settings\Marie\Local Settings\Temporary Internet Files\Content.IE5\2F2NOF6N\MC90043575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6326" y="4374525"/>
            <a:ext cx="909974" cy="1247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4" descr="C:\Documents and Settings\Marie\Local Settings\Temporary Internet Files\Content.IE5\2F2NOF6N\MC90043575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3741" y="4347176"/>
            <a:ext cx="909974" cy="1247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4" descr="C:\Documents and Settings\Marie\Local Settings\Temporary Internet Files\Content.IE5\2F2NOF6N\MC90043575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6833" y="5440904"/>
            <a:ext cx="909974" cy="1247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4" descr="C:\Documents and Settings\Marie\Local Settings\Temporary Internet Files\Content.IE5\2F2NOF6N\MC90043575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8446" y="5117658"/>
            <a:ext cx="909974" cy="1247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Documents and Settings\Marie\Local Settings\Temporary Internet Files\Content.IE5\4CCMONP8\MC90037014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484786"/>
            <a:ext cx="1238183" cy="1307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5" descr="C:\Documents and Settings\Marie\Local Settings\Temporary Internet Files\Content.IE5\4CCMONP8\MC90037014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3587" y="5515560"/>
            <a:ext cx="1238183" cy="1307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5" descr="C:\Documents and Settings\Marie\Local Settings\Temporary Internet Files\Content.IE5\4CCMONP8\MC90037014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0631" y="4534554"/>
            <a:ext cx="1238183" cy="1307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4941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b="1" i="1" dirty="0" smtClean="0"/>
              <a:t>Urči rod, číslo a přiřaď do správného sloupce</a:t>
            </a:r>
            <a:endParaRPr lang="cs-CZ" sz="3200" b="1" i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5800900"/>
              </p:ext>
            </p:extLst>
          </p:nvPr>
        </p:nvGraphicFramePr>
        <p:xfrm>
          <a:off x="179514" y="908720"/>
          <a:ext cx="8856983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67323"/>
                <a:gridCol w="1467323"/>
                <a:gridCol w="1467323"/>
                <a:gridCol w="1467323"/>
                <a:gridCol w="1467323"/>
                <a:gridCol w="1520368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MUŽSKÝ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ŽENSKÝ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STŘEDNÍ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jednotné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množné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jednotné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množné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jednotné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množné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4181832" y="3751057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sloni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948234" y="4267944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poklopy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609543" y="3746891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želva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24831" y="3212976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aktovka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748300" y="5276056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sušenka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980931" y="4772000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Jarmila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96968" y="5276056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delfíni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03137" y="5792799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dítě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54032" y="5276056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žita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945955" y="5792799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sýkorky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714497" y="5276056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lavičky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531277" y="4772000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sousedky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108907" y="4772000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řidiči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989671" y="5805264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stoly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214274" y="6321896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kluci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263446" y="6321896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Filip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032418" y="5792799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autobus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187474" y="5276056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čmelák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628533" y="5276056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293619" y="4267944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koberec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948234" y="3238579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poslanec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2632310" y="4772000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náměstí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346345" y="4267944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hnojiva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751307" y="3746891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tety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1196181" y="4772000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bydliště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847201" y="4267944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ptáčata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925467" y="3212976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kuře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1264158" y="3763888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počítadla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092280" y="3763888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stonožky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6408204" y="3212976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moře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108907" y="2683768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štěňata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4739680" y="6321896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tašky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357454" y="6321896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žába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800877" y="6321896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kotě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664168" y="6329165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letadla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477059" y="5792799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panenka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3156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78396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1125</TotalTime>
  <Words>197</Words>
  <Application>Microsoft Office PowerPoint</Application>
  <PresentationFormat>Předvádění na obrazovce (4:3)</PresentationFormat>
  <Paragraphs>78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Číslo podstatných jmen</vt:lpstr>
      <vt:lpstr>Rod podstatných jmen</vt:lpstr>
      <vt:lpstr>Urči rod, číslo a přiřaď do správného sloupce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Učitel</cp:lastModifiedBy>
  <cp:revision>203</cp:revision>
  <dcterms:created xsi:type="dcterms:W3CDTF">2012-01-14T06:48:53Z</dcterms:created>
  <dcterms:modified xsi:type="dcterms:W3CDTF">2012-03-07T17:24:50Z</dcterms:modified>
</cp:coreProperties>
</file>