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2" r:id="rId4"/>
    <p:sldId id="283" r:id="rId5"/>
    <p:sldId id="28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VY_32_INOVACE_1C58Čj3_Slovesa - čas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- čas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D82E8-9FD1-46E4-B364-F96308795DE0}" type="presOf" srcId="{FBBFC3EA-9D9D-4F3A-BEA6-9C2C0E46BF20}" destId="{832BF48F-0145-4429-9E02-8FCA946CCE9E}" srcOrd="1" destOrd="0" presId="urn:microsoft.com/office/officeart/2005/8/layout/target3"/>
    <dgm:cxn modelId="{B183B93D-3108-496D-9322-CBAFF0F64E06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CAA29B3-26D3-4A36-BDBC-B8F40D4D6F9B}" type="presOf" srcId="{EBC41103-E2E5-4D48-9B4B-425520D3D098}" destId="{3BA01B75-849B-4716-8BCD-084A86FF328F}" srcOrd="0" destOrd="0" presId="urn:microsoft.com/office/officeart/2005/8/layout/target3"/>
    <dgm:cxn modelId="{6C333C6B-9EA0-4B9B-ABFD-0276807360F4}" type="presOf" srcId="{C73C7642-F245-4585-8F88-243F9FAEF6CA}" destId="{59F530CB-4999-43B3-A00D-6AB53886BD77}" srcOrd="1" destOrd="0" presId="urn:microsoft.com/office/officeart/2005/8/layout/target3"/>
    <dgm:cxn modelId="{DD66F3E6-AE81-4D8F-9B90-411156695F47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3BBF1F6-2DCE-422F-AE8B-5113D65083DF}" type="presOf" srcId="{445C7998-7549-48B0-BD68-D4F0167F02E5}" destId="{BC35EE03-4121-4EF9-923D-7CB6D30D358D}" srcOrd="0" destOrd="0" presId="urn:microsoft.com/office/officeart/2005/8/layout/target3"/>
    <dgm:cxn modelId="{5A8E8DC3-9F12-4C9C-B9E4-BB90142955FB}" type="presOf" srcId="{FBBFC3EA-9D9D-4F3A-BEA6-9C2C0E46BF20}" destId="{643EA938-EDE0-4533-ACCC-D2BD6F3A527C}" srcOrd="0" destOrd="0" presId="urn:microsoft.com/office/officeart/2005/8/layout/target3"/>
    <dgm:cxn modelId="{94F6D207-28C1-4DCB-957C-B9F400A37969}" type="presOf" srcId="{019433A1-1324-4DE1-9E6F-32B851095F74}" destId="{E7297F21-D4FD-4A41-AE58-814D01A6B5E7}" srcOrd="1" destOrd="0" presId="urn:microsoft.com/office/officeart/2005/8/layout/target3"/>
    <dgm:cxn modelId="{AB3CC405-E56A-4747-B619-C3182EA368D3}" type="presOf" srcId="{EBC41103-E2E5-4D48-9B4B-425520D3D098}" destId="{A27B6496-BF1B-4384-9217-9659064D5D6A}" srcOrd="1" destOrd="0" presId="urn:microsoft.com/office/officeart/2005/8/layout/target3"/>
    <dgm:cxn modelId="{3BB6679B-3E48-4BD0-A2B2-C6CDFD887D3D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E867971-A183-43D2-9173-1124E8ABC943}" type="presOf" srcId="{C73C7642-F245-4585-8F88-243F9FAEF6CA}" destId="{9A9B6F4F-B6FF-4F2D-B640-A8473E589523}" srcOrd="0" destOrd="0" presId="urn:microsoft.com/office/officeart/2005/8/layout/target3"/>
    <dgm:cxn modelId="{AB4B52B5-B7E7-4E38-BC73-6FB456FB087F}" type="presParOf" srcId="{71045F8C-00FA-488E-A7BD-E2E6753D979D}" destId="{3577EC6B-C980-4F34-8C69-4365E7B8FC8C}" srcOrd="0" destOrd="0" presId="urn:microsoft.com/office/officeart/2005/8/layout/target3"/>
    <dgm:cxn modelId="{ACB1F8FA-0A50-4617-9A39-9F5A52F69F3B}" type="presParOf" srcId="{71045F8C-00FA-488E-A7BD-E2E6753D979D}" destId="{6940EB87-DC1D-4BC3-9408-9AC2E1FFC039}" srcOrd="1" destOrd="0" presId="urn:microsoft.com/office/officeart/2005/8/layout/target3"/>
    <dgm:cxn modelId="{43C1BB96-AA8B-4791-8F15-407D802790D2}" type="presParOf" srcId="{71045F8C-00FA-488E-A7BD-E2E6753D979D}" destId="{BC35EE03-4121-4EF9-923D-7CB6D30D358D}" srcOrd="2" destOrd="0" presId="urn:microsoft.com/office/officeart/2005/8/layout/target3"/>
    <dgm:cxn modelId="{390362F4-6942-46BA-80E1-329AEF58CB5C}" type="presParOf" srcId="{71045F8C-00FA-488E-A7BD-E2E6753D979D}" destId="{C95EEA27-3CBF-4645-A92D-9D8AF5C1CBFC}" srcOrd="3" destOrd="0" presId="urn:microsoft.com/office/officeart/2005/8/layout/target3"/>
    <dgm:cxn modelId="{8BBF7D3D-15CA-4668-8A62-C342B5238835}" type="presParOf" srcId="{71045F8C-00FA-488E-A7BD-E2E6753D979D}" destId="{851BB866-B6AE-4566-893F-4C635BA974FC}" srcOrd="4" destOrd="0" presId="urn:microsoft.com/office/officeart/2005/8/layout/target3"/>
    <dgm:cxn modelId="{74ECAF8B-F4B7-4259-B051-F60CCB4D71BD}" type="presParOf" srcId="{71045F8C-00FA-488E-A7BD-E2E6753D979D}" destId="{643EA938-EDE0-4533-ACCC-D2BD6F3A527C}" srcOrd="5" destOrd="0" presId="urn:microsoft.com/office/officeart/2005/8/layout/target3"/>
    <dgm:cxn modelId="{D45BF7F4-D477-409E-BC26-A037B911B60A}" type="presParOf" srcId="{71045F8C-00FA-488E-A7BD-E2E6753D979D}" destId="{92F31B18-D66D-4CC7-89B9-378928DE877D}" srcOrd="6" destOrd="0" presId="urn:microsoft.com/office/officeart/2005/8/layout/target3"/>
    <dgm:cxn modelId="{F1129173-6EA5-4827-A365-BA777B127D80}" type="presParOf" srcId="{71045F8C-00FA-488E-A7BD-E2E6753D979D}" destId="{902074E1-B931-4618-97F1-FADBE82E9C3C}" srcOrd="7" destOrd="0" presId="urn:microsoft.com/office/officeart/2005/8/layout/target3"/>
    <dgm:cxn modelId="{F8857D4D-7FA1-4AA8-8173-C01B1767A63E}" type="presParOf" srcId="{71045F8C-00FA-488E-A7BD-E2E6753D979D}" destId="{A3817367-F2BC-482F-8832-FA00B51DCCF3}" srcOrd="8" destOrd="0" presId="urn:microsoft.com/office/officeart/2005/8/layout/target3"/>
    <dgm:cxn modelId="{6A3678AD-5BE0-4FBC-B754-465397A6B899}" type="presParOf" srcId="{71045F8C-00FA-488E-A7BD-E2E6753D979D}" destId="{2DD79E57-A63E-47D4-A1AB-6DF333476AD4}" srcOrd="9" destOrd="0" presId="urn:microsoft.com/office/officeart/2005/8/layout/target3"/>
    <dgm:cxn modelId="{27293A71-CA0F-487B-84B5-2DD20342D1D3}" type="presParOf" srcId="{71045F8C-00FA-488E-A7BD-E2E6753D979D}" destId="{648967D3-ED80-4214-8D87-4E7012561E4A}" srcOrd="10" destOrd="0" presId="urn:microsoft.com/office/officeart/2005/8/layout/target3"/>
    <dgm:cxn modelId="{B4E5DD5F-81CC-4AE6-AE96-DDD3BB283049}" type="presParOf" srcId="{71045F8C-00FA-488E-A7BD-E2E6753D979D}" destId="{9A9B6F4F-B6FF-4F2D-B640-A8473E589523}" srcOrd="11" destOrd="0" presId="urn:microsoft.com/office/officeart/2005/8/layout/target3"/>
    <dgm:cxn modelId="{30509E3C-4D7F-48C7-805A-A00C20052E61}" type="presParOf" srcId="{71045F8C-00FA-488E-A7BD-E2E6753D979D}" destId="{13BD0FAF-9F2C-4708-9E63-A8E8E5252943}" srcOrd="12" destOrd="0" presId="urn:microsoft.com/office/officeart/2005/8/layout/target3"/>
    <dgm:cxn modelId="{D50FAD9D-7957-4B7A-98B6-D47C5EEB893E}" type="presParOf" srcId="{71045F8C-00FA-488E-A7BD-E2E6753D979D}" destId="{6821E7C9-5E4B-45FA-8F82-01E6F26FAA25}" srcOrd="13" destOrd="0" presId="urn:microsoft.com/office/officeart/2005/8/layout/target3"/>
    <dgm:cxn modelId="{27D4A973-B33C-46FD-9F3C-F931DD8AAF89}" type="presParOf" srcId="{71045F8C-00FA-488E-A7BD-E2E6753D979D}" destId="{3BA01B75-849B-4716-8BCD-084A86FF328F}" srcOrd="14" destOrd="0" presId="urn:microsoft.com/office/officeart/2005/8/layout/target3"/>
    <dgm:cxn modelId="{CB6FE462-609B-4DED-9880-D909D9992E75}" type="presParOf" srcId="{71045F8C-00FA-488E-A7BD-E2E6753D979D}" destId="{4D19AB04-24FA-40C2-B203-52AE3D15E171}" srcOrd="15" destOrd="0" presId="urn:microsoft.com/office/officeart/2005/8/layout/target3"/>
    <dgm:cxn modelId="{75237C19-23C5-4ABC-8493-D074D67B58DE}" type="presParOf" srcId="{71045F8C-00FA-488E-A7BD-E2E6753D979D}" destId="{832BF48F-0145-4429-9E02-8FCA946CCE9E}" srcOrd="16" destOrd="0" presId="urn:microsoft.com/office/officeart/2005/8/layout/target3"/>
    <dgm:cxn modelId="{909A6C84-DACE-4592-B811-D6C38B4D0D78}" type="presParOf" srcId="{71045F8C-00FA-488E-A7BD-E2E6753D979D}" destId="{E7297F21-D4FD-4A41-AE58-814D01A6B5E7}" srcOrd="17" destOrd="0" presId="urn:microsoft.com/office/officeart/2005/8/layout/target3"/>
    <dgm:cxn modelId="{8FC4B1BC-DA79-4C46-983E-4E4A316B14A8}" type="presParOf" srcId="{71045F8C-00FA-488E-A7BD-E2E6753D979D}" destId="{59F530CB-4999-43B3-A00D-6AB53886BD77}" srcOrd="18" destOrd="0" presId="urn:microsoft.com/office/officeart/2005/8/layout/target3"/>
    <dgm:cxn modelId="{7827301F-CCF7-46F5-A88F-93C7C7C74DA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VY_32_INOVACE_1C58Čj3_Slovesa - čas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- čas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920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651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858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858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7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42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32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5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1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704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49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B1BD83-4AA7-427A-995E-41020B5D36E4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177B-7FB1-4C6D-AE72-B3FF73D44A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62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97680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61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3.ročník ZŠ</a:t>
            </a:r>
          </a:p>
          <a:p>
            <a:pPr marL="0" indent="0">
              <a:buNone/>
            </a:pPr>
            <a:r>
              <a:rPr lang="cs-CZ" sz="2400" dirty="0" smtClean="0"/>
              <a:t>Prezentace, pracovní list a doplňovačka</a:t>
            </a:r>
          </a:p>
          <a:p>
            <a:pPr marL="0" indent="0">
              <a:buNone/>
            </a:pPr>
            <a:r>
              <a:rPr lang="cs-CZ" sz="2400" dirty="0" smtClean="0"/>
              <a:t>Pomůcky: využití funkce pera, fixy</a:t>
            </a:r>
          </a:p>
          <a:p>
            <a:pPr marL="0" indent="0">
              <a:buNone/>
            </a:pPr>
            <a:r>
              <a:rPr lang="cs-CZ" sz="2400" dirty="0" smtClean="0"/>
              <a:t>Inovace:  </a:t>
            </a:r>
            <a:r>
              <a:rPr lang="cs-CZ" sz="2400" dirty="0" smtClean="0"/>
              <a:t>Aktivace </a:t>
            </a:r>
            <a:r>
              <a:rPr lang="cs-CZ" sz="2400" dirty="0" smtClean="0"/>
              <a:t>žáků - manipulace s perem, měnění sloves </a:t>
            </a:r>
            <a:r>
              <a:rPr lang="cs-CZ" sz="2400" dirty="0" smtClean="0"/>
              <a:t>      v </a:t>
            </a:r>
            <a:r>
              <a:rPr lang="cs-CZ" sz="2400" dirty="0" smtClean="0"/>
              <a:t>časech, zábavná forma </a:t>
            </a:r>
            <a:r>
              <a:rPr lang="cs-CZ" sz="2400" dirty="0" smtClean="0"/>
              <a:t>učení.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snímek – přehledná tabulka </a:t>
            </a:r>
            <a:r>
              <a:rPr lang="cs-CZ" sz="2400" dirty="0" smtClean="0"/>
              <a:t>časů. 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snímek – určování času sloves a jejich přiřazování perem </a:t>
            </a:r>
            <a:r>
              <a:rPr lang="cs-CZ" sz="2400" dirty="0" smtClean="0"/>
              <a:t>     do </a:t>
            </a:r>
            <a:r>
              <a:rPr lang="cs-CZ" sz="2400" dirty="0" smtClean="0"/>
              <a:t>správného </a:t>
            </a:r>
            <a:r>
              <a:rPr lang="cs-CZ" sz="2400" dirty="0" smtClean="0"/>
              <a:t>sloupce.</a:t>
            </a:r>
            <a:endParaRPr lang="cs-CZ" sz="2400" dirty="0" smtClean="0"/>
          </a:p>
          <a:p>
            <a:pPr marL="457200" indent="-457200">
              <a:buAutoNum type="arabicPeriod" startAt="3"/>
            </a:pPr>
            <a:r>
              <a:rPr lang="cs-CZ" sz="2400" dirty="0" smtClean="0"/>
              <a:t>snímek </a:t>
            </a:r>
            <a:r>
              <a:rPr lang="cs-CZ" sz="2400" dirty="0" smtClean="0"/>
              <a:t>– měnění </a:t>
            </a:r>
            <a:r>
              <a:rPr lang="cs-CZ" sz="2400" dirty="0" smtClean="0"/>
              <a:t>sloves v čase a jejich zápis </a:t>
            </a:r>
            <a:r>
              <a:rPr lang="cs-CZ" sz="2400" dirty="0" smtClean="0"/>
              <a:t>fixem. 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8510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Přehled</a:t>
            </a:r>
            <a:r>
              <a:rPr lang="cs-CZ" sz="3200" b="1" i="1" dirty="0" smtClean="0">
                <a:solidFill>
                  <a:srgbClr val="0070C0"/>
                </a:solidFill>
              </a:rPr>
              <a:t> </a:t>
            </a:r>
            <a:r>
              <a:rPr lang="cs-CZ" sz="3200" b="1" i="1" dirty="0" smtClean="0"/>
              <a:t> </a:t>
            </a: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časů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677943"/>
              </p:ext>
            </p:extLst>
          </p:nvPr>
        </p:nvGraphicFramePr>
        <p:xfrm>
          <a:off x="457200" y="1577712"/>
          <a:ext cx="8229600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C00000"/>
                          </a:solidFill>
                        </a:rPr>
                        <a:t>ČAS</a:t>
                      </a:r>
                      <a:endParaRPr lang="cs-CZ" sz="4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C00000"/>
                          </a:solidFill>
                        </a:rPr>
                        <a:t>MINULÝ</a:t>
                      </a:r>
                      <a:endParaRPr lang="cs-CZ" sz="4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70C0"/>
                          </a:solidFill>
                        </a:rPr>
                        <a:t>PŘÍTOMNÝ</a:t>
                      </a:r>
                      <a:endParaRPr lang="cs-CZ" sz="4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rgbClr val="00B050"/>
                          </a:solidFill>
                        </a:rPr>
                        <a:t>BUDOUCÍ</a:t>
                      </a:r>
                      <a:endParaRPr lang="cs-CZ" sz="44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STALO</a:t>
                      </a:r>
                      <a:r>
                        <a:rPr lang="cs-CZ" sz="2800" baseline="0" dirty="0" smtClean="0">
                          <a:solidFill>
                            <a:srgbClr val="C00000"/>
                          </a:solidFill>
                        </a:rPr>
                        <a:t> SE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DĚJE SE</a:t>
                      </a:r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STANE SE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C00000"/>
                          </a:solidFill>
                        </a:rPr>
                        <a:t>BYLO</a:t>
                      </a:r>
                      <a:endParaRPr lang="cs-CZ" sz="2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JE</a:t>
                      </a:r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BUDE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Před</a:t>
                      </a:r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 chvílí, před hodinou, včera, před týdnem, před rokem, dávno, ….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Právě teď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Za chvíli, za hodinu, zítra,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za týden, za rok, někdy později, …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9022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rdce 27"/>
          <p:cNvSpPr/>
          <p:nvPr/>
        </p:nvSpPr>
        <p:spPr>
          <a:xfrm>
            <a:off x="5940152" y="856933"/>
            <a:ext cx="2645735" cy="1346448"/>
          </a:xfrm>
          <a:prstGeom prst="hear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2890659" y="836712"/>
            <a:ext cx="2808312" cy="1346448"/>
          </a:xfrm>
          <a:prstGeom prst="hear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179512" y="836712"/>
            <a:ext cx="2645735" cy="1346448"/>
          </a:xfrm>
          <a:prstGeom prst="hear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3200" b="1" i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Urči</a:t>
            </a:r>
            <a:r>
              <a:rPr lang="cs-CZ" sz="3200" b="1" i="1" dirty="0" smtClean="0"/>
              <a:t> </a:t>
            </a:r>
            <a:r>
              <a:rPr lang="cs-CZ" sz="3200" b="1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čas </a:t>
            </a:r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</a:rPr>
              <a:t>sloves</a:t>
            </a:r>
            <a:r>
              <a:rPr lang="cs-CZ" sz="3200" b="1" i="1" dirty="0" smtClean="0"/>
              <a:t> </a:t>
            </a:r>
            <a:r>
              <a:rPr lang="cs-CZ" sz="3200" b="1" i="1" dirty="0" smtClean="0">
                <a:solidFill>
                  <a:schemeClr val="accent6">
                    <a:lumMod val="50000"/>
                  </a:schemeClr>
                </a:solidFill>
              </a:rPr>
              <a:t>a přiřaď</a:t>
            </a:r>
            <a:endParaRPr lang="cs-CZ" sz="32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93610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ČAS MINULÝ</a:t>
            </a: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00B0F0"/>
                </a:solidFill>
              </a:rPr>
              <a:t>ČAS PŘÍTOMNÝ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ČAS BUDOUCÍ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57122" y="6165304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z</a:t>
            </a:r>
            <a:r>
              <a:rPr lang="cs-CZ" sz="2400" i="1" dirty="0" smtClean="0">
                <a:solidFill>
                  <a:schemeClr val="tx1"/>
                </a:solidFill>
              </a:rPr>
              <a:t>avřeli jste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94815" y="5589240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přečte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45521" y="5589240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měl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187624" y="5013176"/>
            <a:ext cx="2090240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b</a:t>
            </a:r>
            <a:r>
              <a:rPr lang="cs-CZ" sz="2400" i="1" dirty="0" smtClean="0">
                <a:solidFill>
                  <a:schemeClr val="tx1"/>
                </a:solidFill>
              </a:rPr>
              <a:t>udeme se učit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6911" y="5589240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d</a:t>
            </a:r>
            <a:r>
              <a:rPr lang="cs-CZ" sz="2400" i="1" dirty="0" smtClean="0">
                <a:solidFill>
                  <a:schemeClr val="tx1"/>
                </a:solidFill>
              </a:rPr>
              <a:t>ívá se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53015" y="5013176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prohrál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7544" y="5589240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prodáváme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306840" y="5013176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n</a:t>
            </a:r>
            <a:r>
              <a:rPr lang="cs-CZ" sz="2400" i="1" dirty="0" smtClean="0">
                <a:solidFill>
                  <a:schemeClr val="tx1"/>
                </a:solidFill>
              </a:rPr>
              <a:t>eměli jsme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02138" y="4437112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dostaneme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05874" y="4437112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p</a:t>
            </a:r>
            <a:r>
              <a:rPr lang="cs-CZ" sz="2400" i="1" dirty="0" smtClean="0">
                <a:solidFill>
                  <a:schemeClr val="tx1"/>
                </a:solidFill>
              </a:rPr>
              <a:t>ovídáme si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300407" y="4437112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odjeli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45521" y="4437112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počítáme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602750" y="3861048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zaplatím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618627" y="3861048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/>
                </a:solidFill>
              </a:rPr>
              <a:t>plavu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602750" y="3212976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b</a:t>
            </a:r>
            <a:r>
              <a:rPr lang="cs-CZ" sz="2400" i="1" dirty="0" smtClean="0">
                <a:solidFill>
                  <a:schemeClr val="tx1"/>
                </a:solidFill>
              </a:rPr>
              <a:t>udu jíst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29330" y="3861048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>
                <a:solidFill>
                  <a:schemeClr val="tx1"/>
                </a:solidFill>
              </a:rPr>
              <a:t>s</a:t>
            </a:r>
            <a:r>
              <a:rPr lang="cs-CZ" sz="2400" i="1" dirty="0" smtClean="0">
                <a:solidFill>
                  <a:schemeClr val="tx1"/>
                </a:solidFill>
              </a:rPr>
              <a:t>pala jsem</a:t>
            </a:r>
            <a:endParaRPr lang="cs-CZ" sz="2400" i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80112" y="6165304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mám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32821" y="6165304"/>
            <a:ext cx="1872208" cy="5760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udeš mít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206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b="1" i="1" dirty="0" smtClean="0"/>
              <a:t>Doplň zbývající časy ke každému slovesu</a:t>
            </a:r>
            <a:endParaRPr lang="cs-CZ" sz="3200" b="1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863628"/>
              </p:ext>
            </p:extLst>
          </p:nvPr>
        </p:nvGraphicFramePr>
        <p:xfrm>
          <a:off x="457200" y="981075"/>
          <a:ext cx="82296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ČAS MINULÝ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B0F0"/>
                          </a:solidFill>
                        </a:rPr>
                        <a:t>ČAS PŘÍTOMNÝ</a:t>
                      </a:r>
                      <a:endParaRPr lang="cs-CZ" sz="2400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ČAS BUDOUCÍ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NOSIL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BUDE ČEKAT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CHODÍM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ZAPOMENE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ČEKAL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NAMAŽE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LEZE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PODAL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PŘEJE SI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BUD VAŘIT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659174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214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Přehled  časů</vt:lpstr>
      <vt:lpstr>Urči čas sloves a přiřaď</vt:lpstr>
      <vt:lpstr>Doplň zbývající časy ke každému slovesu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Učitel</cp:lastModifiedBy>
  <cp:revision>250</cp:revision>
  <dcterms:created xsi:type="dcterms:W3CDTF">2012-01-14T06:48:53Z</dcterms:created>
  <dcterms:modified xsi:type="dcterms:W3CDTF">2012-03-07T17:28:17Z</dcterms:modified>
</cp:coreProperties>
</file>