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65" r:id="rId3"/>
    <p:sldId id="264" r:id="rId4"/>
    <p:sldId id="257" r:id="rId5"/>
    <p:sldId id="258" r:id="rId6"/>
    <p:sldId id="260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59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228600"/>
            <a:ext cx="7772400" cy="4571999"/>
          </a:xfrm>
        </p:spPr>
        <p:txBody>
          <a:bodyPr anchor="ctr">
            <a:noAutofit/>
          </a:bodyPr>
          <a:lstStyle>
            <a:lvl1pPr>
              <a:lnSpc>
                <a:spcPct val="100000"/>
              </a:lnSpc>
              <a:defRPr sz="8800" spc="-80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" y="4800600"/>
            <a:ext cx="6858000" cy="914400"/>
          </a:xfrm>
        </p:spPr>
        <p:txBody>
          <a:bodyPr/>
          <a:lstStyle>
            <a:lvl1pPr marL="0" indent="0" algn="l">
              <a:buNone/>
              <a:defRPr b="0" cap="all" spc="12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ED6A43-BABE-472C-B0BF-6AE5AB177185}" type="datetimeFigureOut">
              <a:rPr lang="cs-CZ" smtClean="0"/>
              <a:t>1.9.2012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/>
          <p:nvPr/>
        </p:nvSpPr>
        <p:spPr>
          <a:xfrm>
            <a:off x="9001124" y="4846320"/>
            <a:ext cx="142876" cy="201168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9001124" y="0"/>
            <a:ext cx="142876" cy="48463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E7F25491-4021-4909-8C8F-6F162B9B9B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ED6A43-BABE-472C-B0BF-6AE5AB177185}" type="datetimeFigureOut">
              <a:rPr lang="cs-CZ" smtClean="0"/>
              <a:t>1.9.2012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F25491-4021-4909-8C8F-6F162B9B9B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447800"/>
            <a:ext cx="7772400" cy="4321175"/>
          </a:xfrm>
        </p:spPr>
        <p:txBody>
          <a:bodyPr anchor="ctr">
            <a:noAutofit/>
          </a:bodyPr>
          <a:lstStyle>
            <a:lvl1pPr algn="l">
              <a:lnSpc>
                <a:spcPct val="100000"/>
              </a:lnSpc>
              <a:defRPr sz="8800" b="0" cap="all" spc="-80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28601"/>
            <a:ext cx="7772400" cy="1066800"/>
          </a:xfrm>
        </p:spPr>
        <p:txBody>
          <a:bodyPr anchor="b"/>
          <a:lstStyle>
            <a:lvl1pPr marL="0" indent="0">
              <a:buNone/>
              <a:defRPr sz="2000" b="0" cap="all" spc="12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ED6A43-BABE-472C-B0BF-6AE5AB177185}" type="datetimeFigureOut">
              <a:rPr lang="cs-CZ" smtClean="0"/>
              <a:t>1.9.2012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7F25491-4021-4909-8C8F-6F162B9B9BD6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630680" y="1574800"/>
            <a:ext cx="32918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90160" y="1574800"/>
            <a:ext cx="32918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ED6A43-BABE-472C-B0BF-6AE5AB177185}" type="datetimeFigureOut">
              <a:rPr lang="cs-CZ" smtClean="0"/>
              <a:t>1.9.2012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F25491-4021-4909-8C8F-6F162B9B9B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7632" y="1572768"/>
            <a:ext cx="3291840" cy="639762"/>
          </a:xfrm>
        </p:spPr>
        <p:txBody>
          <a:bodyPr anchor="b">
            <a:noAutofit/>
          </a:bodyPr>
          <a:lstStyle>
            <a:lvl1pPr marL="0" indent="0">
              <a:buNone/>
              <a:defRPr sz="1800" b="0" cap="all" spc="10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627632" y="2259366"/>
            <a:ext cx="3291840" cy="384048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93208" y="1572768"/>
            <a:ext cx="3291840" cy="639762"/>
          </a:xfrm>
        </p:spPr>
        <p:txBody>
          <a:bodyPr anchor="b">
            <a:noAutofit/>
          </a:bodyPr>
          <a:lstStyle>
            <a:lvl1pPr marL="0" indent="0">
              <a:buNone/>
              <a:defRPr lang="en-US" sz="1800" b="0" kern="1200" cap="all" spc="100" baseline="0" dirty="0" smtClean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93208" y="2259366"/>
            <a:ext cx="3291840" cy="384048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ED6A43-BABE-472C-B0BF-6AE5AB177185}" type="datetimeFigureOut">
              <a:rPr lang="cs-CZ" smtClean="0"/>
              <a:t>1.9.2012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F25491-4021-4909-8C8F-6F162B9B9B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ED6A43-BABE-472C-B0BF-6AE5AB177185}" type="datetimeFigureOut">
              <a:rPr lang="cs-CZ" smtClean="0"/>
              <a:t>1.9.2012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F25491-4021-4909-8C8F-6F162B9B9B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ED6A43-BABE-472C-B0BF-6AE5AB177185}" type="datetimeFigureOut">
              <a:rPr lang="cs-CZ" smtClean="0"/>
              <a:t>1.9.2012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F25491-4021-4909-8C8F-6F162B9B9B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600200"/>
            <a:ext cx="5111750" cy="44805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600200"/>
            <a:ext cx="3008313" cy="448056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ED6A43-BABE-472C-B0BF-6AE5AB177185}" type="datetimeFigureOut">
              <a:rPr lang="cs-CZ" smtClean="0"/>
              <a:t>1.9.2012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F25491-4021-4909-8C8F-6F162B9B9BD6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9001124" y="4846320"/>
            <a:ext cx="142876" cy="201168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-1" y="0"/>
            <a:ext cx="9000877" cy="4846320"/>
          </a:xfrm>
          <a:solidFill>
            <a:schemeClr val="bg1">
              <a:lumMod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5715000"/>
            <a:ext cx="8153400" cy="4572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ED6A43-BABE-472C-B0BF-6AE5AB177185}" type="datetimeFigureOut">
              <a:rPr lang="cs-CZ" smtClean="0"/>
              <a:t>1.9.2012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E7F25491-4021-4909-8C8F-6F162B9B9BD6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457200" y="4953000"/>
            <a:ext cx="8153400" cy="762000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9001124" y="0"/>
            <a:ext cx="142876" cy="48463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ED6A43-BABE-472C-B0BF-6AE5AB177185}" type="datetimeFigureOut">
              <a:rPr lang="cs-CZ" smtClean="0"/>
              <a:t>1.9.2012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F25491-4021-4909-8C8F-6F162B9B9B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ED6A43-BABE-472C-B0BF-6AE5AB177185}" type="datetimeFigureOut">
              <a:rPr lang="cs-CZ" smtClean="0"/>
              <a:t>1.9.2012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F25491-4021-4909-8C8F-6F162B9B9B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718"/>
            <a:ext cx="5791200" cy="13716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52600"/>
            <a:ext cx="7620000" cy="43735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172201"/>
            <a:ext cx="3429000" cy="304800"/>
          </a:xfrm>
          <a:prstGeom prst="rect">
            <a:avLst/>
          </a:prstGeom>
        </p:spPr>
        <p:txBody>
          <a:bodyPr vert="horz" lIns="91440" tIns="45720" rIns="91440" bIns="0" rtlCol="0" anchor="b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fld id="{54ED6A43-BABE-472C-B0BF-6AE5AB177185}" type="datetimeFigureOut">
              <a:rPr lang="cs-CZ" smtClean="0"/>
              <a:t>1.9.2012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200" y="6492875"/>
            <a:ext cx="3429000" cy="28384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 rot="16200000">
            <a:off x="8227377" y="5885497"/>
            <a:ext cx="13157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2400" b="1">
                <a:solidFill>
                  <a:schemeClr val="tx2"/>
                </a:solidFill>
              </a:defRPr>
            </a:lvl1pPr>
          </a:lstStyle>
          <a:p>
            <a:fld id="{E7F25491-4021-4909-8C8F-6F162B9B9BD6}" type="slidenum">
              <a:rPr lang="cs-CZ" smtClean="0"/>
              <a:t>‹#›</a:t>
            </a:fld>
            <a:endParaRPr lang="cs-CZ"/>
          </a:p>
        </p:txBody>
      </p:sp>
      <p:sp>
        <p:nvSpPr>
          <p:cNvPr id="7" name="Rectangle 6"/>
          <p:cNvSpPr/>
          <p:nvPr/>
        </p:nvSpPr>
        <p:spPr>
          <a:xfrm>
            <a:off x="9001124" y="0"/>
            <a:ext cx="142876" cy="13716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9001124" y="1371600"/>
            <a:ext cx="142876" cy="54864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3600" kern="1200" cap="all" spc="-6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spcBef>
          <a:spcPct val="20000"/>
        </a:spcBef>
        <a:spcAft>
          <a:spcPts val="600"/>
        </a:spcAft>
        <a:buFont typeface="Arial" pitchFamily="34" charset="0"/>
        <a:buNone/>
        <a:defRPr sz="20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7200" dirty="0" smtClean="0"/>
              <a:t>Hormonální soustava</a:t>
            </a:r>
            <a:endParaRPr lang="cs-CZ" sz="7200" dirty="0"/>
          </a:p>
        </p:txBody>
      </p:sp>
    </p:spTree>
    <p:extLst>
      <p:ext uri="{BB962C8B-B14F-4D97-AF65-F5344CB8AC3E}">
        <p14:creationId xmlns:p14="http://schemas.microsoft.com/office/powerpoint/2010/main" val="18148901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3413" y="958850"/>
            <a:ext cx="7877175" cy="49450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401127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je určena žákům 8. ročníku</a:t>
            </a:r>
          </a:p>
          <a:p>
            <a:r>
              <a:rPr lang="cs-CZ" dirty="0" smtClean="0"/>
              <a:t>Slouží jako úvodní ke kapitole Hormonální soustava, seznamuje žáky se základními pojmy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602690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23528" y="116632"/>
            <a:ext cx="8352928" cy="618630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b="1" dirty="0" smtClean="0"/>
              <a:t>Hormonální soustava</a:t>
            </a:r>
          </a:p>
          <a:p>
            <a:endParaRPr lang="cs-CZ" sz="3600" dirty="0" smtClean="0"/>
          </a:p>
          <a:p>
            <a:pPr marL="571500" indent="-571500">
              <a:buFont typeface="Arial" pitchFamily="34" charset="0"/>
              <a:buChar char="•"/>
            </a:pPr>
            <a:r>
              <a:rPr lang="cs-CZ" sz="3600" dirty="0" smtClean="0"/>
              <a:t> řízení celého organismu ( spolu s nervovou soustavou)</a:t>
            </a:r>
          </a:p>
          <a:p>
            <a:endParaRPr lang="cs-CZ" sz="3600" dirty="0" smtClean="0"/>
          </a:p>
          <a:p>
            <a:pPr marL="571500" indent="-571500">
              <a:buFont typeface="Arial" pitchFamily="34" charset="0"/>
              <a:buChar char="•"/>
            </a:pPr>
            <a:r>
              <a:rPr lang="cs-CZ" sz="3600" dirty="0" smtClean="0"/>
              <a:t>žlázy s vnitřním vyměšováním = </a:t>
            </a:r>
            <a:r>
              <a:rPr lang="cs-CZ" sz="3600" b="1" dirty="0" smtClean="0"/>
              <a:t>endokrinní žlázy </a:t>
            </a:r>
            <a:r>
              <a:rPr lang="cs-CZ" sz="3600" dirty="0" smtClean="0"/>
              <a:t>–- nemají vývody</a:t>
            </a:r>
          </a:p>
          <a:p>
            <a:endParaRPr lang="cs-CZ" sz="3600" dirty="0" smtClean="0"/>
          </a:p>
          <a:p>
            <a:pPr marL="571500" indent="-571500">
              <a:buFont typeface="Arial" pitchFamily="34" charset="0"/>
              <a:buChar char="•"/>
            </a:pPr>
            <a:r>
              <a:rPr lang="cs-CZ" sz="3600" dirty="0" smtClean="0"/>
              <a:t> produkují látky = hormony –  přímo do krve</a:t>
            </a:r>
          </a:p>
          <a:p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405374839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HORMONY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4000" dirty="0" smtClean="0"/>
              <a:t>UDRŽUJÍ STÁLOST VNITŘNÍHO PROSTŘEDÍ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4000" dirty="0" smtClean="0"/>
              <a:t>UMOŽŇUJÍ RŮST A VÝVIN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4000" dirty="0" smtClean="0"/>
              <a:t>ŘÍDÍ ZÁSOBOVÁNÍ BUNĚK ŽIVINAMI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4000" dirty="0" smtClean="0"/>
              <a:t>ŘÍDÍ POHLAVNÍ DOSPÍVÁNÍ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23796651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16632"/>
            <a:ext cx="8856984" cy="67413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137162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2718"/>
            <a:ext cx="8435280" cy="13716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ŽLÁZY S VNITŘNÍM VYMĚŠOVÁNÍM</a:t>
            </a:r>
            <a:br>
              <a:rPr lang="cs-CZ" dirty="0" smtClean="0"/>
            </a:br>
            <a:r>
              <a:rPr lang="cs-CZ" dirty="0" smtClean="0"/>
              <a:t>(ENDOKRINNÍ)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PODVĚSEK MOZKOVÝ (HYPOFÝZA)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ŠIŠINKA (EPIFÝZA)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ŠTÍTNÁ ŽLÁZA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PŘÍŠTÍTNÁ TĚLÍSKA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SLINIVKA BŘIŠNÍ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BRZLÍK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NADLEDVINKY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POHLAVNÍ ŽLÁZY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88083286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Obrázek:  </a:t>
            </a:r>
            <a:r>
              <a:rPr lang="cs-CZ" dirty="0"/>
              <a:t>FRONĚK, Jiří. </a:t>
            </a:r>
            <a:r>
              <a:rPr lang="cs-CZ" i="1" dirty="0"/>
              <a:t>Lidské tělo</a:t>
            </a:r>
            <a:r>
              <a:rPr lang="cs-CZ" dirty="0"/>
              <a:t>: </a:t>
            </a:r>
            <a:r>
              <a:rPr lang="cs-CZ" i="1" dirty="0"/>
              <a:t>Poznávejme sami sebe</a:t>
            </a:r>
            <a:r>
              <a:rPr lang="cs-CZ" dirty="0"/>
              <a:t>. Inka </a:t>
            </a:r>
            <a:r>
              <a:rPr lang="cs-CZ" dirty="0" err="1"/>
              <a:t>Delévová</a:t>
            </a:r>
            <a:r>
              <a:rPr lang="cs-CZ" dirty="0"/>
              <a:t>. Jaroslava Bukáčová, Vlasta </a:t>
            </a:r>
            <a:r>
              <a:rPr lang="cs-CZ" dirty="0" err="1"/>
              <a:t>Blumentrittová</a:t>
            </a:r>
            <a:r>
              <a:rPr lang="cs-CZ" dirty="0"/>
              <a:t>. Praha: </a:t>
            </a:r>
            <a:r>
              <a:rPr lang="cs-CZ" dirty="0" err="1"/>
              <a:t>Blug</a:t>
            </a:r>
            <a:r>
              <a:rPr lang="cs-CZ" dirty="0"/>
              <a:t>, 2004. 110-97-6. ISBN 80-85635-97-6.</a:t>
            </a:r>
          </a:p>
          <a:p>
            <a:r>
              <a:rPr lang="cs-CZ" dirty="0"/>
              <a:t/>
            </a:r>
            <a:br>
              <a:rPr lang="cs-CZ" dirty="0"/>
            </a:br>
            <a:endParaRPr lang="cs-CZ" dirty="0"/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395354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Základní">
  <a:themeElements>
    <a:clrScheme name="Základní">
      <a:dk1>
        <a:srgbClr val="000000"/>
      </a:dk1>
      <a:lt1>
        <a:srgbClr val="FFFFFF"/>
      </a:lt1>
      <a:dk2>
        <a:srgbClr val="D1282E"/>
      </a:dk2>
      <a:lt2>
        <a:srgbClr val="C8C8B1"/>
      </a:lt2>
      <a:accent1>
        <a:srgbClr val="7A7A7A"/>
      </a:accent1>
      <a:accent2>
        <a:srgbClr val="F5C201"/>
      </a:accent2>
      <a:accent3>
        <a:srgbClr val="526DB0"/>
      </a:accent3>
      <a:accent4>
        <a:srgbClr val="989AAC"/>
      </a:accent4>
      <a:accent5>
        <a:srgbClr val="DC5924"/>
      </a:accent5>
      <a:accent6>
        <a:srgbClr val="B4B392"/>
      </a:accent6>
      <a:hlink>
        <a:srgbClr val="CC9900"/>
      </a:hlink>
      <a:folHlink>
        <a:srgbClr val="969696"/>
      </a:folHlink>
    </a:clrScheme>
    <a:fontScheme name="Základní">
      <a:majorFont>
        <a:latin typeface="Arial Black"/>
        <a:ea typeface=""/>
        <a:cs typeface=""/>
        <a:font script="Jpan" typeface="ＭＳ Ｐゴシック"/>
        <a:font script="Hang" typeface="HY견고딕"/>
        <a:font script="Hans" typeface="微软雅黑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Základní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250000"/>
              </a:schemeClr>
            </a:gs>
            <a:gs pos="35000">
              <a:schemeClr val="phClr">
                <a:tint val="47000"/>
                <a:satMod val="275000"/>
              </a:schemeClr>
            </a:gs>
            <a:gs pos="100000">
              <a:schemeClr val="phClr">
                <a:tint val="25000"/>
                <a:satMod val="300000"/>
              </a:schemeClr>
            </a:gs>
          </a:gsLst>
          <a:lin ang="16200000" scaled="1"/>
        </a:gradFill>
        <a:solidFill>
          <a:schemeClr val="phClr">
            <a:satMod val="110000"/>
          </a:schemeClr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4127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9999" dist="23000" algn="bl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38100" dist="19050" algn="bl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l"/>
          </a:scene3d>
          <a:sp3d prstMaterial="plastic">
            <a:bevelT w="38100" h="31750"/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6000"/>
              </a:schemeClr>
              <a:schemeClr val="phClr">
                <a:shade val="94000"/>
              </a:schemeClr>
            </a:duotone>
          </a:blip>
          <a:tile tx="0" ty="0" sx="100000" sy="100000" flip="none" algn="tl"/>
        </a:blipFill>
        <a:gradFill rotWithShape="1">
          <a:gsLst>
            <a:gs pos="0">
              <a:schemeClr val="phClr">
                <a:tint val="84000"/>
                <a:satMod val="110000"/>
              </a:schemeClr>
            </a:gs>
            <a:gs pos="44000">
              <a:schemeClr val="phClr">
                <a:tint val="93000"/>
                <a:satMod val="115000"/>
              </a:schemeClr>
            </a:gs>
            <a:gs pos="100000">
              <a:schemeClr val="phClr">
                <a:tint val="100000"/>
                <a:shade val="59000"/>
                <a:satMod val="120000"/>
              </a:schemeClr>
            </a:gs>
          </a:gsLst>
          <a:path path="circle">
            <a:fillToRect l="40000" t="60000" r="60000" b="4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Essential</Template>
  <TotalTime>26</TotalTime>
  <Words>100</Words>
  <Application>Microsoft Office PowerPoint</Application>
  <PresentationFormat>Předvádění na obrazovce (4:3)</PresentationFormat>
  <Paragraphs>28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Základní</vt:lpstr>
      <vt:lpstr>Hormonální soustava</vt:lpstr>
      <vt:lpstr>Prezentace aplikace PowerPoint</vt:lpstr>
      <vt:lpstr>anotace</vt:lpstr>
      <vt:lpstr>Prezentace aplikace PowerPoint</vt:lpstr>
      <vt:lpstr>HORMONY</vt:lpstr>
      <vt:lpstr>Prezentace aplikace PowerPoint</vt:lpstr>
      <vt:lpstr>ŽLÁZY S VNITŘNÍM VYMĚŠOVÁNÍM (ENDOKRINNÍ)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Hormonální soustava</dc:title>
  <dc:creator>0CGZ</dc:creator>
  <cp:lastModifiedBy>0CGZ</cp:lastModifiedBy>
  <cp:revision>4</cp:revision>
  <dcterms:created xsi:type="dcterms:W3CDTF">2012-05-14T20:54:52Z</dcterms:created>
  <dcterms:modified xsi:type="dcterms:W3CDTF">2012-09-01T05:32:00Z</dcterms:modified>
</cp:coreProperties>
</file>