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3" r:id="rId2"/>
    <p:sldId id="256" r:id="rId3"/>
    <p:sldId id="258" r:id="rId4"/>
    <p:sldId id="257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786" y="1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4666D-1121-4D8A-96D2-A1E3BA2583D4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6007848-AED6-4DB2-B997-0C15F7E55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4666D-1121-4D8A-96D2-A1E3BA2583D4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6007848-AED6-4DB2-B997-0C15F7E55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4666D-1121-4D8A-96D2-A1E3BA2583D4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007848-AED6-4DB2-B997-0C15F7E555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4666D-1121-4D8A-96D2-A1E3BA2583D4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007848-AED6-4DB2-B997-0C15F7E55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4666D-1121-4D8A-96D2-A1E3BA2583D4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6007848-AED6-4DB2-B997-0C15F7E555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4666D-1121-4D8A-96D2-A1E3BA2583D4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007848-AED6-4DB2-B997-0C15F7E55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4666D-1121-4D8A-96D2-A1E3BA2583D4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007848-AED6-4DB2-B997-0C15F7E55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4666D-1121-4D8A-96D2-A1E3BA2583D4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007848-AED6-4DB2-B997-0C15F7E55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4666D-1121-4D8A-96D2-A1E3BA2583D4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007848-AED6-4DB2-B997-0C15F7E555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4666D-1121-4D8A-96D2-A1E3BA2583D4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007848-AED6-4DB2-B997-0C15F7E55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4666D-1121-4D8A-96D2-A1E3BA2583D4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007848-AED6-4DB2-B997-0C15F7E55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264666D-1121-4D8A-96D2-A1E3BA2583D4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6007848-AED6-4DB2-B997-0C15F7E555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00128126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Výtvarná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výchova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latin typeface="Times New Roman"/>
                          <a:ea typeface="Calibri"/>
                          <a:cs typeface="Times New Roman"/>
                        </a:rPr>
                        <a:t>VY_31_INOVACE_04_</a:t>
                      </a:r>
                      <a:r>
                        <a:rPr kumimoji="0"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Ikona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Křivonosková Kateřina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588644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IKONA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BYZANC 1125 N.L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31840" y="404664"/>
            <a:ext cx="5566296" cy="36963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1043305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IKONA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4330824" cy="4800600"/>
          </a:xfrm>
        </p:spPr>
        <p:txBody>
          <a:bodyPr/>
          <a:lstStyle/>
          <a:p>
            <a:endParaRPr lang="cs-CZ" dirty="0"/>
          </a:p>
          <a:p>
            <a:pPr marL="285750" indent="-285750">
              <a:lnSpc>
                <a:spcPct val="300000"/>
              </a:lnSpc>
              <a:buFont typeface="Wingdings" pitchFamily="2" charset="2"/>
              <a:buChar char="v"/>
            </a:pPr>
            <a:r>
              <a:rPr lang="cs-CZ" sz="1600" b="1" dirty="0" smtClean="0"/>
              <a:t>Obraz </a:t>
            </a:r>
            <a:r>
              <a:rPr lang="cs-CZ" sz="1600" b="1" dirty="0"/>
              <a:t>svatých (z řečtiny </a:t>
            </a:r>
            <a:r>
              <a:rPr lang="cs-CZ" sz="1600" b="1" dirty="0" err="1"/>
              <a:t>ajíja</a:t>
            </a:r>
            <a:r>
              <a:rPr lang="cs-CZ" sz="1600" b="1" dirty="0"/>
              <a:t> </a:t>
            </a:r>
            <a:r>
              <a:rPr lang="cs-CZ" sz="1600" b="1" dirty="0" err="1"/>
              <a:t>íkona</a:t>
            </a:r>
            <a:r>
              <a:rPr lang="cs-CZ" sz="1600" b="1" dirty="0"/>
              <a:t> ) 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v"/>
            </a:pPr>
            <a:r>
              <a:rPr lang="cs-CZ" sz="1600" b="1" dirty="0"/>
              <a:t>Malovaný portrét </a:t>
            </a:r>
            <a:r>
              <a:rPr lang="cs-CZ" sz="1600" b="1" dirty="0" smtClean="0"/>
              <a:t> </a:t>
            </a:r>
            <a:r>
              <a:rPr lang="cs-CZ" sz="1600" b="1" dirty="0"/>
              <a:t>osob drahých křesťanům  Krista, p. </a:t>
            </a:r>
            <a:r>
              <a:rPr lang="cs-CZ" sz="1600" b="1" dirty="0" smtClean="0"/>
              <a:t>Marie, nejde </a:t>
            </a:r>
            <a:r>
              <a:rPr lang="cs-CZ" sz="1600" b="1" dirty="0"/>
              <a:t>o skutečné portréty.</a:t>
            </a:r>
          </a:p>
          <a:p>
            <a:pPr marL="285750" indent="-285750">
              <a:lnSpc>
                <a:spcPct val="300000"/>
              </a:lnSpc>
              <a:buFont typeface="Wingdings" pitchFamily="2" charset="2"/>
              <a:buChar char="v"/>
            </a:pPr>
            <a:r>
              <a:rPr lang="cs-CZ" sz="1600" b="1" dirty="0"/>
              <a:t>Vyjadřuje vroucnost</a:t>
            </a:r>
          </a:p>
          <a:p>
            <a:pPr marL="285750" indent="-285750">
              <a:lnSpc>
                <a:spcPct val="300000"/>
              </a:lnSpc>
              <a:buFont typeface="Wingdings" pitchFamily="2" charset="2"/>
              <a:buChar char="v"/>
            </a:pPr>
            <a:r>
              <a:rPr lang="cs-CZ" sz="1600" b="1" dirty="0"/>
              <a:t>Techniky – malba na dřevo, mozaika.</a:t>
            </a:r>
          </a:p>
          <a:p>
            <a:pPr marL="285750" indent="-285750">
              <a:lnSpc>
                <a:spcPct val="300000"/>
              </a:lnSpc>
              <a:buFont typeface="Wingdings" pitchFamily="2" charset="2"/>
              <a:buChar char="v"/>
            </a:pPr>
            <a:r>
              <a:rPr lang="cs-CZ" sz="1600" b="1" dirty="0"/>
              <a:t>Výzdoba chrámů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sz="1600" b="1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36296" y="548680"/>
            <a:ext cx="1679104" cy="2790825"/>
          </a:xfr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08304" y="3472340"/>
            <a:ext cx="1599267" cy="199908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93743" y="548680"/>
            <a:ext cx="1848996" cy="215556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98742" y="2780928"/>
            <a:ext cx="1893538" cy="2757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9624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3792" y="692696"/>
            <a:ext cx="8686800" cy="838200"/>
          </a:xfrm>
        </p:spPr>
        <p:txBody>
          <a:bodyPr>
            <a:normAutofit fontScale="90000"/>
          </a:bodyPr>
          <a:lstStyle/>
          <a:p>
            <a:r>
              <a:rPr lang="cs-CZ" dirty="0"/>
              <a:t>Ikony zobrazují</a:t>
            </a:r>
            <a:br>
              <a:rPr lang="cs-CZ" dirty="0"/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1556792"/>
            <a:ext cx="8686800" cy="4525963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  <a:p>
            <a:pPr marL="514350" indent="-514350">
              <a:buFont typeface="+mj-lt"/>
              <a:buAutoNum type="alphaUcPeriod"/>
            </a:pPr>
            <a:r>
              <a:rPr lang="cs-CZ" dirty="0"/>
              <a:t>Karla </a:t>
            </a:r>
            <a:r>
              <a:rPr lang="cs-CZ" dirty="0" err="1"/>
              <a:t>Gota</a:t>
            </a:r>
            <a:r>
              <a:rPr lang="cs-CZ" dirty="0"/>
              <a:t> s manželkou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err="1"/>
              <a:t>Ráhotepa</a:t>
            </a:r>
            <a:r>
              <a:rPr lang="cs-CZ" dirty="0"/>
              <a:t> s manželkou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/>
              <a:t>Krista a </a:t>
            </a:r>
            <a:r>
              <a:rPr lang="cs-CZ" dirty="0" smtClean="0"/>
              <a:t>pannu </a:t>
            </a:r>
            <a:r>
              <a:rPr lang="cs-CZ" dirty="0"/>
              <a:t>Marii</a:t>
            </a:r>
          </a:p>
          <a:p>
            <a:pPr marL="514350" indent="-514350">
              <a:buFont typeface="+mj-lt"/>
              <a:buAutoNum type="alphaUcPeriod"/>
            </a:pP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1187624" y="3429000"/>
            <a:ext cx="504056" cy="504056"/>
          </a:xfrm>
          <a:prstGeom prst="ellipse">
            <a:avLst/>
          </a:prstGeom>
          <a:noFill/>
          <a:ln w="92075" cap="rnd">
            <a:solidFill>
              <a:srgbClr val="C00000"/>
            </a:solidFill>
            <a:miter lim="800000"/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3559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404664"/>
            <a:ext cx="8686800" cy="838200"/>
          </a:xfrm>
        </p:spPr>
        <p:txBody>
          <a:bodyPr>
            <a:normAutofit fontScale="90000"/>
          </a:bodyPr>
          <a:lstStyle/>
          <a:p>
            <a:r>
              <a:rPr lang="cs-CZ" smtClean="0"/>
              <a:t>Ikona </a:t>
            </a:r>
            <a:r>
              <a:rPr lang="cs-CZ" dirty="0"/>
              <a:t>je symbol pro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628800"/>
            <a:ext cx="8686800" cy="4235301"/>
          </a:xfrm>
        </p:spPr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Byzanc</a:t>
            </a:r>
            <a:endParaRPr lang="cs-CZ" dirty="0"/>
          </a:p>
          <a:p>
            <a:pPr marL="514350" indent="-514350">
              <a:buFont typeface="+mj-lt"/>
              <a:buAutoNum type="alphaUcPeriod"/>
            </a:pPr>
            <a:r>
              <a:rPr lang="cs-CZ" dirty="0"/>
              <a:t>Starověké Řecko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/>
              <a:t>Starověký Egypt</a:t>
            </a:r>
          </a:p>
          <a:p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971600" y="1628800"/>
            <a:ext cx="2160240" cy="648072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8483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přenesený význam slova </a:t>
            </a:r>
            <a:r>
              <a:rPr lang="cs-CZ" dirty="0"/>
              <a:t>ikona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686800" cy="4525963"/>
          </a:xfrm>
        </p:spPr>
        <p:txBody>
          <a:bodyPr>
            <a:normAutofit fontScale="62500" lnSpcReduction="20000"/>
          </a:bodyPr>
          <a:lstStyle/>
          <a:p>
            <a:pPr marL="0" indent="0" algn="just">
              <a:buNone/>
            </a:pPr>
            <a:r>
              <a:rPr lang="cs-CZ" dirty="0" smtClean="0"/>
              <a:t>Symbol:</a:t>
            </a:r>
          </a:p>
          <a:p>
            <a:pPr algn="just">
              <a:lnSpc>
                <a:spcPct val="260000"/>
              </a:lnSpc>
            </a:pPr>
            <a:r>
              <a:rPr lang="cs-CZ" dirty="0" smtClean="0"/>
              <a:t>  počítače </a:t>
            </a:r>
          </a:p>
          <a:p>
            <a:pPr algn="just">
              <a:lnSpc>
                <a:spcPct val="260000"/>
              </a:lnSpc>
            </a:pPr>
            <a:r>
              <a:rPr lang="cs-CZ" dirty="0" smtClean="0"/>
              <a:t>  sport</a:t>
            </a:r>
          </a:p>
          <a:p>
            <a:pPr algn="just">
              <a:lnSpc>
                <a:spcPct val="260000"/>
              </a:lnSpc>
            </a:pPr>
            <a:r>
              <a:rPr lang="cs-CZ" dirty="0" smtClean="0"/>
              <a:t>  populární hudba</a:t>
            </a:r>
          </a:p>
          <a:p>
            <a:pPr algn="just">
              <a:lnSpc>
                <a:spcPct val="260000"/>
              </a:lnSpc>
            </a:pPr>
            <a:r>
              <a:rPr lang="cs-CZ" dirty="0" smtClean="0"/>
              <a:t>  věda</a:t>
            </a:r>
          </a:p>
          <a:p>
            <a:pPr algn="just"/>
            <a:endParaRPr lang="cs-CZ" dirty="0"/>
          </a:p>
          <a:p>
            <a:pPr algn="just"/>
            <a:endParaRPr lang="cs-CZ" dirty="0" smtClean="0"/>
          </a:p>
          <a:p>
            <a:pPr marL="0" indent="0" algn="just">
              <a:buNone/>
            </a:pPr>
            <a:r>
              <a:rPr lang="cs-CZ" dirty="0" smtClean="0"/>
              <a:t>Uveďte další příklady</a:t>
            </a:r>
          </a:p>
          <a:p>
            <a:pPr marL="0" indent="0" algn="just">
              <a:buNone/>
            </a:pPr>
            <a:endParaRPr lang="cs-CZ" dirty="0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35896" y="2204864"/>
            <a:ext cx="418051" cy="43204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93852" y="2852936"/>
            <a:ext cx="460095" cy="54425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93852" y="3780212"/>
            <a:ext cx="479296" cy="52504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93852" y="4590719"/>
            <a:ext cx="457501" cy="46934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1170167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548680"/>
            <a:ext cx="8568952" cy="86177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u="sng" dirty="0" smtClean="0">
                <a:latin typeface="Arial" pitchFamily="34" charset="0"/>
                <a:cs typeface="Arial" pitchFamily="34" charset="0"/>
              </a:rPr>
              <a:t>Použité zdroje</a:t>
            </a:r>
            <a:endParaRPr lang="cs-CZ" u="sng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Pavel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Šamšula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, Jarmila Hirschová  .:Průvodce výtvarným uměním.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Praha,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Práce, 1994 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/>
              <a:t>Česká verze </a:t>
            </a:r>
            <a:r>
              <a:rPr lang="cs-CZ" sz="1600" b="1" dirty="0"/>
              <a:t>Wikipedie</a:t>
            </a:r>
            <a:r>
              <a:rPr lang="cs-CZ" sz="1600" dirty="0"/>
              <a:t> </a:t>
            </a:r>
            <a:r>
              <a:rPr lang="cs-CZ" sz="1600" dirty="0" smtClean="0"/>
              <a:t> </a:t>
            </a:r>
            <a:r>
              <a:rPr lang="cs-CZ" sz="1600" dirty="0"/>
              <a:t>2002 ,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5448282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154</TotalTime>
  <Words>109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Snímek 1</vt:lpstr>
      <vt:lpstr>IKONA</vt:lpstr>
      <vt:lpstr>IKONA</vt:lpstr>
      <vt:lpstr>Ikony zobrazují  </vt:lpstr>
      <vt:lpstr>Ikona je symbol pro </vt:lpstr>
      <vt:lpstr>přenesený význam slova ikona 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IKONA</dc:title>
  <dc:creator>OEM</dc:creator>
  <cp:lastModifiedBy>Vaše jméno</cp:lastModifiedBy>
  <cp:revision>16</cp:revision>
  <dcterms:created xsi:type="dcterms:W3CDTF">2011-08-27T17:25:08Z</dcterms:created>
  <dcterms:modified xsi:type="dcterms:W3CDTF">2012-09-01T18:51:17Z</dcterms:modified>
</cp:coreProperties>
</file>