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6" r:id="rId9"/>
    <p:sldId id="267" r:id="rId10"/>
    <p:sldId id="265" r:id="rId11"/>
    <p:sldId id="26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3E5"/>
    <a:srgbClr val="BEB0D0"/>
    <a:srgbClr val="C7BB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7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%C3%9Astava_%C4%8Cesk%C3%A9_republik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p.cz/docs/laws/listina.html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sp.cz/docs/laws/listina.html" TargetMode="External"/><Relationship Id="rId2" Type="http://schemas.openxmlformats.org/officeDocument/2006/relationships/hyperlink" Target="http://cs.wikipedia.org/wiki/%C3%9Astava_%C4%8Cesk%C3%A9_republiky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128588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ÚSTAVA ČESKÉ REPUBLIKY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178592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Mgr. Helena Baculáková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VY_32_INOVACE_01_B_11_ÚSTAVA </a:t>
            </a:r>
            <a:r>
              <a:rPr lang="cs-CZ" sz="2000" dirty="0" smtClean="0">
                <a:solidFill>
                  <a:schemeClr val="tx1"/>
                </a:solidFill>
              </a:rPr>
              <a:t>ČESKÉ REPUBLIKY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OBČANSKÁ VÝCHOVA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85788" y="928672"/>
          <a:ext cx="6834212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Helena Baculáková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4.- 5. března 2012</a:t>
                      </a:r>
                      <a:endParaRPr lang="cs-CZ" dirty="0"/>
                    </a:p>
                  </a:txBody>
                  <a:tcPr>
                    <a:solidFill>
                      <a:srgbClr val="DBD3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 března 2012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IX.B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společnost</a:t>
                      </a:r>
                      <a:endParaRPr lang="cs-CZ" dirty="0"/>
                    </a:p>
                  </a:txBody>
                  <a:tcPr>
                    <a:solidFill>
                      <a:srgbClr val="DBD3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Výchova k občanství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Stát a právo</a:t>
                      </a:r>
                      <a:endParaRPr lang="cs-CZ" dirty="0"/>
                    </a:p>
                  </a:txBody>
                  <a:tcPr>
                    <a:solidFill>
                      <a:srgbClr val="DBD3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ÚSTAVA ČESKÉ REPUBLIKY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rgbClr val="BEB0D0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Ústava, hlava, nejvyšší právní norma, ústavní zákon, Listina základních práv a svobod, struktura Ústavy </a:t>
                      </a:r>
                      <a:endParaRPr lang="cs-CZ" dirty="0"/>
                    </a:p>
                  </a:txBody>
                  <a:tcPr>
                    <a:solidFill>
                      <a:srgbClr val="DBD3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  <a:solidFill>
            <a:srgbClr val="BEB0D0"/>
          </a:solidFill>
          <a:ln w="38100">
            <a:solidFill>
              <a:schemeClr val="accent1"/>
            </a:solidFill>
          </a:ln>
        </p:spPr>
        <p:txBody>
          <a:bodyPr/>
          <a:lstStyle/>
          <a:p>
            <a:r>
              <a:rPr lang="cs-CZ" sz="3200" dirty="0" smtClean="0"/>
              <a:t>ÚSTAVA</a:t>
            </a:r>
            <a:r>
              <a:rPr lang="cs-CZ" dirty="0" smtClean="0"/>
              <a:t> </a:t>
            </a:r>
            <a:r>
              <a:rPr lang="cs-CZ" sz="3200" dirty="0" smtClean="0"/>
              <a:t>České republiky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71604" y="1285860"/>
            <a:ext cx="5715040" cy="614353"/>
          </a:xfrm>
          <a:solidFill>
            <a:srgbClr val="DBD3E5"/>
          </a:solidFill>
          <a:ln w="127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= základní a nejvyšší zákon České republiky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71604" y="2143116"/>
            <a:ext cx="5704575" cy="461665"/>
          </a:xfrm>
          <a:prstGeom prst="rect">
            <a:avLst/>
          </a:prstGeom>
          <a:solidFill>
            <a:srgbClr val="DBD3E5"/>
          </a:solidFill>
          <a:ln w="127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= nejvyšší právní norma v České republice    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158" y="2928934"/>
            <a:ext cx="8597418" cy="461665"/>
          </a:xfrm>
          <a:prstGeom prst="rect">
            <a:avLst/>
          </a:prstGeom>
          <a:solidFill>
            <a:srgbClr val="DBD3E5"/>
          </a:solidFill>
          <a:ln w="127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Všechny další předpisy musí být v souladu s touto právní normou.   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59" y="4000504"/>
            <a:ext cx="8572560" cy="830997"/>
          </a:xfrm>
          <a:prstGeom prst="rect">
            <a:avLst/>
          </a:prstGeom>
          <a:solidFill>
            <a:srgbClr val="DBD3E5"/>
          </a:solidFill>
          <a:ln w="127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rozporu s tímto zákonem nesmí být nejen další zákony,                    </a:t>
            </a:r>
          </a:p>
          <a:p>
            <a:r>
              <a:rPr lang="cs-CZ" sz="2400" dirty="0" smtClean="0"/>
              <a:t>                    ale ani vyhlášky či nařízení!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7158" y="5214950"/>
            <a:ext cx="8593635" cy="830997"/>
          </a:xfrm>
          <a:prstGeom prst="rect">
            <a:avLst/>
          </a:prstGeom>
          <a:solidFill>
            <a:srgbClr val="DBD3E5"/>
          </a:solidFill>
          <a:ln w="127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Vymezuje práva a povinnosti občanů, strukturu moci zákonodárné, </a:t>
            </a:r>
          </a:p>
          <a:p>
            <a:r>
              <a:rPr lang="cs-CZ" sz="2400" dirty="0" smtClean="0"/>
              <a:t>soudní a výkonné,  povinnosti prezidenta republiky a státní symboly</a:t>
            </a:r>
            <a:endParaRPr lang="cs-CZ" sz="2400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  <p:bldP spid="5" grpId="0" build="p" animBg="1"/>
      <p:bldP spid="6" grpId="0" build="p" animBg="1"/>
      <p:bldP spid="7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01122" cy="1143000"/>
          </a:xfr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     ÚSTAVA České republiky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428736"/>
            <a:ext cx="8501122" cy="5286412"/>
          </a:xfrm>
          <a:solidFill>
            <a:srgbClr val="DBD3E5"/>
          </a:solidFill>
          <a:ln w="12700"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dirty="0" smtClean="0"/>
              <a:t>= ústavní zákon, </a:t>
            </a:r>
          </a:p>
          <a:p>
            <a:pPr>
              <a:buNone/>
            </a:pPr>
            <a:r>
              <a:rPr lang="cs-CZ" sz="2400" b="1" dirty="0" smtClean="0"/>
              <a:t>		nejvyšší zákon České republiky</a:t>
            </a:r>
          </a:p>
          <a:p>
            <a:pPr>
              <a:buNone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2000" dirty="0" smtClean="0"/>
              <a:t>přijata Českou národní radou 16. prosince 1992</a:t>
            </a:r>
          </a:p>
          <a:p>
            <a:pPr>
              <a:buNone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2000" dirty="0" smtClean="0"/>
              <a:t>publikována ve Sbírce zákonů - č. 1/1993 Sb.</a:t>
            </a:r>
          </a:p>
          <a:p>
            <a:pPr>
              <a:buNone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2000" dirty="0" smtClean="0"/>
              <a:t>účinnosti nabyla 1. ledna 1993</a:t>
            </a:r>
          </a:p>
          <a:p>
            <a:pPr>
              <a:buNone/>
            </a:pPr>
            <a:endParaRPr lang="cs-CZ" sz="1700" dirty="0" smtClean="0"/>
          </a:p>
          <a:p>
            <a:pPr>
              <a:buFontTx/>
              <a:buChar char="-"/>
            </a:pPr>
            <a:r>
              <a:rPr lang="cs-CZ" sz="2000" dirty="0" smtClean="0"/>
              <a:t>navazuje na ústavy předcházející z doby existence ČSFR, ČSSR, ČSR  </a:t>
            </a:r>
            <a:r>
              <a:rPr lang="cs-CZ" sz="1800" dirty="0" smtClean="0"/>
              <a:t>(</a:t>
            </a:r>
            <a:r>
              <a:rPr lang="cs-CZ" sz="1800" dirty="0" smtClean="0">
                <a:hlinkClick r:id="rId2"/>
              </a:rPr>
              <a:t>http://cs.wikipedia.org/wiki/%C3%9Astava_%C4%8Cesk%C3%A9_republiky</a:t>
            </a:r>
            <a:r>
              <a:rPr lang="cs-CZ" sz="1800" dirty="0" smtClean="0"/>
              <a:t>) </a:t>
            </a:r>
          </a:p>
          <a:p>
            <a:pPr>
              <a:buNone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2000" dirty="0" smtClean="0"/>
              <a:t>součástí ústavního pořádku České republiky je Listina základních práv a svobod, je pojistkou demokracie</a:t>
            </a:r>
          </a:p>
          <a:p>
            <a:pPr>
              <a:buNone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000" dirty="0" smtClean="0"/>
              <a:t>zajišťuje dělbu státní moci (zákonná, výkonná, soudní)</a:t>
            </a:r>
          </a:p>
          <a:p>
            <a:pPr>
              <a:buFontTx/>
              <a:buChar char="-"/>
            </a:pPr>
            <a:endParaRPr lang="cs-CZ" sz="1800" dirty="0" smtClean="0"/>
          </a:p>
        </p:txBody>
      </p:sp>
      <p:pic>
        <p:nvPicPr>
          <p:cNvPr id="4" name="Obrázek 3" descr="stát 052.JPG"/>
          <p:cNvPicPr>
            <a:picLocks noChangeAspect="1"/>
          </p:cNvPicPr>
          <p:nvPr/>
        </p:nvPicPr>
        <p:blipFill>
          <a:blip r:embed="rId3" cstate="print"/>
          <a:srcRect t="7018" r="5263" b="13450"/>
          <a:stretch>
            <a:fillRect/>
          </a:stretch>
        </p:blipFill>
        <p:spPr>
          <a:xfrm>
            <a:off x="5286380" y="142852"/>
            <a:ext cx="3714776" cy="2286016"/>
          </a:xfrm>
          <a:prstGeom prst="rect">
            <a:avLst/>
          </a:prstGeom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 descr="Brno - technické muzeum 003.JPG"/>
          <p:cNvPicPr>
            <a:picLocks noChangeAspect="1"/>
          </p:cNvPicPr>
          <p:nvPr/>
        </p:nvPicPr>
        <p:blipFill>
          <a:blip r:embed="rId2"/>
          <a:srcRect l="27482" t="19791" r="54526" b="42708"/>
          <a:stretch>
            <a:fillRect/>
          </a:stretch>
        </p:blipFill>
        <p:spPr>
          <a:xfrm>
            <a:off x="6786578" y="3277092"/>
            <a:ext cx="2214578" cy="3461869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4282" y="2428868"/>
            <a:ext cx="6887463" cy="4247317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Základní ustanovení</a:t>
            </a:r>
          </a:p>
          <a:p>
            <a:r>
              <a:rPr lang="cs-CZ" dirty="0" smtClean="0"/>
              <a:t> 	1. Základní principy</a:t>
            </a:r>
          </a:p>
          <a:p>
            <a:r>
              <a:rPr lang="cs-CZ" dirty="0" smtClean="0"/>
              <a:t>  	2. Státní moc</a:t>
            </a:r>
          </a:p>
          <a:p>
            <a:r>
              <a:rPr lang="cs-CZ" dirty="0" smtClean="0"/>
              <a:t>	3. Listina základních práv a svobod</a:t>
            </a:r>
          </a:p>
          <a:p>
            <a:r>
              <a:rPr lang="cs-CZ" dirty="0" smtClean="0"/>
              <a:t>	4. Soudní ochrana</a:t>
            </a:r>
          </a:p>
          <a:p>
            <a:r>
              <a:rPr lang="cs-CZ" dirty="0" smtClean="0"/>
              <a:t>	5. Politický systém a politická rozhodnutí</a:t>
            </a:r>
          </a:p>
          <a:p>
            <a:r>
              <a:rPr lang="cs-CZ" dirty="0" smtClean="0"/>
              <a:t>	6. Ochrana přírody</a:t>
            </a:r>
          </a:p>
          <a:p>
            <a:r>
              <a:rPr lang="cs-CZ" dirty="0" smtClean="0"/>
              <a:t>	7. Územní samospráva</a:t>
            </a:r>
          </a:p>
          <a:p>
            <a:r>
              <a:rPr lang="cs-CZ" dirty="0" smtClean="0"/>
              <a:t>	8. Změna ústavy a imperativ nezměnitelnosti</a:t>
            </a:r>
          </a:p>
          <a:p>
            <a:r>
              <a:rPr lang="cs-CZ" dirty="0" smtClean="0"/>
              <a:t>	9. Vázanost mezinárodními smlouvami</a:t>
            </a:r>
          </a:p>
          <a:p>
            <a:r>
              <a:rPr lang="cs-CZ" dirty="0" smtClean="0"/>
              <a:t>               10. Písemná pravomoc, povinnost informovat a právo vyjádření</a:t>
            </a:r>
          </a:p>
          <a:p>
            <a:r>
              <a:rPr lang="cs-CZ" dirty="0" smtClean="0"/>
              <a:t>               11. Územní celistvost</a:t>
            </a:r>
          </a:p>
          <a:p>
            <a:r>
              <a:rPr lang="cs-CZ" dirty="0" smtClean="0"/>
              <a:t>               12. Státní občanství</a:t>
            </a:r>
          </a:p>
          <a:p>
            <a:r>
              <a:rPr lang="cs-CZ" dirty="0" smtClean="0"/>
              <a:t>               13. Hlavní město</a:t>
            </a:r>
          </a:p>
          <a:p>
            <a:r>
              <a:rPr lang="cs-CZ" dirty="0" smtClean="0"/>
              <a:t>               14. Státní symboly</a:t>
            </a:r>
          </a:p>
        </p:txBody>
      </p:sp>
      <p:pic>
        <p:nvPicPr>
          <p:cNvPr id="14" name="Obrázek 13" descr="P1 020.JPG"/>
          <p:cNvPicPr>
            <a:picLocks noChangeAspect="1"/>
          </p:cNvPicPr>
          <p:nvPr/>
        </p:nvPicPr>
        <p:blipFill>
          <a:blip r:embed="rId3" cstate="print"/>
          <a:srcRect l="3906" t="30208" r="15625" b="34375"/>
          <a:stretch>
            <a:fillRect/>
          </a:stretch>
        </p:blipFill>
        <p:spPr>
          <a:xfrm>
            <a:off x="3357554" y="1285860"/>
            <a:ext cx="5643570" cy="186292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1011222"/>
          </a:xfr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STRUKTURA ÚSTAVY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4282" y="1142984"/>
            <a:ext cx="6513065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Preambule  =  slavnostní prohlášení občanů České prohlášení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14282" y="1928802"/>
            <a:ext cx="1059136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HLAVA I.</a:t>
            </a:r>
            <a:endParaRPr lang="cs-CZ" sz="2000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2" grpId="0" animBg="1"/>
      <p:bldP spid="3" grpId="0" build="p" animBg="1"/>
      <p:bldP spid="1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85728"/>
            <a:ext cx="1123256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HLAVA II.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357158" y="3143248"/>
            <a:ext cx="1187376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HLAVA III.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71604" y="285728"/>
            <a:ext cx="7286676" cy="2554545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Moc zákonodárná</a:t>
            </a:r>
          </a:p>
          <a:p>
            <a:r>
              <a:rPr lang="cs-CZ" sz="2000" dirty="0" smtClean="0"/>
              <a:t>	1. Parlament, jeho komory a členové</a:t>
            </a:r>
          </a:p>
          <a:p>
            <a:r>
              <a:rPr lang="cs-CZ" sz="2000" dirty="0" smtClean="0"/>
              <a:t>	2. Náhradní zákonodárství</a:t>
            </a:r>
          </a:p>
          <a:p>
            <a:r>
              <a:rPr lang="cs-CZ" sz="2000" dirty="0" smtClean="0"/>
              <a:t>	3. Zasedání komor, rozpuštění sněmovny a veřejnost schůzí</a:t>
            </a:r>
          </a:p>
          <a:p>
            <a:r>
              <a:rPr lang="cs-CZ" sz="2000" dirty="0" smtClean="0"/>
              <a:t>	4. Společné schůze</a:t>
            </a:r>
          </a:p>
          <a:p>
            <a:r>
              <a:rPr lang="cs-CZ" sz="2000" dirty="0" smtClean="0"/>
              <a:t>	5. Schůze, podmínky přijímání usnesení</a:t>
            </a:r>
          </a:p>
          <a:p>
            <a:r>
              <a:rPr lang="cs-CZ" sz="2000" dirty="0" smtClean="0"/>
              <a:t>	6. Zákonodárný proces</a:t>
            </a:r>
          </a:p>
          <a:p>
            <a:r>
              <a:rPr lang="cs-CZ" sz="2000" dirty="0" smtClean="0"/>
              <a:t>	7. Právo interpelace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71472" y="3643314"/>
            <a:ext cx="3385222" cy="1323439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Moc výkonná</a:t>
            </a:r>
          </a:p>
          <a:p>
            <a:r>
              <a:rPr lang="cs-CZ" sz="2000" dirty="0" smtClean="0"/>
              <a:t>	1. Prezident republiky</a:t>
            </a:r>
          </a:p>
          <a:p>
            <a:r>
              <a:rPr lang="cs-CZ" sz="2000" dirty="0" smtClean="0"/>
              <a:t>	2. Vláda</a:t>
            </a:r>
          </a:p>
          <a:p>
            <a:r>
              <a:rPr lang="cs-CZ" sz="2000" dirty="0" smtClean="0"/>
              <a:t>	3. Státní zastupitelství</a:t>
            </a:r>
            <a:endParaRPr lang="cs-CZ" sz="2000" dirty="0"/>
          </a:p>
        </p:txBody>
      </p:sp>
      <p:pic>
        <p:nvPicPr>
          <p:cNvPr id="11" name="Obrázek 10" descr="Brno únor 2012 069.JPG"/>
          <p:cNvPicPr>
            <a:picLocks noChangeAspect="1"/>
          </p:cNvPicPr>
          <p:nvPr/>
        </p:nvPicPr>
        <p:blipFill>
          <a:blip r:embed="rId2" cstate="print"/>
          <a:srcRect l="7031" t="13541" r="11718" b="13541"/>
          <a:stretch>
            <a:fillRect/>
          </a:stretch>
        </p:blipFill>
        <p:spPr>
          <a:xfrm>
            <a:off x="4429124" y="3643314"/>
            <a:ext cx="4572032" cy="3077329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85720" y="5214950"/>
            <a:ext cx="1179362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HLAVA IV.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1472" y="5715016"/>
            <a:ext cx="2697533" cy="1015663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Moc soudní</a:t>
            </a:r>
          </a:p>
          <a:p>
            <a:r>
              <a:rPr lang="cs-CZ" sz="2000" dirty="0" smtClean="0"/>
              <a:t>	1. Ústavní soud</a:t>
            </a:r>
          </a:p>
          <a:p>
            <a:r>
              <a:rPr lang="cs-CZ" sz="2000" dirty="0" smtClean="0"/>
              <a:t>	2. Soudy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858016" y="6286520"/>
            <a:ext cx="203972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Ústavní soud v Brně</a:t>
            </a:r>
            <a:endParaRPr lang="cs-CZ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  <p:bldP spid="7" grpId="0" build="p" animBg="1"/>
      <p:bldP spid="9" grpId="0" build="p" animBg="1"/>
      <p:bldP spid="12" grpId="0" build="p" animBg="1"/>
      <p:bldP spid="13" grpId="0" build="p" animBg="1"/>
      <p:bldP spid="10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785794"/>
            <a:ext cx="1115242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HLAVA V.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00034" y="2143116"/>
            <a:ext cx="1205010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HLAVA VI.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500034" y="3500438"/>
            <a:ext cx="1269130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HLAVA VII.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500034" y="4929198"/>
            <a:ext cx="1333250" cy="400110"/>
          </a:xfrm>
          <a:prstGeom prst="rect">
            <a:avLst/>
          </a:prstGeom>
          <a:solidFill>
            <a:srgbClr val="BEB0D0"/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2000" dirty="0" smtClean="0"/>
              <a:t>HLAVA VIII.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28728" y="1285860"/>
            <a:ext cx="2558264" cy="400110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Nejvyšší kontrolní úřad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28728" y="2643182"/>
            <a:ext cx="2337499" cy="400110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Česká národní banka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28728" y="4071942"/>
            <a:ext cx="2268763" cy="400110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Územní samospráva</a:t>
            </a:r>
            <a:endParaRPr lang="cs-CZ" sz="2000" dirty="0"/>
          </a:p>
        </p:txBody>
      </p:sp>
      <p:pic>
        <p:nvPicPr>
          <p:cNvPr id="12" name="Obrázek 11" descr="HOS 035.JPG"/>
          <p:cNvPicPr>
            <a:picLocks noChangeAspect="1"/>
          </p:cNvPicPr>
          <p:nvPr/>
        </p:nvPicPr>
        <p:blipFill>
          <a:blip r:embed="rId2" cstate="print"/>
          <a:srcRect l="2881"/>
          <a:stretch>
            <a:fillRect/>
          </a:stretch>
        </p:blipFill>
        <p:spPr>
          <a:xfrm>
            <a:off x="4786314" y="500042"/>
            <a:ext cx="4117918" cy="607223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1428728" y="5500702"/>
            <a:ext cx="3781613" cy="1015663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Přechodná a závěrečná ustanovení</a:t>
            </a:r>
          </a:p>
          <a:p>
            <a:r>
              <a:rPr lang="cs-CZ" sz="2000" dirty="0" smtClean="0"/>
              <a:t>	1. Ústavní pořádek</a:t>
            </a:r>
          </a:p>
          <a:p>
            <a:r>
              <a:rPr lang="cs-CZ" sz="2000" dirty="0" smtClean="0"/>
              <a:t>	2. Účinnost</a:t>
            </a:r>
            <a:endParaRPr lang="cs-CZ" sz="2000" dirty="0"/>
          </a:p>
        </p:txBody>
      </p:sp>
      <p:cxnSp>
        <p:nvCxnSpPr>
          <p:cNvPr id="13" name="Přímá spojovací šipka 12"/>
          <p:cNvCxnSpPr>
            <a:stCxn id="8" idx="3"/>
          </p:cNvCxnSpPr>
          <p:nvPr/>
        </p:nvCxnSpPr>
        <p:spPr>
          <a:xfrm flipV="1">
            <a:off x="3697491" y="4214818"/>
            <a:ext cx="4017781" cy="57179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  <p:bldP spid="4" grpId="0" build="p" animBg="1"/>
      <p:bldP spid="5" grpId="0" build="p" animBg="1"/>
      <p:bldP spid="6" grpId="0" build="p" animBg="1"/>
      <p:bldP spid="7" grpId="0" build="p" animBg="1"/>
      <p:bldP spid="8" grpId="0" build="p" animBg="1"/>
      <p:bldP spid="9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3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tát 051.JPG"/>
          <p:cNvPicPr>
            <a:picLocks noChangeAspect="1"/>
          </p:cNvPicPr>
          <p:nvPr/>
        </p:nvPicPr>
        <p:blipFill>
          <a:blip r:embed="rId2" cstate="print"/>
          <a:srcRect l="10937" t="2083" r="28125"/>
          <a:stretch>
            <a:fillRect/>
          </a:stretch>
        </p:blipFill>
        <p:spPr>
          <a:xfrm>
            <a:off x="214282" y="500042"/>
            <a:ext cx="3141763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ázek 2" descr="stát 053.JPG"/>
          <p:cNvPicPr>
            <a:picLocks noChangeAspect="1"/>
          </p:cNvPicPr>
          <p:nvPr/>
        </p:nvPicPr>
        <p:blipFill>
          <a:blip r:embed="rId3" cstate="print"/>
          <a:srcRect t="10416" r="21094"/>
          <a:stretch>
            <a:fillRect/>
          </a:stretch>
        </p:blipFill>
        <p:spPr>
          <a:xfrm>
            <a:off x="5121874" y="0"/>
            <a:ext cx="4022126" cy="3424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Obrázek 3" descr="stát 054.JPG"/>
          <p:cNvPicPr>
            <a:picLocks noChangeAspect="1"/>
          </p:cNvPicPr>
          <p:nvPr/>
        </p:nvPicPr>
        <p:blipFill>
          <a:blip r:embed="rId4" cstate="print"/>
          <a:srcRect l="17187" t="7291" r="19531" b="2083"/>
          <a:stretch>
            <a:fillRect/>
          </a:stretch>
        </p:blipFill>
        <p:spPr>
          <a:xfrm>
            <a:off x="2714612" y="3251704"/>
            <a:ext cx="3357586" cy="3606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3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stát 0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2844" y="2857496"/>
            <a:ext cx="5072066" cy="3804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Obrázek 2" descr="stát 055.JPG"/>
          <p:cNvPicPr>
            <a:picLocks noChangeAspect="1"/>
          </p:cNvPicPr>
          <p:nvPr/>
        </p:nvPicPr>
        <p:blipFill>
          <a:blip r:embed="rId3" cstate="print"/>
          <a:srcRect l="10937" t="2083" r="27344" b="3125"/>
          <a:stretch>
            <a:fillRect/>
          </a:stretch>
        </p:blipFill>
        <p:spPr>
          <a:xfrm>
            <a:off x="4929190" y="142852"/>
            <a:ext cx="4071966" cy="46904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LISTINA ZÁKLADNÍCH PRÁV A SVOBOD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8596" y="1500174"/>
            <a:ext cx="415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psp.cz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docs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laws</a:t>
            </a:r>
            <a:r>
              <a:rPr lang="cs-CZ" dirty="0" smtClean="0">
                <a:hlinkClick r:id="rId2"/>
              </a:rPr>
              <a:t>/listina.</a:t>
            </a:r>
            <a:r>
              <a:rPr lang="cs-CZ" dirty="0" err="1" smtClean="0">
                <a:hlinkClick r:id="rId2"/>
              </a:rPr>
              <a:t>html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472" y="2143116"/>
            <a:ext cx="4464684" cy="400110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= ústavní zákon – vyšel pod č. 2/1993  Sb.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6215082"/>
            <a:ext cx="3579121" cy="400110"/>
          </a:xfrm>
          <a:prstGeom prst="rect">
            <a:avLst/>
          </a:prstGeom>
          <a:solidFill>
            <a:srgbClr val="DBD3E5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-  členění:  šest  hlav  -  44 článků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2714620"/>
            <a:ext cx="4436214" cy="400110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-  upravuje vztah mezi státem a občanem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28728" y="3071810"/>
            <a:ext cx="7143799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postavena na principu právního řádu -  tj. na svrchovanosti práva – stát smí zasáhnout do svobod jednotlivého občana v mezích zákona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428728" y="3786190"/>
            <a:ext cx="71438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základní práva a svobody jsou nezcizitelné, nepromlčitelné,        </a:t>
            </a:r>
          </a:p>
          <a:p>
            <a:r>
              <a:rPr lang="cs-CZ" sz="2000" dirty="0" smtClean="0"/>
              <a:t>nezrušitelné –  je chráněná soudní mocí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034" y="4643446"/>
            <a:ext cx="8171019" cy="1323439"/>
          </a:xfrm>
          <a:prstGeom prst="rect">
            <a:avLst/>
          </a:prstGeom>
          <a:solidFill>
            <a:srgbClr val="DBD3E5"/>
          </a:solidFill>
          <a:ln w="95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- základem Listiny se stala Všeobecná deklarace lidských práv (1948),  dále</a:t>
            </a:r>
          </a:p>
          <a:p>
            <a:r>
              <a:rPr lang="cs-CZ" sz="2000" dirty="0" smtClean="0"/>
              <a:t>                  Mezinárodní pakt  o občanských a politických právech (1966), </a:t>
            </a:r>
          </a:p>
          <a:p>
            <a:r>
              <a:rPr lang="cs-CZ" sz="2000" dirty="0" smtClean="0"/>
              <a:t>                  Mezinárodní pakt o ekonomických, sociálních a kulturních právech </a:t>
            </a:r>
          </a:p>
          <a:p>
            <a:r>
              <a:rPr lang="cs-CZ" sz="2000" dirty="0" smtClean="0"/>
              <a:t>                  (1966) a další dokumenty</a:t>
            </a:r>
            <a:endParaRPr lang="cs-CZ" sz="2000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allAtOnce"/>
      <p:bldP spid="4" grpId="0" build="p" animBg="1"/>
      <p:bldP spid="5" grpId="0" build="p" animBg="1"/>
      <p:bldP spid="6" grpId="0" build="p" animBg="1"/>
      <p:bldP spid="7" grpId="0" build="p" animBg="1"/>
      <p:bldP spid="11" grpId="0" build="p" animBg="1"/>
      <p:bldP spid="12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tát 0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523707"/>
              </p:ext>
            </p:extLst>
          </p:nvPr>
        </p:nvGraphicFramePr>
        <p:xfrm>
          <a:off x="428596" y="857232"/>
          <a:ext cx="8072494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249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Výklad: a) </a:t>
                      </a:r>
                      <a:r>
                        <a:rPr lang="cs-CZ" u="sng" dirty="0" smtClean="0"/>
                        <a:t>Ústava </a:t>
                      </a:r>
                      <a:r>
                        <a:rPr lang="cs-CZ" dirty="0" smtClean="0"/>
                        <a:t>jako nejvyšší zákon České republiky + pomůcka: výtisk Ústavy,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    ústavní zákon, přijetí a účinnost, </a:t>
                      </a:r>
                      <a:r>
                        <a:rPr lang="cs-CZ" baseline="0" dirty="0" smtClean="0"/>
                        <a:t>součást  ústavního </a:t>
                      </a:r>
                      <a:r>
                        <a:rPr lang="cs-CZ" baseline="0" dirty="0" smtClean="0"/>
                        <a:t>zákona - </a:t>
                      </a:r>
                      <a:r>
                        <a:rPr lang="cs-CZ" dirty="0" smtClean="0"/>
                        <a:t>Listina 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           základních</a:t>
                      </a:r>
                      <a:r>
                        <a:rPr lang="cs-CZ" baseline="0" dirty="0" smtClean="0"/>
                        <a:t> práv </a:t>
                      </a:r>
                      <a:r>
                        <a:rPr lang="cs-CZ" baseline="0" dirty="0" smtClean="0"/>
                        <a:t>a svobod </a:t>
                      </a:r>
                      <a:endParaRPr lang="cs-CZ" dirty="0" smtClean="0"/>
                    </a:p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              b) </a:t>
                      </a:r>
                      <a:r>
                        <a:rPr lang="cs-CZ" baseline="0" dirty="0" smtClean="0"/>
                        <a:t>Struktura Ústavy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c) Listina základních práv a svobod – ústavní zákon, upravující vztah mezi</a:t>
                      </a:r>
                    </a:p>
                    <a:p>
                      <a:pPr marL="342900" indent="-342900">
                        <a:buNone/>
                      </a:pPr>
                      <a:r>
                        <a:rPr lang="cs-CZ" baseline="0" dirty="0" smtClean="0"/>
                        <a:t>                         státem a občanem, vývoj</a:t>
                      </a:r>
                      <a:endParaRPr lang="cs-CZ" dirty="0" smtClean="0"/>
                    </a:p>
                  </a:txBody>
                  <a:tcPr>
                    <a:solidFill>
                      <a:srgbClr val="BEB0D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211270"/>
              </p:ext>
            </p:extLst>
          </p:nvPr>
        </p:nvGraphicFramePr>
        <p:xfrm>
          <a:off x="428596" y="3286125"/>
          <a:ext cx="8072494" cy="2500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2494"/>
              </a:tblGrid>
              <a:tr h="373572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2126758">
                <a:tc>
                  <a:txBody>
                    <a:bodyPr/>
                    <a:lstStyle/>
                    <a:p>
                      <a:r>
                        <a:rPr lang="cs-CZ" smtClean="0"/>
                        <a:t>Fotografie</a:t>
                      </a:r>
                      <a:r>
                        <a:rPr lang="cs-CZ" baseline="0" smtClean="0"/>
                        <a:t> </a:t>
                      </a:r>
                      <a:r>
                        <a:rPr lang="cs-CZ" baseline="0" dirty="0" smtClean="0"/>
                        <a:t>z vlastních zdrojů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Zákon č.1/1993 Sb., Ústava české republiky, Sbírka zákonů, částka1, ročník 1993, s. 2 – 16</a:t>
                      </a:r>
                    </a:p>
                    <a:p>
                      <a:r>
                        <a:rPr lang="cs-CZ" sz="1600" dirty="0" smtClean="0">
                          <a:hlinkClick r:id="rId2"/>
                        </a:rPr>
                        <a:t>http://cs.wikipedia.org/wiki/%C3%9Astava_%C4%8Cesk%C3%A9_republiky#Listina_z.C3.A1kladn.C3.ADch_pr.C3.A1v_a_svobod</a:t>
                      </a:r>
                      <a:r>
                        <a:rPr lang="cs-CZ" sz="1600" dirty="0" smtClean="0"/>
                        <a:t>, dne 4. 3. 2012 (1)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Internetový odkaz  </a:t>
                      </a:r>
                      <a:r>
                        <a:rPr lang="cs-CZ" sz="1600" dirty="0" smtClean="0">
                          <a:hlinkClick r:id="rId3"/>
                        </a:rPr>
                        <a:t>http://www.</a:t>
                      </a:r>
                      <a:r>
                        <a:rPr lang="cs-CZ" sz="1600" dirty="0" err="1" smtClean="0">
                          <a:hlinkClick r:id="rId3"/>
                        </a:rPr>
                        <a:t>psp.cz</a:t>
                      </a:r>
                      <a:r>
                        <a:rPr lang="cs-CZ" sz="1600" dirty="0" smtClean="0">
                          <a:hlinkClick r:id="rId3"/>
                        </a:rPr>
                        <a:t>/</a:t>
                      </a:r>
                      <a:r>
                        <a:rPr lang="cs-CZ" sz="1600" dirty="0" err="1" smtClean="0">
                          <a:hlinkClick r:id="rId3"/>
                        </a:rPr>
                        <a:t>docs</a:t>
                      </a:r>
                      <a:r>
                        <a:rPr lang="cs-CZ" sz="1600" dirty="0" smtClean="0">
                          <a:hlinkClick r:id="rId3"/>
                        </a:rPr>
                        <a:t>/</a:t>
                      </a:r>
                      <a:r>
                        <a:rPr lang="cs-CZ" sz="1600" dirty="0" err="1" smtClean="0">
                          <a:hlinkClick r:id="rId3"/>
                        </a:rPr>
                        <a:t>laws</a:t>
                      </a:r>
                      <a:r>
                        <a:rPr lang="cs-CZ" sz="1600" dirty="0" smtClean="0">
                          <a:hlinkClick r:id="rId3"/>
                        </a:rPr>
                        <a:t>/listina.</a:t>
                      </a:r>
                      <a:r>
                        <a:rPr lang="cs-CZ" sz="1600" dirty="0" err="1" smtClean="0">
                          <a:hlinkClick r:id="rId3"/>
                        </a:rPr>
                        <a:t>html</a:t>
                      </a:r>
                      <a:r>
                        <a:rPr lang="cs-CZ" sz="1600" dirty="0" smtClean="0"/>
                        <a:t>  ze dne 4. 3. 2012 slouží k možnému požití v případě většího zájmu ze strany</a:t>
                      </a:r>
                      <a:r>
                        <a:rPr lang="cs-CZ" sz="1600" baseline="0" dirty="0" smtClean="0"/>
                        <a:t> žáků.</a:t>
                      </a:r>
                      <a:endParaRPr lang="cs-CZ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Prezentace obsahuje animace.</a:t>
                      </a:r>
                      <a:endParaRPr lang="cs-CZ" sz="1600" dirty="0" smtClean="0"/>
                    </a:p>
                  </a:txBody>
                  <a:tcPr>
                    <a:solidFill>
                      <a:srgbClr val="BEB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471</Words>
  <Application>Microsoft Office PowerPoint</Application>
  <PresentationFormat>Předvádění na obrazovce (4:3)</PresentationFormat>
  <Paragraphs>119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ÚSTAVA ČESKÉ REPUBLIKY</vt:lpstr>
      <vt:lpstr>Prezentace aplikace PowerPoint</vt:lpstr>
      <vt:lpstr>ÚSTAVA České republiky</vt:lpstr>
      <vt:lpstr>     ÚSTAVA České republiky</vt:lpstr>
      <vt:lpstr>STRUKTURA ÚSTAVY</vt:lpstr>
      <vt:lpstr>Prezentace aplikace PowerPoint</vt:lpstr>
      <vt:lpstr>Prezentace aplikace PowerPoint</vt:lpstr>
      <vt:lpstr>Prezentace aplikace PowerPoint</vt:lpstr>
      <vt:lpstr>Prezentace aplikace PowerPoint</vt:lpstr>
      <vt:lpstr>LISTINA ZÁKLADNÍCH PRÁV A SVOBOD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TÉMA</dc:title>
  <dc:creator>hela</dc:creator>
  <cp:lastModifiedBy>Baculáková Helena</cp:lastModifiedBy>
  <cp:revision>83</cp:revision>
  <dcterms:created xsi:type="dcterms:W3CDTF">2012-01-20T18:34:33Z</dcterms:created>
  <dcterms:modified xsi:type="dcterms:W3CDTF">2012-09-01T12:16:09Z</dcterms:modified>
</cp:coreProperties>
</file>