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71" r:id="rId5"/>
    <p:sldId id="272" r:id="rId6"/>
    <p:sldId id="264" r:id="rId7"/>
    <p:sldId id="265" r:id="rId8"/>
    <p:sldId id="266" r:id="rId9"/>
    <p:sldId id="269" r:id="rId10"/>
    <p:sldId id="270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C31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7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lada.cz/cz/vlada/default.htm" TargetMode="External"/><Relationship Id="rId2" Type="http://schemas.openxmlformats.org/officeDocument/2006/relationships/hyperlink" Target="http://www.vlada.cz/cz/clenove-vlady/ministerstva/default.htm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lada.cz/cz/vlada/default.htm" TargetMode="External"/><Relationship Id="rId2" Type="http://schemas.openxmlformats.org/officeDocument/2006/relationships/hyperlink" Target="http://www.vlada.cz/cz/clenove-vlady/ministerstva/default.ht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MOC VÝKONNÁ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VY_32_INOVACE_01_B_14_MOC </a:t>
            </a:r>
            <a:r>
              <a:rPr lang="cs-CZ" sz="2000" smtClean="0">
                <a:solidFill>
                  <a:schemeClr val="tx1"/>
                </a:solidFill>
              </a:rPr>
              <a:t> VÝKONNÁ </a:t>
            </a:r>
            <a:r>
              <a:rPr lang="cs-CZ" sz="2000" dirty="0" smtClean="0">
                <a:solidFill>
                  <a:schemeClr val="tx1"/>
                </a:solidFill>
              </a:rPr>
              <a:t>- VLÁDA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2068431"/>
              </p:ext>
            </p:extLst>
          </p:nvPr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19. března 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27</a:t>
                      </a:r>
                      <a:r>
                        <a:rPr lang="cs-CZ" dirty="0" smtClean="0"/>
                        <a:t>. března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IX.B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STÁT</a:t>
                      </a:r>
                      <a:r>
                        <a:rPr lang="cs-CZ" baseline="0" dirty="0" smtClean="0"/>
                        <a:t> A PRÁVO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MOC</a:t>
                      </a:r>
                      <a:r>
                        <a:rPr lang="cs-CZ" baseline="0" dirty="0" smtClean="0"/>
                        <a:t> VÝKONNÁ - VLÁDA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Moc výkonná,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vláda, premiér, místopředsedové</a:t>
                      </a:r>
                      <a:r>
                        <a:rPr lang="cs-CZ" baseline="0" dirty="0" smtClean="0"/>
                        <a:t> vlády, ministři, jmenování, vyslovení důvěry / nedůvěry, struktura vlády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  <a:solidFill>
            <a:schemeClr val="tx2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VÝKONNÁ MOC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3643314"/>
            <a:ext cx="7354064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Výkonné moci je </a:t>
            </a:r>
            <a:r>
              <a:rPr lang="cs-CZ" sz="2000" b="1" dirty="0" smtClean="0"/>
              <a:t>v </a:t>
            </a:r>
            <a:r>
              <a:rPr lang="cs-CZ" sz="2200" b="1" dirty="0" smtClean="0"/>
              <a:t>ÚSTAVĚ</a:t>
            </a:r>
            <a:r>
              <a:rPr lang="cs-CZ" sz="2000" b="1" dirty="0" smtClean="0"/>
              <a:t> </a:t>
            </a:r>
            <a:r>
              <a:rPr lang="cs-CZ" sz="2000" dirty="0" smtClean="0"/>
              <a:t>České republiky věnována </a:t>
            </a:r>
            <a:r>
              <a:rPr lang="cs-CZ" sz="2200" b="1" dirty="0" smtClean="0"/>
              <a:t>HLAVA  TŘETÍ</a:t>
            </a:r>
            <a:endParaRPr lang="cs-CZ" sz="2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5214950"/>
            <a:ext cx="3017173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haroni" pitchFamily="2" charset="-79"/>
                <a:cs typeface="Aharoni" pitchFamily="2" charset="-79"/>
              </a:rPr>
              <a:t>Výkonnými orgány </a:t>
            </a:r>
            <a:r>
              <a:rPr lang="cs-CZ" sz="2000" dirty="0" smtClean="0"/>
              <a:t>jsou: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6314" y="4643446"/>
            <a:ext cx="2320764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prezident</a:t>
            </a:r>
            <a:r>
              <a:rPr lang="cs-CZ" sz="2000" dirty="0" smtClean="0"/>
              <a:t> republiky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6314" y="5357826"/>
            <a:ext cx="816249" cy="4308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vláda</a:t>
            </a:r>
            <a:endParaRPr lang="cs-CZ" sz="2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15074" y="5715016"/>
            <a:ext cx="2549480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jednotlivá ministerstva</a:t>
            </a:r>
            <a:endParaRPr lang="cs-CZ" sz="2000" dirty="0"/>
          </a:p>
        </p:txBody>
      </p:sp>
      <p:cxnSp>
        <p:nvCxnSpPr>
          <p:cNvPr id="12" name="Přímá spojovací šipka 11"/>
          <p:cNvCxnSpPr>
            <a:stCxn id="4" idx="3"/>
            <a:endCxn id="6" idx="1"/>
          </p:cNvCxnSpPr>
          <p:nvPr/>
        </p:nvCxnSpPr>
        <p:spPr>
          <a:xfrm>
            <a:off x="3660083" y="5415005"/>
            <a:ext cx="1126231" cy="158265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4" idx="3"/>
            <a:endCxn id="5" idx="1"/>
          </p:cNvCxnSpPr>
          <p:nvPr/>
        </p:nvCxnSpPr>
        <p:spPr>
          <a:xfrm flipV="1">
            <a:off x="3660083" y="4858890"/>
            <a:ext cx="1126231" cy="556115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6" idx="3"/>
            <a:endCxn id="7" idx="1"/>
          </p:cNvCxnSpPr>
          <p:nvPr/>
        </p:nvCxnSpPr>
        <p:spPr>
          <a:xfrm>
            <a:off x="5602563" y="5573270"/>
            <a:ext cx="612511" cy="341801"/>
          </a:xfrm>
          <a:prstGeom prst="straightConnector1">
            <a:avLst/>
          </a:prstGeom>
          <a:ln w="38100">
            <a:solidFill>
              <a:srgbClr val="006C3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71472" y="2071678"/>
            <a:ext cx="8031686" cy="101566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6C31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u="sng" dirty="0" smtClean="0"/>
              <a:t>Uplatňuje se při řízení státu: </a:t>
            </a:r>
          </a:p>
          <a:p>
            <a:r>
              <a:rPr lang="cs-CZ" sz="2000" dirty="0" smtClean="0"/>
              <a:t>                      </a:t>
            </a:r>
            <a:r>
              <a:rPr lang="cs-CZ" sz="2000" dirty="0" smtClean="0">
                <a:latin typeface="Aharoni" pitchFamily="2" charset="-79"/>
                <a:cs typeface="Aharoni" pitchFamily="2" charset="-79"/>
              </a:rPr>
              <a:t>uvádí do každodenního života schválené zákony </a:t>
            </a:r>
            <a:r>
              <a:rPr lang="cs-CZ" sz="2000" dirty="0" smtClean="0"/>
              <a:t>a </a:t>
            </a:r>
          </a:p>
          <a:p>
            <a:r>
              <a:rPr lang="cs-CZ" sz="2000" dirty="0" smtClean="0"/>
              <a:t>                      na ně navazující </a:t>
            </a:r>
            <a:r>
              <a:rPr lang="cs-CZ" sz="2000" dirty="0" smtClean="0">
                <a:latin typeface="Aharoni" pitchFamily="2" charset="-79"/>
                <a:cs typeface="Aharoni" pitchFamily="2" charset="-79"/>
              </a:rPr>
              <a:t>prováděcí předpisy (vyhlášky a nařízení )</a:t>
            </a:r>
            <a:endParaRPr lang="cs-CZ" sz="20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9124" y="1142984"/>
            <a:ext cx="3471271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Zopakuj si z minulé hodiny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27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60"/>
          <a:stretch/>
        </p:blipFill>
        <p:spPr>
          <a:xfrm>
            <a:off x="26775" y="260648"/>
            <a:ext cx="9117225" cy="58012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814902" y="6237312"/>
            <a:ext cx="3540969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Praha – Strakova akademie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84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609" y="980728"/>
            <a:ext cx="7644341" cy="5733256"/>
          </a:xfrm>
          <a:prstGeom prst="rect">
            <a:avLst/>
          </a:prstGeom>
          <a:ln w="28575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48" t="25820" r="42222" b="6667"/>
          <a:stretch/>
        </p:blipFill>
        <p:spPr>
          <a:xfrm>
            <a:off x="179512" y="160693"/>
            <a:ext cx="2688365" cy="3514707"/>
          </a:xfrm>
          <a:prstGeom prst="ellipse">
            <a:avLst/>
          </a:prstGeom>
          <a:ln w="381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166312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VLÁDA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5720" y="1214422"/>
            <a:ext cx="5000660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 = vrcholným orgánem výkonné moci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42910" y="2143116"/>
            <a:ext cx="10001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000" b="1" u="sng" dirty="0" smtClean="0"/>
              <a:t>Tvoří ji: </a:t>
            </a:r>
            <a:endParaRPr lang="cs-CZ" sz="20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1736" y="3500438"/>
            <a:ext cx="97687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ministři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5000636"/>
            <a:ext cx="8001056" cy="10156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 odpovědná Poslanecké sněmovně,</a:t>
            </a:r>
          </a:p>
          <a:p>
            <a:r>
              <a:rPr lang="cs-CZ" sz="2000" dirty="0" smtClean="0"/>
              <a:t>                                       Poslanecká sněmovna jí může vyslovit nedůvěru.</a:t>
            </a:r>
          </a:p>
          <a:p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6215082"/>
            <a:ext cx="4838953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Vykonává pouze činnosti v souladu se zákony.</a:t>
            </a:r>
            <a:endParaRPr lang="cs-CZ" sz="2000" dirty="0"/>
          </a:p>
        </p:txBody>
      </p:sp>
      <p:cxnSp>
        <p:nvCxnSpPr>
          <p:cNvPr id="12" name="Přímá spojovací šipka 11"/>
          <p:cNvCxnSpPr>
            <a:stCxn id="4" idx="3"/>
            <a:endCxn id="7" idx="1"/>
          </p:cNvCxnSpPr>
          <p:nvPr/>
        </p:nvCxnSpPr>
        <p:spPr>
          <a:xfrm>
            <a:off x="1643042" y="2343171"/>
            <a:ext cx="928694" cy="135732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4" idx="3"/>
            <a:endCxn id="6" idx="1"/>
          </p:cNvCxnSpPr>
          <p:nvPr/>
        </p:nvCxnSpPr>
        <p:spPr>
          <a:xfrm>
            <a:off x="1643042" y="2343171"/>
            <a:ext cx="928694" cy="64294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4" idx="3"/>
            <a:endCxn id="5" idx="1"/>
          </p:cNvCxnSpPr>
          <p:nvPr/>
        </p:nvCxnSpPr>
        <p:spPr>
          <a:xfrm>
            <a:off x="1643042" y="2343171"/>
            <a:ext cx="928694" cy="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Obrázek 15" descr="stát 034.JPG"/>
          <p:cNvPicPr>
            <a:picLocks noChangeAspect="1"/>
          </p:cNvPicPr>
          <p:nvPr/>
        </p:nvPicPr>
        <p:blipFill>
          <a:blip r:embed="rId2" cstate="print"/>
          <a:srcRect t="11458" r="9375"/>
          <a:stretch>
            <a:fillRect/>
          </a:stretch>
        </p:blipFill>
        <p:spPr>
          <a:xfrm>
            <a:off x="4643438" y="2000240"/>
            <a:ext cx="4357686" cy="319313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71736" y="2143116"/>
            <a:ext cx="280839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předseda vlády (premiér)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1736" y="2786058"/>
            <a:ext cx="2594365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místopředsedové vlády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7" grpId="0" animBg="1"/>
      <p:bldP spid="8" grpId="0" animBg="1"/>
      <p:bldP spid="10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Jmenování vlády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2071678"/>
            <a:ext cx="7710572" cy="11387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chemeClr val="tx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Prezident republiky jmenuje a odvolává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předsedu vlády 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a na jeho návrh i ostatní členy vlády, 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</a:t>
            </a:r>
            <a:r>
              <a:rPr lang="cs-CZ" sz="2400" b="1" i="1" u="sng" dirty="0" smtClean="0">
                <a:solidFill>
                  <a:schemeClr val="tx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 pověřuje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je vedením ministerstev.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3643314"/>
            <a:ext cx="8352992" cy="17543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Po jmenování </a:t>
            </a:r>
            <a:r>
              <a:rPr lang="cs-CZ" sz="2400" b="1" i="1" u="sng" dirty="0" smtClean="0">
                <a:solidFill>
                  <a:schemeClr val="tx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do 30 dní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musí </a:t>
            </a:r>
            <a:r>
              <a:rPr lang="cs-CZ" sz="2000" b="1" i="1" u="sng" dirty="0" smtClean="0">
                <a:solidFill>
                  <a:schemeClr val="tx2">
                    <a:lumMod val="75000"/>
                  </a:schemeClr>
                </a:solidFill>
              </a:rPr>
              <a:t>VLÁDA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zažádat Poslaneckou sněmovnu</a:t>
            </a:r>
          </a:p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i="1" u="sng" dirty="0" smtClean="0">
                <a:solidFill>
                  <a:schemeClr val="tx2">
                    <a:lumMod val="75000"/>
                  </a:schemeClr>
                </a:solidFill>
                <a:latin typeface="Aharoni" pitchFamily="2" charset="-79"/>
                <a:cs typeface="Aharoni" pitchFamily="2" charset="-79"/>
              </a:rPr>
              <a:t>o vyslovení důvěry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,</a:t>
            </a:r>
          </a:p>
          <a:p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- nezíská-li důvěru  - prezident republiky jmenuje nového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předsedu vlády na návrh Poslanecké sněmovny.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939784"/>
          </a:xfrm>
          <a:solidFill>
            <a:schemeClr val="tx2">
              <a:lumMod val="75000"/>
            </a:schemeClr>
          </a:solidFill>
          <a:ln w="38100">
            <a:solidFill>
              <a:schemeClr val="accent1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STRUKTURA VLÁDY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357298"/>
            <a:ext cx="7213450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PŘEDSEDNICTVO VLÁDY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=  předseda vlády + místopředsedové vlády</a:t>
            </a:r>
            <a:endParaRPr lang="cs-CZ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000364" y="3571876"/>
            <a:ext cx="3429024" cy="914400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MINISTERSTVA</a:t>
            </a:r>
            <a:endParaRPr lang="cs-CZ" sz="2800" dirty="0"/>
          </a:p>
        </p:txBody>
      </p:sp>
      <p:sp>
        <p:nvSpPr>
          <p:cNvPr id="8" name="Elipsa 7"/>
          <p:cNvSpPr/>
          <p:nvPr/>
        </p:nvSpPr>
        <p:spPr>
          <a:xfrm>
            <a:off x="4143372" y="2357430"/>
            <a:ext cx="1428760" cy="642942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financí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6786578" y="3286124"/>
            <a:ext cx="2143140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pro místní rozvoj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42844" y="3500438"/>
            <a:ext cx="2214578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životního prostředí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928794" y="1857364"/>
            <a:ext cx="2214578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zemědělství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643702" y="2357430"/>
            <a:ext cx="2214578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zdravotnictví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00034" y="5214950"/>
            <a:ext cx="2214578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zahraničních věcí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85720" y="4429132"/>
            <a:ext cx="1357322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vnitra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14282" y="2571744"/>
            <a:ext cx="2286016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spravedlnost</a:t>
            </a:r>
            <a:r>
              <a:rPr lang="cs-CZ" sz="2000" dirty="0" smtClean="0">
                <a:solidFill>
                  <a:srgbClr val="92D050"/>
                </a:solidFill>
              </a:rPr>
              <a:t>i</a:t>
            </a:r>
            <a:endParaRPr lang="cs-CZ" sz="2000" dirty="0">
              <a:solidFill>
                <a:srgbClr val="92D05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4714876" y="5929330"/>
            <a:ext cx="2214578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průmyslu a obchodu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928794" y="5857892"/>
            <a:ext cx="2500330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práce a sociálních věcí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929058" y="5143512"/>
            <a:ext cx="1357322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obrany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143636" y="5214950"/>
            <a:ext cx="2857520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školství, mládeže a tělovýchovy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286644" y="4357694"/>
            <a:ext cx="1357322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kultury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429256" y="1857364"/>
            <a:ext cx="1571636" cy="71438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92D050"/>
                </a:solidFill>
              </a:rPr>
              <a:t>dopravy</a:t>
            </a:r>
            <a:endParaRPr lang="cs-CZ" sz="2000" b="1" dirty="0">
              <a:solidFill>
                <a:srgbClr val="92D050"/>
              </a:solidFill>
            </a:endParaRPr>
          </a:p>
        </p:txBody>
      </p:sp>
      <p:cxnSp>
        <p:nvCxnSpPr>
          <p:cNvPr id="25" name="Přímá spojovací šipka 24"/>
          <p:cNvCxnSpPr>
            <a:stCxn id="7" idx="1"/>
            <a:endCxn id="16" idx="6"/>
          </p:cNvCxnSpPr>
          <p:nvPr/>
        </p:nvCxnSpPr>
        <p:spPr>
          <a:xfrm rot="16200000" flipV="1">
            <a:off x="2612990" y="2816243"/>
            <a:ext cx="776853" cy="1002235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endCxn id="10" idx="2"/>
          </p:cNvCxnSpPr>
          <p:nvPr/>
        </p:nvCxnSpPr>
        <p:spPr>
          <a:xfrm flipV="1">
            <a:off x="6357950" y="3643314"/>
            <a:ext cx="428628" cy="214314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endCxn id="21" idx="2"/>
          </p:cNvCxnSpPr>
          <p:nvPr/>
        </p:nvCxnSpPr>
        <p:spPr>
          <a:xfrm>
            <a:off x="6357950" y="4214818"/>
            <a:ext cx="928694" cy="500066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5929322" y="4357694"/>
            <a:ext cx="914400" cy="914400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endCxn id="8" idx="4"/>
          </p:cNvCxnSpPr>
          <p:nvPr/>
        </p:nvCxnSpPr>
        <p:spPr>
          <a:xfrm rot="5400000" flipH="1" flipV="1">
            <a:off x="4572000" y="3286124"/>
            <a:ext cx="571504" cy="1588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endCxn id="13" idx="3"/>
          </p:cNvCxnSpPr>
          <p:nvPr/>
        </p:nvCxnSpPr>
        <p:spPr>
          <a:xfrm flipV="1">
            <a:off x="6000760" y="2967192"/>
            <a:ext cx="967260" cy="747560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endCxn id="23" idx="4"/>
          </p:cNvCxnSpPr>
          <p:nvPr/>
        </p:nvCxnSpPr>
        <p:spPr>
          <a:xfrm rot="5400000" flipH="1" flipV="1">
            <a:off x="5357818" y="2786058"/>
            <a:ext cx="1071570" cy="642942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>
            <a:stCxn id="7" idx="3"/>
            <a:endCxn id="14" idx="7"/>
          </p:cNvCxnSpPr>
          <p:nvPr/>
        </p:nvCxnSpPr>
        <p:spPr>
          <a:xfrm rot="5400000">
            <a:off x="2462813" y="4279847"/>
            <a:ext cx="967203" cy="1112239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endCxn id="18" idx="0"/>
          </p:cNvCxnSpPr>
          <p:nvPr/>
        </p:nvCxnSpPr>
        <p:spPr>
          <a:xfrm rot="5400000">
            <a:off x="2911068" y="4697026"/>
            <a:ext cx="1428758" cy="892975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>
            <a:stCxn id="7" idx="4"/>
            <a:endCxn id="19" idx="0"/>
          </p:cNvCxnSpPr>
          <p:nvPr/>
        </p:nvCxnSpPr>
        <p:spPr>
          <a:xfrm rot="5400000">
            <a:off x="4332680" y="4761316"/>
            <a:ext cx="657236" cy="107157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endCxn id="17" idx="0"/>
          </p:cNvCxnSpPr>
          <p:nvPr/>
        </p:nvCxnSpPr>
        <p:spPr>
          <a:xfrm rot="16200000" flipH="1">
            <a:off x="4804173" y="4911338"/>
            <a:ext cx="1428760" cy="607223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>
            <a:stCxn id="7" idx="2"/>
            <a:endCxn id="11" idx="6"/>
          </p:cNvCxnSpPr>
          <p:nvPr/>
        </p:nvCxnSpPr>
        <p:spPr>
          <a:xfrm rot="10800000">
            <a:off x="2357422" y="3857628"/>
            <a:ext cx="642942" cy="171448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šipka 64"/>
          <p:cNvCxnSpPr>
            <a:endCxn id="15" idx="6"/>
          </p:cNvCxnSpPr>
          <p:nvPr/>
        </p:nvCxnSpPr>
        <p:spPr>
          <a:xfrm rot="10800000" flipV="1">
            <a:off x="1643042" y="4214818"/>
            <a:ext cx="1500198" cy="571504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šipka 65"/>
          <p:cNvCxnSpPr>
            <a:endCxn id="12" idx="4"/>
          </p:cNvCxnSpPr>
          <p:nvPr/>
        </p:nvCxnSpPr>
        <p:spPr>
          <a:xfrm rot="16200000" flipV="1">
            <a:off x="2946786" y="2661041"/>
            <a:ext cx="1071570" cy="892975"/>
          </a:xfrm>
          <a:prstGeom prst="straightConnector1">
            <a:avLst/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00034" y="1857364"/>
          <a:ext cx="8001056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8"/>
                <a:gridCol w="1571636"/>
                <a:gridCol w="214314"/>
                <a:gridCol w="2400317"/>
                <a:gridCol w="160021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ministerstvo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ministr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ministerstvo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ministr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průmyslu a obchodu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kultury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školství, mládeže a </a:t>
                      </a:r>
                    </a:p>
                    <a:p>
                      <a:r>
                        <a:rPr lang="cs-CZ" dirty="0" smtClean="0"/>
                        <a:t>        tělovýchovy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práce a sociálních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     věcí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zemědělství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financí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spravedlnosti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obrany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zdravotnictví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vnitra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životního prostředí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pro místní rozvoj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dopravy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zahraničních věcí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00034" y="357166"/>
            <a:ext cx="2269211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T/>
          </a:sp3d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ÚKOLY PRO TEBE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034" y="1071546"/>
            <a:ext cx="7500990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1)  Do příští hodiny zjisti jména ministrů, kteří vedou příslušná ministerstva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034" y="5357826"/>
            <a:ext cx="7643866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2) Vyber si jedno ministerstvo a zjisti, jaké plní úkoly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596" y="5929331"/>
            <a:ext cx="78158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http://www.vlada.cz/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clenove-vlady</a:t>
            </a:r>
            <a:r>
              <a:rPr lang="cs-CZ" dirty="0" smtClean="0">
                <a:hlinkClick r:id="rId2"/>
              </a:rPr>
              <a:t>/ministerstva/default.htm</a:t>
            </a:r>
            <a:r>
              <a:rPr lang="cs-CZ" dirty="0" smtClean="0"/>
              <a:t>, ze dne 19.3.2012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8596" y="6286520"/>
            <a:ext cx="58655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http://www.vlada.cz/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vlada</a:t>
            </a:r>
            <a:r>
              <a:rPr lang="cs-CZ" dirty="0" smtClean="0">
                <a:hlinkClick r:id="rId3"/>
              </a:rPr>
              <a:t>/default.htm</a:t>
            </a:r>
            <a:r>
              <a:rPr lang="cs-CZ" dirty="0" smtClean="0"/>
              <a:t>, ze dne 19.3.2012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4282" y="3286124"/>
          <a:ext cx="8643998" cy="3444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8"/>
                <a:gridCol w="1899141"/>
                <a:gridCol w="208280"/>
                <a:gridCol w="1937448"/>
                <a:gridCol w="238455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ministerstvo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ministr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ministerstvo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ministr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průmyslu a obchodu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MUDr.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600" b="1" baseline="0" smtClean="0">
                          <a:solidFill>
                            <a:schemeClr val="tx1"/>
                          </a:solidFill>
                        </a:rPr>
                        <a:t>Martin Kuba</a:t>
                      </a:r>
                      <a:endParaRPr lang="cs-CZ" sz="16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kultury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Hanáková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školství, mládeže a </a:t>
                      </a:r>
                    </a:p>
                    <a:p>
                      <a:r>
                        <a:rPr lang="cs-CZ" dirty="0" smtClean="0"/>
                        <a:t>        tělovýchovy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Josef Dobeš</a:t>
                      </a:r>
                    </a:p>
                    <a:p>
                      <a:r>
                        <a:rPr lang="cs-CZ" smtClean="0"/>
                        <a:t>(do 31.3.2012)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práce a sociálních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     věcí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Dr. Ing. Jaromír Drábek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zemědělství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Petr </a:t>
                      </a:r>
                      <a:r>
                        <a:rPr lang="cs-CZ" dirty="0" err="1" smtClean="0"/>
                        <a:t>Bendl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financí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Miroslav Kalousek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spravedlnosti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JUDr.</a:t>
                      </a:r>
                      <a:r>
                        <a:rPr lang="cs-CZ" baseline="0" dirty="0" smtClean="0"/>
                        <a:t> Jiří Pospíšil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obrany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RNDr. Alexandr Vondra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zdravotnictví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doc. MUDr. Leoš Heger, </a:t>
                      </a:r>
                      <a:r>
                        <a:rPr lang="cs-CZ" sz="1600" b="1" dirty="0" err="1" smtClean="0"/>
                        <a:t>CSc</a:t>
                      </a:r>
                      <a:endParaRPr lang="cs-CZ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vnitra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Jan Kubice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životního prostředí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Tomáš Chalupa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pro místní rozvoj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Kamil </a:t>
                      </a:r>
                      <a:r>
                        <a:rPr lang="cs-CZ" dirty="0" err="1" smtClean="0"/>
                        <a:t>Jankovský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dopravy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Pavel Dobeš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zahraničních věcí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Karel </a:t>
                      </a:r>
                      <a:r>
                        <a:rPr lang="cs-CZ" dirty="0" err="1" smtClean="0"/>
                        <a:t>Schwarzenberg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57158" y="285728"/>
            <a:ext cx="3036344" cy="461665"/>
          </a:xfrm>
          <a:prstGeom prst="rect">
            <a:avLst/>
          </a:prstGeom>
          <a:solidFill>
            <a:schemeClr val="accent5">
              <a:lumMod val="75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Kontrola prvního úkolu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7158" y="928670"/>
            <a:ext cx="7072362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342900" indent="-342900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Do příští hodiny zjisti jména ministrů, kteří vedou příslušná ministerstva.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1857364"/>
            <a:ext cx="262732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Premiér: RNDr. Petr Nečas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2285992"/>
            <a:ext cx="3985258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Místopředsedové:  Mgr. Karolína </a:t>
            </a:r>
            <a:r>
              <a:rPr lang="cs-CZ" dirty="0" err="1" smtClean="0"/>
              <a:t>Peake</a:t>
            </a:r>
            <a:endParaRPr lang="cs-CZ" dirty="0" smtClean="0"/>
          </a:p>
          <a:p>
            <a:r>
              <a:rPr lang="cs-CZ" dirty="0" smtClean="0"/>
              <a:t>                                   Karel </a:t>
            </a:r>
            <a:r>
              <a:rPr lang="cs-CZ" dirty="0" err="1" smtClean="0"/>
              <a:t>Schwarzenberg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9887076"/>
              </p:ext>
            </p:extLst>
          </p:nvPr>
        </p:nvGraphicFramePr>
        <p:xfrm>
          <a:off x="857224" y="857232"/>
          <a:ext cx="7358114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Výklad – rozdělen do 2 hodin: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/>
                        <a:t>       1.hodina: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výkonná moc, výkonné orgány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/>
                        <a:t>                          prezident – hlava státu, volba, volební období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/>
                        <a:t>                                            </a:t>
                      </a:r>
                      <a:r>
                        <a:rPr lang="cs-CZ" baseline="0" dirty="0" smtClean="0"/>
                        <a:t> - pravomoci, úkoly, činnosti prezidenta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/>
                        <a:t>        2. hodina: vláda – jmenování, struktura, vyslovení důvěry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dirty="0" smtClean="0"/>
                        <a:t>Obě</a:t>
                      </a:r>
                      <a:r>
                        <a:rPr lang="cs-CZ" baseline="0" dirty="0" smtClean="0"/>
                        <a:t> hodiny doplněny o samostatné úkoly pro žáky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Do prezentace jsou zařazeny webové odkazy pro případné možné použití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04208"/>
              </p:ext>
            </p:extLst>
          </p:nvPr>
        </p:nvGraphicFramePr>
        <p:xfrm>
          <a:off x="827584" y="3789040"/>
          <a:ext cx="7358114" cy="26982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Fotografie</a:t>
                      </a:r>
                      <a:r>
                        <a:rPr lang="cs-CZ" baseline="0" dirty="0" smtClean="0"/>
                        <a:t>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Zákon č.1/1993 Sb., Ústava české republiky, Sbírka zákonů, částka1, ročník 1993, s. 2 – 16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>
                        <a:hlinkClick r:id="rId2"/>
                      </a:endParaRPr>
                    </a:p>
                    <a:p>
                      <a:r>
                        <a:rPr lang="cs-CZ" dirty="0" smtClean="0">
                          <a:hlinkClick r:id="rId2"/>
                        </a:rPr>
                        <a:t>http://www.vlada.cz/</a:t>
                      </a:r>
                      <a:r>
                        <a:rPr lang="cs-CZ" dirty="0" err="1" smtClean="0">
                          <a:hlinkClick r:id="rId2"/>
                        </a:rPr>
                        <a:t>cz</a:t>
                      </a:r>
                      <a:r>
                        <a:rPr lang="cs-CZ" dirty="0" smtClean="0">
                          <a:hlinkClick r:id="rId2"/>
                        </a:rPr>
                        <a:t>/</a:t>
                      </a:r>
                      <a:r>
                        <a:rPr lang="cs-CZ" dirty="0" err="1" smtClean="0">
                          <a:hlinkClick r:id="rId2"/>
                        </a:rPr>
                        <a:t>clenove</a:t>
                      </a:r>
                      <a:r>
                        <a:rPr lang="cs-CZ" dirty="0" smtClean="0">
                          <a:hlinkClick r:id="rId2"/>
                        </a:rPr>
                        <a:t>-</a:t>
                      </a:r>
                      <a:r>
                        <a:rPr lang="cs-CZ" dirty="0" err="1" smtClean="0">
                          <a:hlinkClick r:id="rId2"/>
                        </a:rPr>
                        <a:t>vlady</a:t>
                      </a:r>
                      <a:r>
                        <a:rPr lang="cs-CZ" dirty="0" smtClean="0">
                          <a:hlinkClick r:id="rId2"/>
                        </a:rPr>
                        <a:t>/ministerstva/default.htm</a:t>
                      </a:r>
                      <a:r>
                        <a:rPr lang="cs-CZ" dirty="0" smtClean="0"/>
                        <a:t>, dne 19.3.2012</a:t>
                      </a:r>
                    </a:p>
                    <a:p>
                      <a:r>
                        <a:rPr lang="cs-CZ" dirty="0" smtClean="0">
                          <a:hlinkClick r:id="rId3"/>
                        </a:rPr>
                        <a:t>http://www.vlada.cz/</a:t>
                      </a:r>
                      <a:r>
                        <a:rPr lang="cs-CZ" dirty="0" err="1" smtClean="0">
                          <a:hlinkClick r:id="rId3"/>
                        </a:rPr>
                        <a:t>cz</a:t>
                      </a:r>
                      <a:r>
                        <a:rPr lang="cs-CZ" dirty="0" smtClean="0">
                          <a:hlinkClick r:id="rId3"/>
                        </a:rPr>
                        <a:t>/</a:t>
                      </a:r>
                      <a:r>
                        <a:rPr lang="cs-CZ" dirty="0" err="1" smtClean="0">
                          <a:hlinkClick r:id="rId3"/>
                        </a:rPr>
                        <a:t>vlada</a:t>
                      </a:r>
                      <a:r>
                        <a:rPr lang="cs-CZ" dirty="0" smtClean="0">
                          <a:hlinkClick r:id="rId3"/>
                        </a:rPr>
                        <a:t>/default.htm</a:t>
                      </a:r>
                      <a:r>
                        <a:rPr lang="cs-CZ" dirty="0" smtClean="0"/>
                        <a:t>, 19.3.2012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588</Words>
  <Application>Microsoft Office PowerPoint</Application>
  <PresentationFormat>Předvádění na obrazovce (4:3)</PresentationFormat>
  <Paragraphs>150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MOC VÝKONNÁ</vt:lpstr>
      <vt:lpstr>Prezentace aplikace PowerPoint</vt:lpstr>
      <vt:lpstr>VÝKONNÁ MOC</vt:lpstr>
      <vt:lpstr>Prezentace aplikace PowerPoint</vt:lpstr>
      <vt:lpstr>Prezentace aplikace PowerPoint</vt:lpstr>
      <vt:lpstr>VLÁDA</vt:lpstr>
      <vt:lpstr>Jmenování vlády</vt:lpstr>
      <vt:lpstr>STRUKTURA VLÁDY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88</cp:revision>
  <dcterms:created xsi:type="dcterms:W3CDTF">2012-01-20T18:34:33Z</dcterms:created>
  <dcterms:modified xsi:type="dcterms:W3CDTF">2012-09-01T12:22:44Z</dcterms:modified>
</cp:coreProperties>
</file>