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6" r:id="rId5"/>
    <p:sldId id="267" r:id="rId6"/>
    <p:sldId id="263" r:id="rId7"/>
    <p:sldId id="264" r:id="rId8"/>
    <p:sldId id="265" r:id="rId9"/>
    <p:sldId id="268" r:id="rId10"/>
    <p:sldId id="269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evice" TargetMode="External"/><Relationship Id="rId2" Type="http://schemas.openxmlformats.org/officeDocument/2006/relationships/hyperlink" Target="http://referaty.superstudent.cz/materialy/politicke-strany-politicky-pluralismus-volby-a-volebni-system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POLITICKÝ PLURALISMUS</a:t>
            </a:r>
            <a:endParaRPr lang="cs-CZ" sz="32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Název</a:t>
            </a:r>
            <a:r>
              <a:rPr lang="cs-CZ" sz="200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:  </a:t>
            </a:r>
            <a:r>
              <a:rPr lang="cs-CZ" sz="200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VY_32_INOVACE_01_B_16_POLITICKÝ </a:t>
            </a:r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PLURALISMUS</a:t>
            </a:r>
            <a:endParaRPr lang="cs-CZ" sz="2000" dirty="0" smtClean="0">
              <a:solidFill>
                <a:srgbClr val="FF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 BŘEZNA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 </a:t>
                      </a:r>
                      <a:r>
                        <a:rPr lang="cs-CZ" smtClean="0"/>
                        <a:t>BŘEZNA 2012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STÁT</a:t>
                      </a:r>
                      <a:r>
                        <a:rPr lang="cs-CZ" baseline="0" dirty="0" smtClean="0"/>
                        <a:t> A PRÁVO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POLITICKÝ</a:t>
                      </a:r>
                      <a:r>
                        <a:rPr lang="cs-CZ" baseline="0" dirty="0" smtClean="0"/>
                        <a:t> PLURALISMUS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Politický pluralismus, názorová různorodost, střet zájmů, volby, demokracie, volební právo, referendum, volební systémy, politické strany, politické spektrum, koalice, levice, pravice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POLITICKÝ PLURALISMUS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1500174"/>
            <a:ext cx="8218660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= existence více politických stran či politických subjektů, které</a:t>
            </a:r>
          </a:p>
          <a:p>
            <a:r>
              <a:rPr lang="cs-CZ" dirty="0" smtClean="0">
                <a:latin typeface="Arial Black" pitchFamily="34" charset="0"/>
              </a:rPr>
              <a:t>  za rovných podmínek působí v politickém systému vedle sebe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6357958"/>
            <a:ext cx="864399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Otázka pro tebe:  Výhodou je neexistence pouze jedné strany či seskupení. Víš proč?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85852" y="5214950"/>
            <a:ext cx="6229590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Politický pluralismus </a:t>
            </a:r>
            <a:r>
              <a:rPr lang="cs-CZ" sz="2000" dirty="0" smtClean="0"/>
              <a:t>= jeden ze </a:t>
            </a:r>
            <a:r>
              <a:rPr lang="cs-CZ" sz="2000" b="1" u="sng" dirty="0" smtClean="0"/>
              <a:t>základních rysů</a:t>
            </a:r>
            <a:r>
              <a:rPr lang="cs-CZ" sz="2000" dirty="0" smtClean="0"/>
              <a:t>  moderní </a:t>
            </a:r>
          </a:p>
          <a:p>
            <a:r>
              <a:rPr lang="cs-CZ" sz="2000" dirty="0" smtClean="0"/>
              <a:t>                                                 </a:t>
            </a:r>
            <a:r>
              <a:rPr lang="cs-CZ" sz="2000" b="1" u="sng" dirty="0" smtClean="0"/>
              <a:t>demokratické společnosti.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2786058"/>
            <a:ext cx="6872651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politický pluralismus = více skupin – víc názorů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(politické strany, zájmové skupiny, odbory, národnostní menšiny)</a:t>
            </a:r>
            <a:endParaRPr lang="cs-CZ" sz="2000" dirty="0"/>
          </a:p>
        </p:txBody>
      </p:sp>
      <p:sp>
        <p:nvSpPr>
          <p:cNvPr id="11" name="Dvojitá šipka 10"/>
          <p:cNvSpPr/>
          <p:nvPr/>
        </p:nvSpPr>
        <p:spPr>
          <a:xfrm rot="5400000">
            <a:off x="4000496" y="2214554"/>
            <a:ext cx="484632" cy="484632"/>
          </a:xfrm>
          <a:prstGeom prst="chevron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7158" y="4143380"/>
            <a:ext cx="8429684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Volby</a:t>
            </a:r>
            <a:r>
              <a:rPr lang="cs-CZ" dirty="0" smtClean="0"/>
              <a:t> </a:t>
            </a:r>
            <a:r>
              <a:rPr lang="cs-CZ" dirty="0" smtClean="0">
                <a:latin typeface="Arial Black" pitchFamily="34" charset="0"/>
              </a:rPr>
              <a:t>– každý volič má možnost si vybrat, kdo nám  bude vládnout</a:t>
            </a:r>
          </a:p>
        </p:txBody>
      </p:sp>
      <p:sp>
        <p:nvSpPr>
          <p:cNvPr id="13" name="Dvojitá šipka 12"/>
          <p:cNvSpPr/>
          <p:nvPr/>
        </p:nvSpPr>
        <p:spPr>
          <a:xfrm rot="5400000">
            <a:off x="4000496" y="3571876"/>
            <a:ext cx="484632" cy="484632"/>
          </a:xfrm>
          <a:prstGeom prst="chevron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allAtOnce" animBg="1"/>
      <p:bldP spid="6" grpId="0" build="allAtOnce" animBg="1"/>
      <p:bldP spid="9" grpId="0" build="allAtOnce" animBg="1"/>
      <p:bldP spid="10" grpId="0" build="allAtOnce" animBg="1"/>
      <p:bldP spid="10" grpId="1" build="allAtOnce" animBg="1"/>
      <p:bldP spid="11" grpId="0" animBg="1"/>
      <p:bldP spid="12" grpId="0" build="allAtOnce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1154098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VOLBY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14414" y="1571612"/>
            <a:ext cx="6715172" cy="16312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 Black" pitchFamily="34" charset="0"/>
              </a:rPr>
              <a:t>princip volebního práva</a:t>
            </a:r>
            <a:r>
              <a:rPr lang="cs-CZ" sz="2000" u="sng" dirty="0" smtClean="0"/>
              <a:t>:</a:t>
            </a:r>
            <a:endParaRPr lang="cs-CZ" sz="2000" dirty="0" smtClean="0"/>
          </a:p>
          <a:p>
            <a:r>
              <a:rPr lang="cs-CZ" sz="2000" dirty="0" smtClean="0"/>
              <a:t>             </a:t>
            </a:r>
            <a:r>
              <a:rPr lang="cs-CZ" sz="2000" b="1" i="1" dirty="0" smtClean="0"/>
              <a:t>-  všeobecné</a:t>
            </a:r>
            <a:r>
              <a:rPr lang="cs-CZ" sz="2000" dirty="0" smtClean="0"/>
              <a:t> (všichni občané nad 18 let)</a:t>
            </a:r>
            <a:br>
              <a:rPr lang="cs-CZ" sz="2000" dirty="0" smtClean="0"/>
            </a:br>
            <a:r>
              <a:rPr lang="cs-CZ" sz="2000" dirty="0" smtClean="0"/>
              <a:t>             </a:t>
            </a:r>
            <a:r>
              <a:rPr lang="cs-CZ" sz="2000" b="1" i="1" dirty="0" smtClean="0"/>
              <a:t>- rovné </a:t>
            </a:r>
            <a:r>
              <a:rPr lang="cs-CZ" sz="2000" dirty="0" smtClean="0"/>
              <a:t>(všechny hlasy mají svou stejnou váhu)</a:t>
            </a:r>
            <a:br>
              <a:rPr lang="cs-CZ" sz="2000" dirty="0" smtClean="0"/>
            </a:br>
            <a:r>
              <a:rPr lang="cs-CZ" sz="2000" dirty="0" smtClean="0"/>
              <a:t>             </a:t>
            </a:r>
            <a:r>
              <a:rPr lang="cs-CZ" sz="2000" b="1" dirty="0" smtClean="0"/>
              <a:t>- přímé </a:t>
            </a:r>
            <a:r>
              <a:rPr lang="cs-CZ" sz="2000" dirty="0" smtClean="0"/>
              <a:t>(máme možnost volit konkrétní osobu)</a:t>
            </a:r>
            <a:br>
              <a:rPr lang="cs-CZ" sz="2000" dirty="0" smtClean="0"/>
            </a:br>
            <a:r>
              <a:rPr lang="cs-CZ" sz="2000" dirty="0" smtClean="0"/>
              <a:t>             </a:t>
            </a:r>
            <a:r>
              <a:rPr lang="cs-CZ" sz="2000" b="1" i="1" dirty="0" smtClean="0"/>
              <a:t>- tajné </a:t>
            </a:r>
            <a:r>
              <a:rPr lang="cs-CZ" sz="2000" dirty="0" smtClean="0"/>
              <a:t>(nelze zkontrolovat, jak kdo hlasoval)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28992" y="5786454"/>
            <a:ext cx="514353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Ústava ČR přikazuje, že o některých otázkách </a:t>
            </a:r>
            <a:r>
              <a:rPr lang="cs-CZ" sz="2000" b="1" u="sng" dirty="0" smtClean="0"/>
              <a:t>nesmí rozhodovat sněmovna, ale referendum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57488" y="5143512"/>
            <a:ext cx="5675528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  <a:cs typeface="Aharoni" pitchFamily="2" charset="-79"/>
              </a:rPr>
              <a:t>přímé hlasování </a:t>
            </a:r>
            <a:r>
              <a:rPr lang="cs-CZ" dirty="0" smtClean="0"/>
              <a:t>(voličů o </a:t>
            </a:r>
            <a:r>
              <a:rPr lang="cs-CZ" b="1" u="sng" dirty="0" smtClean="0"/>
              <a:t>závažné politické </a:t>
            </a:r>
            <a:r>
              <a:rPr lang="cs-CZ" dirty="0" smtClean="0"/>
              <a:t>otázce)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00232" y="3500438"/>
            <a:ext cx="6600205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</a:rPr>
              <a:t>Ve Slovníku cizích slov najdi význam těchto výrazů: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7158" y="5143512"/>
            <a:ext cx="1637243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referendum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29190" y="4071942"/>
            <a:ext cx="127246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Arial Black" pitchFamily="34" charset="0"/>
              </a:rPr>
              <a:t>plebiscit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5720" y="5929330"/>
            <a:ext cx="28939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obligátní referendum </a:t>
            </a:r>
            <a:endParaRPr lang="cs-CZ" dirty="0"/>
          </a:p>
        </p:txBody>
      </p:sp>
      <p:cxnSp>
        <p:nvCxnSpPr>
          <p:cNvPr id="17" name="Přímá spojovací šipka 16"/>
          <p:cNvCxnSpPr>
            <a:stCxn id="12" idx="3"/>
            <a:endCxn id="5" idx="1"/>
          </p:cNvCxnSpPr>
          <p:nvPr/>
        </p:nvCxnSpPr>
        <p:spPr>
          <a:xfrm>
            <a:off x="3179717" y="6113996"/>
            <a:ext cx="249275" cy="2640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0" idx="3"/>
            <a:endCxn id="8" idx="1"/>
          </p:cNvCxnSpPr>
          <p:nvPr/>
        </p:nvCxnSpPr>
        <p:spPr>
          <a:xfrm>
            <a:off x="1994401" y="5328178"/>
            <a:ext cx="863087" cy="15389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2500298" y="4071942"/>
            <a:ext cx="163724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Arial Black" pitchFamily="34" charset="0"/>
              </a:rPr>
              <a:t>referendum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2844" y="3500438"/>
            <a:ext cx="1700402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7030A0"/>
                </a:solidFill>
              </a:rPr>
              <a:t>Úkol pro tebe:</a:t>
            </a:r>
            <a:endParaRPr lang="cs-CZ" sz="2000" b="1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allAtOnce" animBg="1"/>
      <p:bldP spid="8" grpId="0" build="allAtOnce" animBg="1"/>
      <p:bldP spid="9" grpId="0" build="allAtOnce" animBg="1"/>
      <p:bldP spid="10" grpId="0" animBg="1"/>
      <p:bldP spid="11" grpId="0" build="allAtOnce" animBg="1"/>
      <p:bldP spid="12" grpId="0" animBg="1"/>
      <p:bldP spid="30" grpId="0" build="allAtOnce" animBg="1"/>
      <p:bldP spid="31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VOLEBNÍ SYSTÉMY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57884" y="4572008"/>
            <a:ext cx="2786082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b="1" i="1" dirty="0" smtClean="0">
                <a:solidFill>
                  <a:srgbClr val="0070C0"/>
                </a:solidFill>
                <a:latin typeface="Arial Black" pitchFamily="34" charset="0"/>
              </a:rPr>
              <a:t>= omezovací klausule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7224" y="5643578"/>
            <a:ext cx="29082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u="sng" dirty="0" smtClean="0">
                <a:latin typeface="Arial Black" pitchFamily="34" charset="0"/>
              </a:rPr>
              <a:t>většinový (do Senátu)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2066" y="5429264"/>
            <a:ext cx="139884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 jednokolový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2066" y="6143644"/>
            <a:ext cx="11791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vícekolový</a:t>
            </a:r>
            <a:endParaRPr lang="cs-CZ" dirty="0"/>
          </a:p>
        </p:txBody>
      </p:sp>
      <p:cxnSp>
        <p:nvCxnSpPr>
          <p:cNvPr id="8" name="Přímá spojovací šipka 7"/>
          <p:cNvCxnSpPr>
            <a:stCxn id="4" idx="3"/>
            <a:endCxn id="5" idx="1"/>
          </p:cNvCxnSpPr>
          <p:nvPr/>
        </p:nvCxnSpPr>
        <p:spPr>
          <a:xfrm flipV="1">
            <a:off x="3765521" y="5613930"/>
            <a:ext cx="1306545" cy="214314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4" idx="3"/>
            <a:endCxn id="6" idx="1"/>
          </p:cNvCxnSpPr>
          <p:nvPr/>
        </p:nvCxnSpPr>
        <p:spPr>
          <a:xfrm>
            <a:off x="3765521" y="5828244"/>
            <a:ext cx="1306545" cy="500066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57224" y="1785926"/>
            <a:ext cx="47949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u="sng" dirty="0" smtClean="0">
                <a:latin typeface="Arial Black" pitchFamily="34" charset="0"/>
              </a:rPr>
              <a:t>poměrný  (do Poslanecké sněmovny)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28794" y="2428868"/>
            <a:ext cx="664373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Výsledek voleb je rozhodující pro rozdělení mandátů (kolik % hlasů –</a:t>
            </a:r>
          </a:p>
          <a:p>
            <a:r>
              <a:rPr lang="cs-CZ" dirty="0" smtClean="0"/>
              <a:t>             tolik mandátů)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28794" y="3357562"/>
            <a:ext cx="700092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Do Poslanecké sněmovny se dostane strana, která získala více než 5%,</a:t>
            </a:r>
          </a:p>
          <a:p>
            <a:r>
              <a:rPr lang="cs-CZ" dirty="0" smtClean="0"/>
              <a:t>            pokud je koalice ze2 stan, musí mít na postup 10%, </a:t>
            </a:r>
          </a:p>
          <a:p>
            <a:r>
              <a:rPr lang="cs-CZ" dirty="0" smtClean="0"/>
              <a:t>            koalice ze 3 stan 15%…..</a:t>
            </a:r>
            <a:endParaRPr lang="cs-CZ" dirty="0"/>
          </a:p>
        </p:txBody>
      </p:sp>
      <p:cxnSp>
        <p:nvCxnSpPr>
          <p:cNvPr id="41" name="Přímá spojovací šipka 40"/>
          <p:cNvCxnSpPr>
            <a:endCxn id="16" idx="1"/>
          </p:cNvCxnSpPr>
          <p:nvPr/>
        </p:nvCxnSpPr>
        <p:spPr>
          <a:xfrm>
            <a:off x="1285853" y="2143115"/>
            <a:ext cx="642941" cy="608919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endCxn id="17" idx="1"/>
          </p:cNvCxnSpPr>
          <p:nvPr/>
        </p:nvCxnSpPr>
        <p:spPr>
          <a:xfrm rot="16200000" flipH="1">
            <a:off x="769266" y="2659699"/>
            <a:ext cx="1676114" cy="642942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Šipka doprava 51"/>
          <p:cNvSpPr/>
          <p:nvPr/>
        </p:nvSpPr>
        <p:spPr>
          <a:xfrm rot="1623177">
            <a:off x="4767452" y="4303022"/>
            <a:ext cx="1318858" cy="351630"/>
          </a:xfrm>
          <a:prstGeom prst="righ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357158" y="1785926"/>
            <a:ext cx="35939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57158" y="5643578"/>
            <a:ext cx="35939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build="allAtOnce" animBg="1"/>
      <p:bldP spid="6" grpId="0" build="allAtOnce" animBg="1"/>
      <p:bldP spid="15" grpId="0" animBg="1"/>
      <p:bldP spid="16" grpId="0" uiExpand="1" build="allAtOnce" animBg="1"/>
      <p:bldP spid="17" grpId="0" build="allAtOnce" animBg="1"/>
      <p:bldP spid="52" grpId="0" animBg="1"/>
      <p:bldP spid="58" grpId="0" build="allAtOnce" animBg="1"/>
      <p:bldP spid="59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POLITICKÉ STRANY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728" y="5857892"/>
            <a:ext cx="6210739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 každá strana musí mít svoje stanovy (= organizační řád</a:t>
            </a:r>
            <a:r>
              <a:rPr lang="cs-CZ" sz="2000" dirty="0" smtClean="0"/>
              <a:t>)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00100" y="1571612"/>
            <a:ext cx="708559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= nejvýznamnější subjekty politického pluralismu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3143248"/>
            <a:ext cx="1550424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Algerian" pitchFamily="82" charset="0"/>
                <a:cs typeface="Aharoni" pitchFamily="2" charset="-79"/>
              </a:rPr>
              <a:t>Cílem je:</a:t>
            </a:r>
            <a:endParaRPr lang="cs-CZ" sz="2400" u="sng" dirty="0">
              <a:latin typeface="Algerian" pitchFamily="82" charset="0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86116" y="3929066"/>
            <a:ext cx="392928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je uskutečňovat svůj program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86116" y="2500306"/>
            <a:ext cx="44685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získat podporu občanů ve volbách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86116" y="3214686"/>
            <a:ext cx="331372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podílet se na státní moci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28728" y="5000636"/>
            <a:ext cx="6348341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 program stran zasahuje většiny oblastí života společnosti</a:t>
            </a:r>
            <a:endParaRPr lang="cs-CZ" sz="2000" b="1" dirty="0"/>
          </a:p>
        </p:txBody>
      </p:sp>
      <p:cxnSp>
        <p:nvCxnSpPr>
          <p:cNvPr id="11" name="Přímá spojovací šipka 10"/>
          <p:cNvCxnSpPr>
            <a:stCxn id="5" idx="3"/>
            <a:endCxn id="6" idx="1"/>
          </p:cNvCxnSpPr>
          <p:nvPr/>
        </p:nvCxnSpPr>
        <p:spPr>
          <a:xfrm>
            <a:off x="1979020" y="3374081"/>
            <a:ext cx="1307096" cy="739651"/>
          </a:xfrm>
          <a:prstGeom prst="straightConnector1">
            <a:avLst/>
          </a:prstGeom>
          <a:ln w="5715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5" idx="3"/>
            <a:endCxn id="7" idx="1"/>
          </p:cNvCxnSpPr>
          <p:nvPr/>
        </p:nvCxnSpPr>
        <p:spPr>
          <a:xfrm flipV="1">
            <a:off x="1979020" y="2684972"/>
            <a:ext cx="1307096" cy="689109"/>
          </a:xfrm>
          <a:prstGeom prst="straightConnector1">
            <a:avLst/>
          </a:prstGeom>
          <a:ln w="5715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5" idx="3"/>
            <a:endCxn id="8" idx="1"/>
          </p:cNvCxnSpPr>
          <p:nvPr/>
        </p:nvCxnSpPr>
        <p:spPr>
          <a:xfrm>
            <a:off x="1979020" y="3374081"/>
            <a:ext cx="1307096" cy="25271"/>
          </a:xfrm>
          <a:prstGeom prst="straightConnector1">
            <a:avLst/>
          </a:prstGeom>
          <a:ln w="5715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build="allAtOnce" animBg="1"/>
      <p:bldP spid="5" grpId="0" animBg="1"/>
      <p:bldP spid="6" grpId="0" build="allAtOnce" animBg="1"/>
      <p:bldP spid="7" grpId="0" build="allAtOnce" animBg="1"/>
      <p:bldP spid="8" grpId="0" build="allAtOnce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POLITICKÉ STRANY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2000240"/>
            <a:ext cx="857256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Arial Black" pitchFamily="34" charset="0"/>
              </a:rPr>
              <a:t> jsou odděleny od státu - </a:t>
            </a:r>
            <a:r>
              <a:rPr lang="cs-CZ" sz="2000" dirty="0" smtClean="0"/>
              <a:t>v legislativním procesu mohou dávat pouze podnět, nesmějí působit ve státních orgánech ani na pracovištích</a:t>
            </a:r>
            <a:endParaRPr lang="cs-CZ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5000636"/>
            <a:ext cx="8643998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 Black" pitchFamily="34" charset="0"/>
              </a:rPr>
              <a:t>- mohou tvořit koalici </a:t>
            </a:r>
            <a:r>
              <a:rPr lang="cs-CZ" sz="2000" dirty="0" smtClean="0"/>
              <a:t>– z nějakého počtu politických stran</a:t>
            </a:r>
            <a:br>
              <a:rPr lang="cs-CZ" sz="2000" dirty="0" smtClean="0"/>
            </a:br>
            <a:r>
              <a:rPr lang="cs-CZ" sz="2000" dirty="0" smtClean="0"/>
              <a:t>            </a:t>
            </a:r>
            <a:r>
              <a:rPr lang="cs-CZ" sz="2000" b="1" u="sng" dirty="0" smtClean="0"/>
              <a:t>• volební </a:t>
            </a:r>
            <a:r>
              <a:rPr lang="cs-CZ" sz="2000" dirty="0" smtClean="0"/>
              <a:t>– vznik před volbami, aby se dostali do parlamentu</a:t>
            </a:r>
            <a:br>
              <a:rPr lang="cs-CZ" sz="2000" dirty="0" smtClean="0"/>
            </a:br>
            <a:r>
              <a:rPr lang="cs-CZ" sz="2000" dirty="0" smtClean="0"/>
              <a:t>            </a:t>
            </a:r>
            <a:r>
              <a:rPr lang="cs-CZ" sz="2000" b="1" u="sng" dirty="0" smtClean="0"/>
              <a:t>• vládní </a:t>
            </a:r>
            <a:r>
              <a:rPr lang="cs-CZ" sz="2000" dirty="0" smtClean="0"/>
              <a:t>– vznik po volbách, aby měli většinu mandátu ve sněmovně</a:t>
            </a:r>
            <a:br>
              <a:rPr lang="cs-CZ" sz="2000" dirty="0" smtClean="0"/>
            </a:br>
            <a:r>
              <a:rPr lang="cs-CZ" sz="2000" dirty="0" smtClean="0"/>
              <a:t>            </a:t>
            </a:r>
            <a:r>
              <a:rPr lang="cs-CZ" sz="2000" b="1" u="sng" dirty="0" smtClean="0"/>
              <a:t>• opoziční </a:t>
            </a:r>
            <a:r>
              <a:rPr lang="cs-CZ" sz="2000" dirty="0" smtClean="0"/>
              <a:t>– pro společný opoziční postup v parlamentu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00364" y="3929066"/>
            <a:ext cx="311123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členství je dobrovolné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3214686"/>
            <a:ext cx="820801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členem se může stát občan starší 18 let</a:t>
            </a:r>
            <a:r>
              <a:rPr lang="cs-CZ" dirty="0" smtClean="0"/>
              <a:t>, který není členem jiné strany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1" grpId="0" build="allAtOnce" animBg="1"/>
      <p:bldP spid="13" grpId="0" build="allAtOnce" animBg="1"/>
      <p:bldP spid="14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POLITICKÉ STRANY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643050"/>
            <a:ext cx="4286247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u="sng" dirty="0" smtClean="0">
                <a:solidFill>
                  <a:schemeClr val="tx1"/>
                </a:solidFill>
                <a:latin typeface="Arial Black" pitchFamily="34" charset="0"/>
              </a:rPr>
              <a:t>Financování politických stran</a:t>
            </a:r>
            <a:r>
              <a:rPr lang="cs-CZ" sz="2000" dirty="0" smtClean="0">
                <a:solidFill>
                  <a:schemeClr val="tx1"/>
                </a:solidFill>
              </a:rPr>
              <a:t>                                    </a:t>
            </a:r>
          </a:p>
        </p:txBody>
      </p:sp>
      <p:cxnSp>
        <p:nvCxnSpPr>
          <p:cNvPr id="5" name="Přímá spojovací šipka 4"/>
          <p:cNvCxnSpPr>
            <a:endCxn id="9" idx="1"/>
          </p:cNvCxnSpPr>
          <p:nvPr/>
        </p:nvCxnSpPr>
        <p:spPr>
          <a:xfrm flipV="1">
            <a:off x="357158" y="2793824"/>
            <a:ext cx="1285884" cy="42086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>
            <a:endCxn id="8" idx="1"/>
          </p:cNvCxnSpPr>
          <p:nvPr/>
        </p:nvCxnSpPr>
        <p:spPr>
          <a:xfrm>
            <a:off x="357158" y="3214686"/>
            <a:ext cx="1285884" cy="70012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285984" y="5000636"/>
            <a:ext cx="40271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Vyjmenuj politické strany, které znáš.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43042" y="3714752"/>
            <a:ext cx="6873356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z vlastních zdrojů </a:t>
            </a:r>
            <a:r>
              <a:rPr lang="cs-CZ" sz="2000" dirty="0" smtClean="0"/>
              <a:t>(příspěvky členů, dědictví, sponzorské dary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643042" y="2285992"/>
            <a:ext cx="7072362" cy="101566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b="1" u="sng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dotuje je stát </a:t>
            </a:r>
            <a:r>
              <a:rPr lang="cs-CZ" sz="2000" dirty="0" smtClean="0"/>
              <a:t>- strana, která získala ve volbách alespoň 3% hlasů  </a:t>
            </a:r>
          </a:p>
          <a:p>
            <a:r>
              <a:rPr lang="cs-CZ" sz="2000" dirty="0" smtClean="0"/>
              <a:t>                                   (na postup do Poslanecké sněmovny musí mít</a:t>
            </a:r>
          </a:p>
          <a:p>
            <a:r>
              <a:rPr lang="cs-CZ" sz="2000" dirty="0" smtClean="0"/>
              <a:t>                                    alespoň </a:t>
            </a:r>
            <a:r>
              <a:rPr lang="cs-CZ" dirty="0" smtClean="0"/>
              <a:t>5%)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57158" y="5000636"/>
            <a:ext cx="170040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000" b="1" u="sng" dirty="0" smtClean="0">
                <a:solidFill>
                  <a:schemeClr val="tx1"/>
                </a:solidFill>
              </a:rPr>
              <a:t>Úkol pro tebe: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85984" y="5715016"/>
            <a:ext cx="476976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Umíš určit, zda se jedná o levici, či o pravici?</a:t>
            </a:r>
            <a:endParaRPr lang="cs-CZ" sz="2000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285720" y="4572008"/>
            <a:ext cx="8501122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6" grpId="0" build="p" animBg="1"/>
      <p:bldP spid="8" grpId="0" build="allAtOnce" animBg="1"/>
      <p:bldP spid="9" grpId="0" build="p" animBg="1"/>
      <p:bldP spid="15" grpId="0" animBg="1"/>
      <p:bldP spid="10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2928934"/>
          <a:ext cx="7858180" cy="2656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9090"/>
                <a:gridCol w="392909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LEVICE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PRAVICE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důraz kladen na kolektiv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důraz kladen na jednotlivce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/>
                        <a:t>přednost </a:t>
                      </a:r>
                      <a:r>
                        <a:rPr lang="cs-CZ" sz="2400" dirty="0" smtClean="0"/>
                        <a:t>dávána rovnostářství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nerovnost mezi lidmi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sociální politika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autorita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sociální stát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řád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internacionalismus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hierarchie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42910" y="500042"/>
            <a:ext cx="7858180" cy="1107996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sz="2200" u="sng" dirty="0" smtClean="0">
                <a:solidFill>
                  <a:schemeClr val="bg1"/>
                </a:solidFill>
                <a:latin typeface="Arial Black" pitchFamily="34" charset="0"/>
              </a:rPr>
              <a:t>politické spektrum:</a:t>
            </a:r>
          </a:p>
          <a:p>
            <a:r>
              <a:rPr lang="cs-CZ" sz="2200" dirty="0" smtClean="0">
                <a:solidFill>
                  <a:schemeClr val="bg1"/>
                </a:solidFill>
                <a:latin typeface="Arial Black" pitchFamily="34" charset="0"/>
              </a:rPr>
              <a:t>  </a:t>
            </a:r>
          </a:p>
          <a:p>
            <a:r>
              <a:rPr lang="cs-CZ" sz="2200" dirty="0" smtClean="0">
                <a:solidFill>
                  <a:schemeClr val="bg1"/>
                </a:solidFill>
                <a:latin typeface="Arial Black" pitchFamily="34" charset="0"/>
              </a:rPr>
              <a:t>		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4348" y="2214554"/>
            <a:ext cx="2300117" cy="40011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charakteristické rysy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rot="10800000">
            <a:off x="2786050" y="1357298"/>
            <a:ext cx="1000132" cy="158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5429256" y="1357298"/>
            <a:ext cx="1000132" cy="158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643702" y="1071546"/>
            <a:ext cx="14318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pravice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71934" y="1071546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střed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85852" y="1142984"/>
            <a:ext cx="13901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levice 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  <p:bldP spid="13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Zopakuj si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714488"/>
            <a:ext cx="8118761" cy="4001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1.  Politický pluralismus = _________________________________________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2500306"/>
            <a:ext cx="8143932" cy="4001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2.  Referendum = ________________________________________________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3214686"/>
            <a:ext cx="8192948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000" dirty="0" smtClean="0">
                <a:solidFill>
                  <a:schemeClr val="bg1"/>
                </a:solidFill>
              </a:rPr>
              <a:t>3.  Volební systém poměrný = ______________________________________</a:t>
            </a:r>
          </a:p>
          <a:p>
            <a:pPr marL="457200" indent="-457200"/>
            <a:r>
              <a:rPr lang="cs-CZ" sz="2000" dirty="0" smtClean="0">
                <a:solidFill>
                  <a:schemeClr val="bg1"/>
                </a:solidFill>
              </a:rPr>
              <a:t>                                 většinový = ______________________________________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4214818"/>
            <a:ext cx="8143932" cy="4001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4.  Omezovací klauzule = __________________________________________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5000636"/>
            <a:ext cx="8143932" cy="4001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5.  Koalice  =  ___________________________________________________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5786454"/>
            <a:ext cx="8143932" cy="4001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6.  Financování politických stran: ___________________________________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build="p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Výklad: a) Politický pluralismus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b) Volby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c) Volební systémy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d) Politické strany, levice, pravice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e) Zopakuj si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Výklad je doplněn - drobnými úkoly pro žáky (vyhledávání pojmů) a diskusí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na dané téma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Pomůcky:  Slovník cizích slov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929066"/>
          <a:ext cx="7358114" cy="2149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r>
                        <a:rPr lang="cs-CZ" dirty="0" smtClean="0"/>
                        <a:t>Petráčková V., Kraus J.</a:t>
                      </a:r>
                      <a:r>
                        <a:rPr lang="cs-CZ" baseline="0" dirty="0" smtClean="0"/>
                        <a:t> a kol.: Akademický slovník cizích slov, I. a II. Díl,  </a:t>
                      </a:r>
                    </a:p>
                    <a:p>
                      <a:r>
                        <a:rPr lang="cs-CZ" baseline="0" dirty="0" smtClean="0"/>
                        <a:t>          Academia, Praha, 1995</a:t>
                      </a:r>
                    </a:p>
                    <a:p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hlinkClick r:id="rId2"/>
                        </a:rPr>
                        <a:t>http://referaty.superstudent.cz/materialy/politicke-strany-politicky-pluralismus-volby-a-volebni-systemy</a:t>
                      </a:r>
                      <a:r>
                        <a:rPr lang="cs-CZ" dirty="0" smtClean="0"/>
                        <a:t>, dne 1.4.2012</a:t>
                      </a:r>
                    </a:p>
                    <a:p>
                      <a:r>
                        <a:rPr lang="cs-CZ" dirty="0" smtClean="0">
                          <a:hlinkClick r:id="rId3"/>
                        </a:rPr>
                        <a:t>http://cs.wikipedia.org/wiki/Levice</a:t>
                      </a:r>
                      <a:r>
                        <a:rPr lang="cs-CZ" dirty="0" smtClean="0"/>
                        <a:t>, dne 1.4.2012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414</TotalTime>
  <Words>640</Words>
  <Application>Microsoft Office PowerPoint</Application>
  <PresentationFormat>Předvádění na obrazovce (4:3)</PresentationFormat>
  <Paragraphs>120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POLITICKÝ PLURALISMUS</vt:lpstr>
      <vt:lpstr>Prezentace aplikace PowerPoint</vt:lpstr>
      <vt:lpstr>POLITICKÝ PLURALISMUS</vt:lpstr>
      <vt:lpstr>VOLBY</vt:lpstr>
      <vt:lpstr>VOLEBNÍ SYSTÉMY</vt:lpstr>
      <vt:lpstr>POLITICKÉ STRANY</vt:lpstr>
      <vt:lpstr>POLITICKÉ STRANY</vt:lpstr>
      <vt:lpstr>POLITICKÉ STRANY</vt:lpstr>
      <vt:lpstr>Prezentace aplikace PowerPoint</vt:lpstr>
      <vt:lpstr>Zopakuj si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88</cp:revision>
  <dcterms:created xsi:type="dcterms:W3CDTF">2012-01-20T18:34:33Z</dcterms:created>
  <dcterms:modified xsi:type="dcterms:W3CDTF">2012-08-28T08:04:53Z</dcterms:modified>
</cp:coreProperties>
</file>